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6046E-00CA-46A3-B781-170367367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A35AB-1E76-40F3-8C1E-1E8D62BA9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B972A-E3F6-4C7B-A8A9-487FAC4D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119E2-C9CB-4E01-BD14-840F0D61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16DF0-2599-4623-976D-3B54C52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3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074A-D656-437E-BF52-5F8380FF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DDF4A-FAE4-442E-A372-C0A4E1D18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57031-7F39-4085-B1DA-710531E3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40D01-090D-4957-A352-34CEA1C5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BB880-BF2C-404F-95F7-8E5E4C85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8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8043CA-6133-4E36-92A4-B58DB5006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42030-1FD7-441F-AB60-585901896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8813-367F-4893-912C-533E8AE6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B2222-8505-4EC7-880D-FDDF42E1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8C915-9DC0-4671-A742-F0410956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1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AXAND Text pag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7899" y="312271"/>
            <a:ext cx="8703733" cy="938917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267" b="1" spc="-200">
                <a:solidFill>
                  <a:srgbClr val="0089BC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TEXT STYLE</a:t>
            </a:r>
            <a:endParaRPr lang="en-US" dirty="0"/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CC7031B3-32CB-4AC9-AA4D-012D54B5F2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0" r="18021"/>
          <a:stretch/>
        </p:blipFill>
        <p:spPr>
          <a:xfrm>
            <a:off x="10279485" y="2"/>
            <a:ext cx="1912515" cy="161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6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3D08-B078-47C7-B910-679964E4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07802-2731-4676-86A4-2E2964267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F9445-07C9-486E-ACA8-C7598ECC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8E350-5BC0-47C6-ADDC-378AB12C8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C45BB-043C-4967-9434-F140BBB0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BF80-F144-48F6-8617-C1D32242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E7113-085E-4191-A5F9-92B3A320E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F180-2AAE-4E71-A7EE-6B7FB054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61731-3058-49E8-B523-5A7D899F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A5E77-9163-467B-9098-5224A886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9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CA1D-816F-4C72-89F6-6BDA47A0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4D1B-6E0C-4A2C-9A82-98480AF07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4ED8E-122C-427C-9FC8-7CEB0383C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74062-84B4-42AF-BF9F-60BB5FE3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6B34A-160E-4343-AA52-820610E3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53829-8CA6-4D22-BB3B-2BEE21A8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5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BCB7-6225-4D67-B66B-BD7AAB8D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26AD4-B6F9-43A3-B5FB-9EEC42AA7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B0808-9CF7-4BA5-BAC8-85E618AAC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310A0-8944-4ACF-9EEF-F2169D0CD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53F3E-83EC-43BA-88B7-EE76423DA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CB6B5-FF05-4562-A233-5C5A4EF9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33AAD-1619-46D0-8F2E-3C66077E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D882E-C913-4F4E-B066-7413FC59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83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0270-1D48-4E47-BBA0-4CA9EAC8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B9138-155E-4FFD-8177-511E3C24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5038E-EB67-4769-9544-1E297632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0183C-EA21-4BFA-8DDD-9790824E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2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46858-2DB3-4EE6-8CC6-17610D5C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F2AD7-A140-41D0-B892-446E3AA3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1296E-D120-4B87-B447-90E6B63B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8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AE91-2D99-4457-A3BB-DFCF59DB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492E-69DA-477B-8373-6E25ADDB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0CAB3-7318-435A-A3C6-8C52B473B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5AD98-B1D2-4673-9298-332DCCFC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A3412-9B88-47EE-B7A1-9605BBB0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0B1CC-66C9-47F6-90C1-F7D90795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91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9875-7F79-4B4C-97C5-1A67B577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A9B76-2773-4200-BD17-CD50122CD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A1FB9-0FEE-4302-A10B-192067298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E3ADF-5C31-4741-82F8-8DCAB285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6506C-CC42-410F-A18F-AB2A66AD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DF089-7153-47F4-822B-454F94C9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A1967-A3AB-4605-9AB8-ECF3E295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4C5F6-D0F4-4D5B-A6FA-DE426544C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7FFB-916C-4D1D-98C6-9B7DBAA57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650A-8E73-450D-B6DE-B52E87B0CDE9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177E2-31CD-43D4-A311-4D75EC8F5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4DC23-4757-4504-8953-7F9AB8D1F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F0C00-3F59-4FE1-80D8-B8B1DE051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5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n.maltezos@zeya.com" TargetMode="External"/><Relationship Id="rId13" Type="http://schemas.openxmlformats.org/officeDocument/2006/relationships/hyperlink" Target="mailto:madossantos@led-taxand.it" TargetMode="External"/><Relationship Id="rId18" Type="http://schemas.openxmlformats.org/officeDocument/2006/relationships/image" Target="../media/image10.jpg"/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12" Type="http://schemas.openxmlformats.org/officeDocument/2006/relationships/image" Target="../media/image7.jpg"/><Relationship Id="rId17" Type="http://schemas.openxmlformats.org/officeDocument/2006/relationships/image" Target="../media/image9.jpg"/><Relationship Id="rId2" Type="http://schemas.openxmlformats.org/officeDocument/2006/relationships/image" Target="../media/image2.jpg"/><Relationship Id="rId16" Type="http://schemas.openxmlformats.org/officeDocument/2006/relationships/image" Target="../media/image8.jpg"/><Relationship Id="rId20" Type="http://schemas.openxmlformats.org/officeDocument/2006/relationships/image" Target="../media/image1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11" Type="http://schemas.openxmlformats.org/officeDocument/2006/relationships/hyperlink" Target="mailto:ctheophilou@cy.taxand.com" TargetMode="External"/><Relationship Id="rId5" Type="http://schemas.openxmlformats.org/officeDocument/2006/relationships/image" Target="../media/image4.jpg"/><Relationship Id="rId15" Type="http://schemas.openxmlformats.org/officeDocument/2006/relationships/hyperlink" Target="mailto:jbrecker@alvarezandmarsal.com" TargetMode="External"/><Relationship Id="rId10" Type="http://schemas.openxmlformats.org/officeDocument/2006/relationships/hyperlink" Target="mailto:a.paraskeva@zeya.com" TargetMode="External"/><Relationship Id="rId19" Type="http://schemas.openxmlformats.org/officeDocument/2006/relationships/hyperlink" Target="mailto:anders.lagerholm@skeppsbronskatt.se" TargetMode="External"/><Relationship Id="rId4" Type="http://schemas.openxmlformats.org/officeDocument/2006/relationships/hyperlink" Target="mailto:lgalliani@led-taxand.it" TargetMode="External"/><Relationship Id="rId9" Type="http://schemas.openxmlformats.org/officeDocument/2006/relationships/hyperlink" Target="mailto:csavva@taxand.com.cy" TargetMode="External"/><Relationship Id="rId14" Type="http://schemas.openxmlformats.org/officeDocument/2006/relationships/hyperlink" Target="mailto:rene.matteotti@taxpartner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0E1D-F589-4E89-BF41-7C501AD6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SPEAKERS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0AA165-E161-4A7F-84DC-6000470EF3AB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9888747" y="1573655"/>
            <a:ext cx="1139664" cy="113966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7E90585-9AA2-4ED2-A33E-CE1AC5538BD8}"/>
              </a:ext>
            </a:extLst>
          </p:cNvPr>
          <p:cNvGrpSpPr/>
          <p:nvPr/>
        </p:nvGrpSpPr>
        <p:grpSpPr>
          <a:xfrm>
            <a:off x="9892731" y="2911939"/>
            <a:ext cx="2519399" cy="965326"/>
            <a:chOff x="7074394" y="2729586"/>
            <a:chExt cx="2675592" cy="131184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7532FD-BE62-4B02-86E8-22978097148B}"/>
                </a:ext>
              </a:extLst>
            </p:cNvPr>
            <p:cNvSpPr txBox="1"/>
            <p:nvPr/>
          </p:nvSpPr>
          <p:spPr>
            <a:xfrm>
              <a:off x="7085056" y="2729586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0089BC"/>
                  </a:solidFill>
                  <a:latin typeface="Arial"/>
                </a:rPr>
                <a:t>Luca Galliani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BDAC70-E77A-4028-84E0-722B95A8D927}"/>
                </a:ext>
              </a:extLst>
            </p:cNvPr>
            <p:cNvSpPr txBox="1"/>
            <p:nvPr/>
          </p:nvSpPr>
          <p:spPr>
            <a:xfrm>
              <a:off x="7085056" y="2904482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1A1A1A"/>
                  </a:solidFill>
                  <a:latin typeface="Arial"/>
                </a:rPr>
                <a:t>Manager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CA01FFE-80E9-4D2A-A6E4-397C7886E7B2}"/>
                </a:ext>
              </a:extLst>
            </p:cNvPr>
            <p:cNvSpPr txBox="1"/>
            <p:nvPr/>
          </p:nvSpPr>
          <p:spPr>
            <a:xfrm>
              <a:off x="7085056" y="3093507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LED Taxand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5E588D-EE12-4D9D-ABDB-AFFD3AB234C6}"/>
                </a:ext>
              </a:extLst>
            </p:cNvPr>
            <p:cNvSpPr txBox="1"/>
            <p:nvPr/>
          </p:nvSpPr>
          <p:spPr>
            <a:xfrm>
              <a:off x="7074394" y="3287860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Italy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4B9BE88-D2CF-4925-8BC3-E7AE2EC98280}"/>
                </a:ext>
              </a:extLst>
            </p:cNvPr>
            <p:cNvSpPr txBox="1"/>
            <p:nvPr/>
          </p:nvSpPr>
          <p:spPr>
            <a:xfrm>
              <a:off x="7074394" y="3482219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+39 02 494864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D5F2A1-6132-4CA5-BC2C-A977A1CFB1B5}"/>
                </a:ext>
              </a:extLst>
            </p:cNvPr>
            <p:cNvSpPr txBox="1"/>
            <p:nvPr/>
          </p:nvSpPr>
          <p:spPr>
            <a:xfrm>
              <a:off x="7074394" y="3689485"/>
              <a:ext cx="2664930" cy="35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</a:t>
              </a:r>
              <a:r>
                <a:rPr lang="en-US" sz="1067" dirty="0">
                  <a:solidFill>
                    <a:srgbClr val="1A1A1A"/>
                  </a:solidFill>
                  <a:latin typeface="Arial"/>
                  <a:cs typeface="Arial"/>
                </a:rPr>
                <a:t>: </a:t>
              </a:r>
              <a:r>
                <a:rPr lang="en-US" sz="1067" u="sng" dirty="0">
                  <a:solidFill>
                    <a:srgbClr val="0089BC"/>
                  </a:solidFill>
                  <a:latin typeface="Arial"/>
                  <a:cs typeface="Arial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lgalliani@led-taxand.it</a:t>
              </a:r>
              <a:endParaRPr lang="en-US" sz="1067" u="sng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54C8966-55E2-4052-8F90-B85B106497F8}"/>
              </a:ext>
            </a:extLst>
          </p:cNvPr>
          <p:cNvPicPr>
            <a:picLocks/>
          </p:cNvPicPr>
          <p:nvPr/>
        </p:nvPicPr>
        <p:blipFill>
          <a:blip r:embed="rId5"/>
          <a:srcRect/>
          <a:stretch/>
        </p:blipFill>
        <p:spPr>
          <a:xfrm>
            <a:off x="5590096" y="1620781"/>
            <a:ext cx="1133579" cy="1133579"/>
          </a:xfrm>
          <a:prstGeom prst="ellipse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483F0A-C165-4A2E-AD6A-B541670DD317}"/>
              </a:ext>
            </a:extLst>
          </p:cNvPr>
          <p:cNvPicPr>
            <a:picLocks/>
          </p:cNvPicPr>
          <p:nvPr/>
        </p:nvPicPr>
        <p:blipFill>
          <a:blip r:embed="rId6"/>
          <a:srcRect/>
          <a:stretch/>
        </p:blipFill>
        <p:spPr>
          <a:xfrm>
            <a:off x="1070677" y="1677854"/>
            <a:ext cx="1257560" cy="1063919"/>
          </a:xfrm>
          <a:prstGeom prst="ellipse">
            <a:avLst/>
          </a:prstGeom>
          <a:blipFill>
            <a:blip r:embed="rId7"/>
            <a:stretch>
              <a:fillRect/>
            </a:stretch>
          </a:blipFill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D9C52EA-9980-4D2A-9651-BE81F530BEB5}"/>
              </a:ext>
            </a:extLst>
          </p:cNvPr>
          <p:cNvGrpSpPr/>
          <p:nvPr/>
        </p:nvGrpSpPr>
        <p:grpSpPr>
          <a:xfrm>
            <a:off x="7834768" y="2911023"/>
            <a:ext cx="2164645" cy="954189"/>
            <a:chOff x="5219356" y="2723901"/>
            <a:chExt cx="2810596" cy="131748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E0F4AC-3F72-4152-978E-6C395BA161F8}"/>
                </a:ext>
              </a:extLst>
            </p:cNvPr>
            <p:cNvSpPr txBox="1"/>
            <p:nvPr/>
          </p:nvSpPr>
          <p:spPr>
            <a:xfrm>
              <a:off x="5230024" y="2723901"/>
              <a:ext cx="2664927" cy="38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/>
              <a:r>
                <a:rPr lang="en-GB" sz="1200" b="1" dirty="0">
                  <a:solidFill>
                    <a:srgbClr val="0089BC"/>
                  </a:solidFill>
                  <a:latin typeface="Arial"/>
                  <a:cs typeface="Arial"/>
                </a:rPr>
                <a:t>Nikos </a:t>
              </a:r>
              <a:r>
                <a:rPr lang="en-GB" sz="1200" b="1" dirty="0" err="1">
                  <a:solidFill>
                    <a:srgbClr val="0089BC"/>
                  </a:solidFill>
                  <a:latin typeface="Arial"/>
                  <a:cs typeface="Arial"/>
                </a:rPr>
                <a:t>Maltezos</a:t>
              </a:r>
              <a:endParaRPr lang="en-GB" sz="1200" b="1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8A64E5-CA2E-4300-8081-FA799BC6BACF}"/>
                </a:ext>
              </a:extLst>
            </p:cNvPr>
            <p:cNvSpPr txBox="1"/>
            <p:nvPr/>
          </p:nvSpPr>
          <p:spPr>
            <a:xfrm>
              <a:off x="5230022" y="2898798"/>
              <a:ext cx="2664927" cy="38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/>
              <a:r>
                <a:rPr lang="en-GB" sz="1200" b="1" dirty="0">
                  <a:solidFill>
                    <a:srgbClr val="1A1A1A"/>
                  </a:solidFill>
                  <a:latin typeface="Arial"/>
                  <a:cs typeface="Arial"/>
                </a:rPr>
                <a:t>Associate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90342A7-EC37-40C3-BB20-68F1587AF942}"/>
                </a:ext>
              </a:extLst>
            </p:cNvPr>
            <p:cNvSpPr txBox="1"/>
            <p:nvPr/>
          </p:nvSpPr>
          <p:spPr>
            <a:xfrm>
              <a:off x="5230024" y="3087818"/>
              <a:ext cx="2664927" cy="38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/>
              <a:r>
                <a:rPr lang="en-GB" sz="1200" dirty="0" err="1">
                  <a:solidFill>
                    <a:srgbClr val="0089BC"/>
                  </a:solidFill>
                  <a:latin typeface="Arial"/>
                  <a:cs typeface="Arial"/>
                </a:rPr>
                <a:t>Zepos</a:t>
              </a:r>
              <a:r>
                <a:rPr lang="en-GB" sz="1200" dirty="0">
                  <a:solidFill>
                    <a:srgbClr val="0089BC"/>
                  </a:solidFill>
                  <a:latin typeface="Arial"/>
                  <a:cs typeface="Arial"/>
                </a:rPr>
                <a:t> &amp; Yannopoulos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E1985D2-FC95-4CEB-B6D7-A2BAC9D3FC99}"/>
                </a:ext>
              </a:extLst>
            </p:cNvPr>
            <p:cNvSpPr txBox="1"/>
            <p:nvPr/>
          </p:nvSpPr>
          <p:spPr>
            <a:xfrm>
              <a:off x="5230024" y="3282176"/>
              <a:ext cx="2664927" cy="38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/>
              <a:r>
                <a:rPr lang="en-GB" sz="1200" dirty="0">
                  <a:solidFill>
                    <a:srgbClr val="0089BC"/>
                  </a:solidFill>
                  <a:latin typeface="Arial"/>
                  <a:cs typeface="Arial"/>
                </a:rPr>
                <a:t>Greece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359D5E3-E361-459A-A9C3-75D0906CB5B9}"/>
                </a:ext>
              </a:extLst>
            </p:cNvPr>
            <p:cNvSpPr txBox="1"/>
            <p:nvPr/>
          </p:nvSpPr>
          <p:spPr>
            <a:xfrm>
              <a:off x="5219359" y="3476530"/>
              <a:ext cx="2664927" cy="38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GB" sz="1200" dirty="0">
                  <a:solidFill>
                    <a:srgbClr val="1A1A1A"/>
                  </a:solidFill>
                  <a:latin typeface="Arial"/>
                  <a:cs typeface="Arial"/>
                </a:rPr>
                <a:t>+30 210 6967120 </a:t>
              </a:r>
              <a:endParaRPr lang="en-US" sz="1200" dirty="0">
                <a:solidFill>
                  <a:srgbClr val="1A1A1A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DD9F70C-5C4C-4016-AD7E-34C391A69AE8}"/>
                </a:ext>
              </a:extLst>
            </p:cNvPr>
            <p:cNvSpPr txBox="1"/>
            <p:nvPr/>
          </p:nvSpPr>
          <p:spPr>
            <a:xfrm>
              <a:off x="5219356" y="3683799"/>
              <a:ext cx="2810596" cy="357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E: </a:t>
              </a:r>
              <a:r>
                <a:rPr lang="en-US" sz="1067" dirty="0">
                  <a:solidFill>
                    <a:srgbClr val="0089BC"/>
                  </a:solidFill>
                  <a:latin typeface="Arial"/>
                  <a:cs typeface="Arial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n.maltezos@zeya.com</a:t>
              </a:r>
              <a:endParaRPr lang="en-US" sz="1067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DCCE69C-AAC2-429F-851C-F07A03BCB161}"/>
              </a:ext>
            </a:extLst>
          </p:cNvPr>
          <p:cNvGrpSpPr/>
          <p:nvPr/>
        </p:nvGrpSpPr>
        <p:grpSpPr>
          <a:xfrm>
            <a:off x="3273220" y="2968552"/>
            <a:ext cx="2033160" cy="917243"/>
            <a:chOff x="358423" y="2720301"/>
            <a:chExt cx="2675591" cy="133755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166C45-D2CB-41E3-9C21-B05D596D4650}"/>
                </a:ext>
              </a:extLst>
            </p:cNvPr>
            <p:cNvSpPr txBox="1"/>
            <p:nvPr/>
          </p:nvSpPr>
          <p:spPr>
            <a:xfrm>
              <a:off x="369088" y="2720301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0089BC"/>
                  </a:solidFill>
                  <a:latin typeface="Arial"/>
                  <a:cs typeface="Arial"/>
                </a:rPr>
                <a:t>Costas Savva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FF7E01-611B-4895-B117-3D7D7C54B209}"/>
                </a:ext>
              </a:extLst>
            </p:cNvPr>
            <p:cNvSpPr txBox="1"/>
            <p:nvPr/>
          </p:nvSpPr>
          <p:spPr>
            <a:xfrm>
              <a:off x="369088" y="2895201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Partner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5038DD3-637B-46DB-A4CD-3C4044BF6F4E}"/>
                </a:ext>
              </a:extLst>
            </p:cNvPr>
            <p:cNvSpPr txBox="1"/>
            <p:nvPr/>
          </p:nvSpPr>
          <p:spPr>
            <a:xfrm>
              <a:off x="369088" y="3084219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dirty="0">
                  <a:solidFill>
                    <a:srgbClr val="0089BC"/>
                  </a:solidFill>
                  <a:latin typeface="Arial"/>
                </a:rPr>
                <a:t>Taxand Cyprus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EB34286-3B3A-4980-922E-42C5C3751F3B}"/>
                </a:ext>
              </a:extLst>
            </p:cNvPr>
            <p:cNvSpPr txBox="1"/>
            <p:nvPr/>
          </p:nvSpPr>
          <p:spPr>
            <a:xfrm>
              <a:off x="358423" y="3278577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dirty="0">
                  <a:solidFill>
                    <a:srgbClr val="0089BC"/>
                  </a:solidFill>
                  <a:latin typeface="Arial"/>
                  <a:cs typeface="Arial"/>
                </a:rPr>
                <a:t>Cyprus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F23B2B-9518-4483-BE23-FEB3B87637B3}"/>
                </a:ext>
              </a:extLst>
            </p:cNvPr>
            <p:cNvSpPr txBox="1"/>
            <p:nvPr/>
          </p:nvSpPr>
          <p:spPr>
            <a:xfrm>
              <a:off x="358423" y="3472931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+357 9932 8846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EF4150-A2FC-471F-8136-73578EDC09D0}"/>
                </a:ext>
              </a:extLst>
            </p:cNvPr>
            <p:cNvSpPr txBox="1"/>
            <p:nvPr/>
          </p:nvSpPr>
          <p:spPr>
            <a:xfrm>
              <a:off x="358423" y="3680196"/>
              <a:ext cx="2664926" cy="377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E:</a:t>
              </a:r>
              <a:r>
                <a:rPr lang="en-US" sz="1067" dirty="0">
                  <a:solidFill>
                    <a:srgbClr val="0089BC"/>
                  </a:solidFill>
                  <a:latin typeface="Arial"/>
                  <a:cs typeface="Arial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csavva@taxand.com.cy</a:t>
              </a:r>
              <a:endParaRPr lang="en-US" sz="1067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4FAE5EB-B11E-444E-B457-2845E40276A5}"/>
              </a:ext>
            </a:extLst>
          </p:cNvPr>
          <p:cNvGrpSpPr/>
          <p:nvPr/>
        </p:nvGrpSpPr>
        <p:grpSpPr>
          <a:xfrm>
            <a:off x="5495499" y="2957136"/>
            <a:ext cx="2033160" cy="917246"/>
            <a:chOff x="358423" y="2720301"/>
            <a:chExt cx="2675591" cy="133755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D6673A-1BFE-4C64-9155-EE25CC675A03}"/>
                </a:ext>
              </a:extLst>
            </p:cNvPr>
            <p:cNvSpPr txBox="1"/>
            <p:nvPr/>
          </p:nvSpPr>
          <p:spPr>
            <a:xfrm>
              <a:off x="369088" y="2720301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0089BC"/>
                  </a:solidFill>
                  <a:latin typeface="Arial"/>
                  <a:cs typeface="Arial"/>
                </a:rPr>
                <a:t>Anna </a:t>
              </a:r>
              <a:r>
                <a:rPr lang="en-US" sz="1200" b="1" dirty="0" err="1">
                  <a:solidFill>
                    <a:srgbClr val="0089BC"/>
                  </a:solidFill>
                  <a:latin typeface="Arial"/>
                  <a:cs typeface="Arial"/>
                </a:rPr>
                <a:t>Paraskeva</a:t>
              </a:r>
              <a:endParaRPr lang="en-US" sz="1200" b="1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A96C58D-07C5-4AB4-88CA-23411DC10A0F}"/>
                </a:ext>
              </a:extLst>
            </p:cNvPr>
            <p:cNvSpPr txBox="1"/>
            <p:nvPr/>
          </p:nvSpPr>
          <p:spPr>
            <a:xfrm>
              <a:off x="369088" y="2895200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Partner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76699DA-5B37-47A4-B05B-B53E6DE5824E}"/>
                </a:ext>
              </a:extLst>
            </p:cNvPr>
            <p:cNvSpPr txBox="1"/>
            <p:nvPr/>
          </p:nvSpPr>
          <p:spPr>
            <a:xfrm>
              <a:off x="369088" y="3084220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dirty="0" err="1">
                  <a:solidFill>
                    <a:srgbClr val="0089BC"/>
                  </a:solidFill>
                  <a:latin typeface="Arial"/>
                </a:rPr>
                <a:t>Zepos</a:t>
              </a:r>
              <a:r>
                <a:rPr lang="en-US" sz="1200" dirty="0">
                  <a:solidFill>
                    <a:srgbClr val="0089BC"/>
                  </a:solidFill>
                  <a:latin typeface="Arial"/>
                </a:rPr>
                <a:t> &amp; Yannopoulos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81EC7A3-8576-4C04-BCD9-A1C8BF571998}"/>
                </a:ext>
              </a:extLst>
            </p:cNvPr>
            <p:cNvSpPr txBox="1"/>
            <p:nvPr/>
          </p:nvSpPr>
          <p:spPr>
            <a:xfrm>
              <a:off x="358423" y="3278575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dirty="0">
                  <a:solidFill>
                    <a:srgbClr val="0089BC"/>
                  </a:solidFill>
                  <a:latin typeface="Arial"/>
                  <a:cs typeface="Arial"/>
                </a:rPr>
                <a:t>Greece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A1E0FB-28E9-4384-A2D8-23FA249E548E}"/>
                </a:ext>
              </a:extLst>
            </p:cNvPr>
            <p:cNvSpPr txBox="1"/>
            <p:nvPr/>
          </p:nvSpPr>
          <p:spPr>
            <a:xfrm>
              <a:off x="358423" y="3472930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+30 21 0696 7083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CE85B30-BE58-44E3-97C3-EA4FE666B4DE}"/>
                </a:ext>
              </a:extLst>
            </p:cNvPr>
            <p:cNvSpPr txBox="1"/>
            <p:nvPr/>
          </p:nvSpPr>
          <p:spPr>
            <a:xfrm>
              <a:off x="358423" y="3680201"/>
              <a:ext cx="2664928" cy="377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E:</a:t>
              </a:r>
              <a:r>
                <a:rPr lang="en-US" sz="1067" dirty="0">
                  <a:solidFill>
                    <a:srgbClr val="0089BC"/>
                  </a:solidFill>
                  <a:latin typeface="Arial"/>
                  <a:cs typeface="Arial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a.paraskeva@zeya.com</a:t>
              </a:r>
              <a:endParaRPr lang="en-US" sz="1067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A21C17FB-BB7B-4089-8531-F90384BA2311}"/>
              </a:ext>
            </a:extLst>
          </p:cNvPr>
          <p:cNvPicPr>
            <a:picLocks/>
          </p:cNvPicPr>
          <p:nvPr/>
        </p:nvPicPr>
        <p:blipFill>
          <a:blip r:embed="rId7"/>
          <a:srcRect/>
          <a:stretch/>
        </p:blipFill>
        <p:spPr>
          <a:xfrm>
            <a:off x="3451325" y="1608422"/>
            <a:ext cx="1118081" cy="1142588"/>
          </a:xfrm>
          <a:prstGeom prst="ellipse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7A449C80-92D9-49DD-B7C0-159DDF0EBB94}"/>
              </a:ext>
            </a:extLst>
          </p:cNvPr>
          <p:cNvGrpSpPr/>
          <p:nvPr/>
        </p:nvGrpSpPr>
        <p:grpSpPr>
          <a:xfrm>
            <a:off x="1050942" y="2957410"/>
            <a:ext cx="2130988" cy="917245"/>
            <a:chOff x="358421" y="2720301"/>
            <a:chExt cx="2804331" cy="13375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858F621-1444-4A4A-B6B4-C51EFF7240A5}"/>
                </a:ext>
              </a:extLst>
            </p:cNvPr>
            <p:cNvSpPr txBox="1"/>
            <p:nvPr/>
          </p:nvSpPr>
          <p:spPr>
            <a:xfrm>
              <a:off x="369087" y="2720301"/>
              <a:ext cx="2664927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0089BC"/>
                  </a:solidFill>
                  <a:latin typeface="Arial"/>
                  <a:cs typeface="Arial"/>
                </a:rPr>
                <a:t>Christos A. Theophilou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626842C-83D0-4405-80F2-9304CAE34823}"/>
                </a:ext>
              </a:extLst>
            </p:cNvPr>
            <p:cNvSpPr txBox="1"/>
            <p:nvPr/>
          </p:nvSpPr>
          <p:spPr>
            <a:xfrm>
              <a:off x="379750" y="2916705"/>
              <a:ext cx="2664927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Partner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588140-31F2-432A-8AFB-C98810DD9FD9}"/>
                </a:ext>
              </a:extLst>
            </p:cNvPr>
            <p:cNvSpPr txBox="1"/>
            <p:nvPr/>
          </p:nvSpPr>
          <p:spPr>
            <a:xfrm>
              <a:off x="369087" y="3084219"/>
              <a:ext cx="2664927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dirty="0">
                  <a:solidFill>
                    <a:srgbClr val="0089BC"/>
                  </a:solidFill>
                  <a:latin typeface="Arial"/>
                </a:rPr>
                <a:t>Taxand Cyprus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DB11CD5-11E9-4722-A2B9-ACE77018C411}"/>
                </a:ext>
              </a:extLst>
            </p:cNvPr>
            <p:cNvSpPr txBox="1"/>
            <p:nvPr/>
          </p:nvSpPr>
          <p:spPr>
            <a:xfrm>
              <a:off x="358424" y="3278575"/>
              <a:ext cx="2664927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dirty="0">
                  <a:solidFill>
                    <a:srgbClr val="0089BC"/>
                  </a:solidFill>
                  <a:latin typeface="Arial"/>
                  <a:cs typeface="Arial"/>
                </a:rPr>
                <a:t>Cyprus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65C2D6-F0F3-456E-8EAA-A73BDECEC0A2}"/>
                </a:ext>
              </a:extLst>
            </p:cNvPr>
            <p:cNvSpPr txBox="1"/>
            <p:nvPr/>
          </p:nvSpPr>
          <p:spPr>
            <a:xfrm>
              <a:off x="358424" y="3472932"/>
              <a:ext cx="2664926" cy="403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defRPr/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+357 9932 8846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5C533D9-9BA1-4CD5-AE32-3EF71515BE7B}"/>
                </a:ext>
              </a:extLst>
            </p:cNvPr>
            <p:cNvSpPr txBox="1"/>
            <p:nvPr/>
          </p:nvSpPr>
          <p:spPr>
            <a:xfrm>
              <a:off x="358421" y="3680199"/>
              <a:ext cx="2804331" cy="377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E:</a:t>
              </a:r>
              <a:r>
                <a:rPr lang="en-US" sz="1067" dirty="0">
                  <a:solidFill>
                    <a:srgbClr val="0089BC"/>
                  </a:solidFill>
                  <a:latin typeface="Arial"/>
                  <a:cs typeface="Arial"/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ctheophilou@cy.taxand.com</a:t>
              </a:r>
              <a:endParaRPr lang="en-US" sz="1067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860929B3-E767-4409-8954-90B434AB2D95}"/>
              </a:ext>
            </a:extLst>
          </p:cNvPr>
          <p:cNvPicPr>
            <a:picLocks/>
          </p:cNvPicPr>
          <p:nvPr/>
        </p:nvPicPr>
        <p:blipFill>
          <a:blip r:embed="rId12"/>
          <a:srcRect/>
          <a:stretch/>
        </p:blipFill>
        <p:spPr>
          <a:xfrm>
            <a:off x="7810784" y="1596667"/>
            <a:ext cx="1106307" cy="1106307"/>
          </a:xfrm>
          <a:prstGeom prst="ellipse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E261EDCF-F46E-451D-87A4-5C5D5CEB32BA}"/>
              </a:ext>
            </a:extLst>
          </p:cNvPr>
          <p:cNvGrpSpPr/>
          <p:nvPr/>
        </p:nvGrpSpPr>
        <p:grpSpPr>
          <a:xfrm>
            <a:off x="1035881" y="5667209"/>
            <a:ext cx="2524420" cy="965326"/>
            <a:chOff x="7074394" y="2729586"/>
            <a:chExt cx="2680924" cy="131184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D83A61-80FF-4513-A476-B26A433F5644}"/>
                </a:ext>
              </a:extLst>
            </p:cNvPr>
            <p:cNvSpPr txBox="1"/>
            <p:nvPr/>
          </p:nvSpPr>
          <p:spPr>
            <a:xfrm>
              <a:off x="7085056" y="2729586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0089BC"/>
                  </a:solidFill>
                  <a:latin typeface="Arial"/>
                </a:rPr>
                <a:t>Marisana Almeida Dos Santos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232A8A-98DF-48DB-8CBD-5368CDA93ED8}"/>
                </a:ext>
              </a:extLst>
            </p:cNvPr>
            <p:cNvSpPr txBox="1"/>
            <p:nvPr/>
          </p:nvSpPr>
          <p:spPr>
            <a:xfrm>
              <a:off x="7085056" y="2904482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1A1A1A"/>
                  </a:solidFill>
                  <a:latin typeface="Arial"/>
                </a:rPr>
                <a:t>Associate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BABFD0C-9BB0-4796-8042-6A777B1038BB}"/>
                </a:ext>
              </a:extLst>
            </p:cNvPr>
            <p:cNvSpPr txBox="1"/>
            <p:nvPr/>
          </p:nvSpPr>
          <p:spPr>
            <a:xfrm>
              <a:off x="7085056" y="3093503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LED Taxand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2D563A4-D3C8-4285-998A-C0EABFBE1E46}"/>
                </a:ext>
              </a:extLst>
            </p:cNvPr>
            <p:cNvSpPr txBox="1"/>
            <p:nvPr/>
          </p:nvSpPr>
          <p:spPr>
            <a:xfrm>
              <a:off x="7090389" y="3287861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Italy 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DB9CCE6-0479-487D-B246-C4C02481D523}"/>
                </a:ext>
              </a:extLst>
            </p:cNvPr>
            <p:cNvSpPr txBox="1"/>
            <p:nvPr/>
          </p:nvSpPr>
          <p:spPr>
            <a:xfrm>
              <a:off x="7074394" y="3482217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+39 02 494864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708F097-56F5-4EF7-842D-D9A64244C74B}"/>
                </a:ext>
              </a:extLst>
            </p:cNvPr>
            <p:cNvSpPr txBox="1"/>
            <p:nvPr/>
          </p:nvSpPr>
          <p:spPr>
            <a:xfrm>
              <a:off x="7074394" y="3689485"/>
              <a:ext cx="2664929" cy="35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</a:t>
              </a:r>
              <a:r>
                <a:rPr lang="en-US" sz="1067" dirty="0">
                  <a:solidFill>
                    <a:srgbClr val="1A1A1A"/>
                  </a:solidFill>
                  <a:latin typeface="Arial"/>
                  <a:cs typeface="Arial"/>
                </a:rPr>
                <a:t>: </a:t>
              </a:r>
              <a:r>
                <a:rPr lang="en-US" sz="1067" u="sng" dirty="0">
                  <a:solidFill>
                    <a:srgbClr val="0089BC"/>
                  </a:solidFill>
                  <a:latin typeface="Arial"/>
                  <a:cs typeface="Arial"/>
                  <a:hlinkClick r:id="rId1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madossantos@led-taxand.it</a:t>
              </a:r>
              <a:endParaRPr lang="en-US" sz="1067" u="sng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0FBC820-5830-4ED7-B210-D1AB1C3EE4C6}"/>
              </a:ext>
            </a:extLst>
          </p:cNvPr>
          <p:cNvGrpSpPr/>
          <p:nvPr/>
        </p:nvGrpSpPr>
        <p:grpSpPr>
          <a:xfrm>
            <a:off x="6753970" y="5673795"/>
            <a:ext cx="2524420" cy="965326"/>
            <a:chOff x="7074394" y="2729586"/>
            <a:chExt cx="2680924" cy="131184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E2FCEE6-C16E-44D3-B5DD-A31CDBF71726}"/>
                </a:ext>
              </a:extLst>
            </p:cNvPr>
            <p:cNvSpPr txBox="1"/>
            <p:nvPr/>
          </p:nvSpPr>
          <p:spPr>
            <a:xfrm>
              <a:off x="7085056" y="2729586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0089BC"/>
                  </a:solidFill>
                  <a:latin typeface="Arial"/>
                </a:rPr>
                <a:t>Prof Dr René Matteotti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E2E681-8FF9-4607-8D63-DEC9C8B52C56}"/>
                </a:ext>
              </a:extLst>
            </p:cNvPr>
            <p:cNvSpPr txBox="1"/>
            <p:nvPr/>
          </p:nvSpPr>
          <p:spPr>
            <a:xfrm>
              <a:off x="7085056" y="2904482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1A1A1A"/>
                  </a:solidFill>
                  <a:latin typeface="Arial"/>
                </a:rPr>
                <a:t>Of Counsel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CDFF9C-963E-47F4-94BF-46521507A20F}"/>
                </a:ext>
              </a:extLst>
            </p:cNvPr>
            <p:cNvSpPr txBox="1"/>
            <p:nvPr/>
          </p:nvSpPr>
          <p:spPr>
            <a:xfrm>
              <a:off x="7085056" y="3093507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Taxpartner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AA6F373-179A-4F05-9C46-04ED281028F6}"/>
                </a:ext>
              </a:extLst>
            </p:cNvPr>
            <p:cNvSpPr txBox="1"/>
            <p:nvPr/>
          </p:nvSpPr>
          <p:spPr>
            <a:xfrm>
              <a:off x="7090389" y="3276516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Switzerland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21123D-01C1-4F06-A696-FB209EE2AA43}"/>
                </a:ext>
              </a:extLst>
            </p:cNvPr>
            <p:cNvSpPr txBox="1"/>
            <p:nvPr/>
          </p:nvSpPr>
          <p:spPr>
            <a:xfrm>
              <a:off x="7074394" y="3482216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+41 44 215 77 77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C7B389E-2342-4882-9481-DFCE691462BE}"/>
                </a:ext>
              </a:extLst>
            </p:cNvPr>
            <p:cNvSpPr txBox="1"/>
            <p:nvPr/>
          </p:nvSpPr>
          <p:spPr>
            <a:xfrm>
              <a:off x="7074394" y="3689485"/>
              <a:ext cx="2664929" cy="35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</a:t>
              </a:r>
              <a:r>
                <a:rPr lang="en-US" sz="1067" dirty="0">
                  <a:solidFill>
                    <a:srgbClr val="1A1A1A"/>
                  </a:solidFill>
                  <a:latin typeface="Arial"/>
                  <a:cs typeface="Arial"/>
                </a:rPr>
                <a:t>: </a:t>
              </a:r>
              <a:r>
                <a:rPr lang="en-US" sz="1067" u="sng" dirty="0">
                  <a:solidFill>
                    <a:srgbClr val="0089BC"/>
                  </a:solidFill>
                  <a:latin typeface="Arial"/>
                  <a:cs typeface="Arial"/>
                  <a:hlinkClick r:id="rId1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rene.matteotti@taxpartner.ch</a:t>
              </a:r>
              <a:endParaRPr lang="en-US" sz="1067" u="sng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B47ACDA-C89E-4579-8755-D758FD52BDAA}"/>
              </a:ext>
            </a:extLst>
          </p:cNvPr>
          <p:cNvGrpSpPr/>
          <p:nvPr/>
        </p:nvGrpSpPr>
        <p:grpSpPr>
          <a:xfrm>
            <a:off x="9333426" y="5626837"/>
            <a:ext cx="2519399" cy="965326"/>
            <a:chOff x="7074394" y="2729586"/>
            <a:chExt cx="2675592" cy="131184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2A075C1-9593-4A48-9F79-BBC1FD0D7FCD}"/>
                </a:ext>
              </a:extLst>
            </p:cNvPr>
            <p:cNvSpPr txBox="1"/>
            <p:nvPr/>
          </p:nvSpPr>
          <p:spPr>
            <a:xfrm>
              <a:off x="7085056" y="2729586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0089BC"/>
                  </a:solidFill>
                  <a:latin typeface="Arial"/>
                </a:rPr>
                <a:t>Jonathan Brecker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AC295AF-577F-4447-AE1E-5F7959B2D0B9}"/>
                </a:ext>
              </a:extLst>
            </p:cNvPr>
            <p:cNvSpPr txBox="1"/>
            <p:nvPr/>
          </p:nvSpPr>
          <p:spPr>
            <a:xfrm>
              <a:off x="7085056" y="2904482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1A1A1A"/>
                  </a:solidFill>
                  <a:latin typeface="Arial"/>
                </a:rPr>
                <a:t>Assistant Director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0C4ABCC-B530-4334-A057-716DABFB852D}"/>
                </a:ext>
              </a:extLst>
            </p:cNvPr>
            <p:cNvSpPr txBox="1"/>
            <p:nvPr/>
          </p:nvSpPr>
          <p:spPr>
            <a:xfrm>
              <a:off x="7085056" y="3093507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Alvarez &amp; Marsal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E42174E-1314-4E99-8B86-CCDB9BFBF50F}"/>
                </a:ext>
              </a:extLst>
            </p:cNvPr>
            <p:cNvSpPr txBox="1"/>
            <p:nvPr/>
          </p:nvSpPr>
          <p:spPr>
            <a:xfrm>
              <a:off x="7074394" y="3287860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UK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DED8771-DB2C-4F12-8A87-264325A8F4D1}"/>
                </a:ext>
              </a:extLst>
            </p:cNvPr>
            <p:cNvSpPr txBox="1"/>
            <p:nvPr/>
          </p:nvSpPr>
          <p:spPr>
            <a:xfrm>
              <a:off x="7074394" y="3482217"/>
              <a:ext cx="2664930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+44 207 715 5200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30EEA64-B681-4F91-B5B6-A16BB6DF149F}"/>
                </a:ext>
              </a:extLst>
            </p:cNvPr>
            <p:cNvSpPr txBox="1"/>
            <p:nvPr/>
          </p:nvSpPr>
          <p:spPr>
            <a:xfrm>
              <a:off x="7074394" y="3689485"/>
              <a:ext cx="2664930" cy="35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</a:t>
              </a:r>
              <a:r>
                <a:rPr lang="en-US" sz="1067" dirty="0">
                  <a:solidFill>
                    <a:srgbClr val="1A1A1A"/>
                  </a:solidFill>
                  <a:latin typeface="Arial"/>
                  <a:cs typeface="Arial"/>
                </a:rPr>
                <a:t>:</a:t>
              </a:r>
              <a:r>
                <a:rPr lang="en-US" sz="1067" u="sng" dirty="0">
                  <a:solidFill>
                    <a:srgbClr val="0089BC"/>
                  </a:solidFill>
                  <a:latin typeface="Arial"/>
                  <a:cs typeface="Arial"/>
                  <a:hlinkClick r:id="rId1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jbrecker@alvarezandmarsal.com</a:t>
              </a:r>
              <a:endParaRPr lang="en-US" sz="1067" u="sng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70" name="Picture 69">
            <a:extLst>
              <a:ext uri="{FF2B5EF4-FFF2-40B4-BE49-F238E27FC236}">
                <a16:creationId xmlns:a16="http://schemas.microsoft.com/office/drawing/2014/main" id="{CD1AE3A6-5BE6-4E44-9F29-9EE0F04AB24E}"/>
              </a:ext>
            </a:extLst>
          </p:cNvPr>
          <p:cNvPicPr>
            <a:picLocks/>
          </p:cNvPicPr>
          <p:nvPr/>
        </p:nvPicPr>
        <p:blipFill>
          <a:blip r:embed="rId16"/>
          <a:srcRect/>
          <a:stretch/>
        </p:blipFill>
        <p:spPr>
          <a:xfrm>
            <a:off x="9333425" y="4313601"/>
            <a:ext cx="1139664" cy="1139664"/>
          </a:xfrm>
          <a:prstGeom prst="ellipse">
            <a:avLst/>
          </a:prstGeom>
          <a:blipFill>
            <a:blip r:embed="rId17"/>
            <a:stretch>
              <a:fillRect/>
            </a:stretch>
          </a:blipFill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EF50ADC1-7871-48BB-A151-24DB547C1BEE}"/>
              </a:ext>
            </a:extLst>
          </p:cNvPr>
          <p:cNvPicPr>
            <a:picLocks/>
          </p:cNvPicPr>
          <p:nvPr/>
        </p:nvPicPr>
        <p:blipFill>
          <a:blip r:embed="rId18"/>
          <a:srcRect/>
          <a:stretch/>
        </p:blipFill>
        <p:spPr>
          <a:xfrm>
            <a:off x="1155796" y="4321475"/>
            <a:ext cx="1075229" cy="1075229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495220E0-4158-4ABF-B4C8-8563427DB7A7}"/>
              </a:ext>
            </a:extLst>
          </p:cNvPr>
          <p:cNvSpPr/>
          <p:nvPr/>
        </p:nvSpPr>
        <p:spPr>
          <a:xfrm>
            <a:off x="6869561" y="4313602"/>
            <a:ext cx="1139664" cy="1152900"/>
          </a:xfrm>
          <a:prstGeom prst="flowChartConnector">
            <a:avLst/>
          </a:prstGeom>
          <a:blipFill>
            <a:blip r:embed="rId1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68952D7-EB9E-4FC0-A64C-C722E7B213A9}"/>
              </a:ext>
            </a:extLst>
          </p:cNvPr>
          <p:cNvGrpSpPr/>
          <p:nvPr/>
        </p:nvGrpSpPr>
        <p:grpSpPr>
          <a:xfrm>
            <a:off x="3900783" y="5653921"/>
            <a:ext cx="2813212" cy="965326"/>
            <a:chOff x="7074394" y="2729586"/>
            <a:chExt cx="2987620" cy="131184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DF6A66C-E92B-48AF-8E0D-B928C0C14DFD}"/>
                </a:ext>
              </a:extLst>
            </p:cNvPr>
            <p:cNvSpPr txBox="1"/>
            <p:nvPr/>
          </p:nvSpPr>
          <p:spPr>
            <a:xfrm>
              <a:off x="7085056" y="2729586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0089BC"/>
                  </a:solidFill>
                  <a:latin typeface="Arial"/>
                </a:rPr>
                <a:t>Anders Lagerholm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77A2070-0882-42D5-8F69-76CAC1CA4039}"/>
                </a:ext>
              </a:extLst>
            </p:cNvPr>
            <p:cNvSpPr txBox="1"/>
            <p:nvPr/>
          </p:nvSpPr>
          <p:spPr>
            <a:xfrm>
              <a:off x="7085056" y="2904482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b="1" dirty="0">
                  <a:solidFill>
                    <a:srgbClr val="1A1A1A"/>
                  </a:solidFill>
                  <a:latin typeface="Arial"/>
                </a:rPr>
                <a:t>Tax Advisor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54BACD3-1D3D-4F46-9DC5-A34E9B1CAACC}"/>
                </a:ext>
              </a:extLst>
            </p:cNvPr>
            <p:cNvSpPr txBox="1"/>
            <p:nvPr/>
          </p:nvSpPr>
          <p:spPr>
            <a:xfrm>
              <a:off x="7085056" y="3093503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Skeppsbron Skatt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F7200DD-1113-410C-B592-72139C3AFD28}"/>
                </a:ext>
              </a:extLst>
            </p:cNvPr>
            <p:cNvSpPr txBox="1"/>
            <p:nvPr/>
          </p:nvSpPr>
          <p:spPr>
            <a:xfrm>
              <a:off x="7090389" y="3287861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de-DE" sz="1200" dirty="0">
                  <a:solidFill>
                    <a:srgbClr val="0089BC"/>
                  </a:solidFill>
                  <a:latin typeface="Arial"/>
                </a:rPr>
                <a:t>Sweden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A8673BE-05FC-4A60-BFD0-357D020BD591}"/>
                </a:ext>
              </a:extLst>
            </p:cNvPr>
            <p:cNvSpPr txBox="1"/>
            <p:nvPr/>
          </p:nvSpPr>
          <p:spPr>
            <a:xfrm>
              <a:off x="7074394" y="3482217"/>
              <a:ext cx="2664929" cy="37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55">
                <a:spcAft>
                  <a:spcPts val="300"/>
                </a:spcAft>
              </a:pPr>
              <a:r>
                <a:rPr lang="en-US" sz="1200" b="1" dirty="0">
                  <a:solidFill>
                    <a:srgbClr val="1A1A1A"/>
                  </a:solidFill>
                  <a:latin typeface="Arial"/>
                  <a:cs typeface="Arial"/>
                </a:rPr>
                <a:t>T: </a:t>
              </a:r>
              <a:r>
                <a:rPr lang="en-US" sz="1200" dirty="0">
                  <a:solidFill>
                    <a:srgbClr val="1A1A1A"/>
                  </a:solidFill>
                  <a:latin typeface="Arial"/>
                  <a:cs typeface="Arial"/>
                </a:rPr>
                <a:t>+46 4010 7199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CE28885-0EF4-4D35-8499-47FF5EA80959}"/>
                </a:ext>
              </a:extLst>
            </p:cNvPr>
            <p:cNvSpPr txBox="1"/>
            <p:nvPr/>
          </p:nvSpPr>
          <p:spPr>
            <a:xfrm>
              <a:off x="7074394" y="3689485"/>
              <a:ext cx="2987620" cy="35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70">
                <a:lnSpc>
                  <a:spcPct val="110000"/>
                </a:lnSpc>
                <a:defRPr/>
              </a:pPr>
              <a:r>
                <a:rPr lang="en-US" sz="1067" b="1" dirty="0">
                  <a:solidFill>
                    <a:srgbClr val="1A1A1A"/>
                  </a:solidFill>
                  <a:latin typeface="Arial"/>
                  <a:cs typeface="Arial"/>
                </a:rPr>
                <a:t>E</a:t>
              </a:r>
              <a:r>
                <a:rPr lang="en-US" sz="1067" dirty="0">
                  <a:solidFill>
                    <a:srgbClr val="1A1A1A"/>
                  </a:solidFill>
                  <a:latin typeface="Arial"/>
                  <a:cs typeface="Arial"/>
                </a:rPr>
                <a:t>:</a:t>
              </a:r>
              <a:r>
                <a:rPr lang="en-US" sz="1067" u="sng" dirty="0">
                  <a:solidFill>
                    <a:srgbClr val="0089BC"/>
                  </a:solidFill>
                  <a:latin typeface="Arial"/>
                  <a:cs typeface="Arial"/>
                  <a:hlinkClick r:id="rId1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anders.lagerholm@skeppsbronskatt.se</a:t>
              </a:r>
              <a:endParaRPr lang="en-US" sz="1067" u="sng" dirty="0">
                <a:solidFill>
                  <a:srgbClr val="0089BC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82" name="Picture 81">
            <a:extLst>
              <a:ext uri="{FF2B5EF4-FFF2-40B4-BE49-F238E27FC236}">
                <a16:creationId xmlns:a16="http://schemas.microsoft.com/office/drawing/2014/main" id="{BF27275B-514D-4684-846B-E728DAF2DDC5}"/>
              </a:ext>
            </a:extLst>
          </p:cNvPr>
          <p:cNvPicPr>
            <a:picLocks/>
          </p:cNvPicPr>
          <p:nvPr/>
        </p:nvPicPr>
        <p:blipFill>
          <a:blip r:embed="rId20"/>
          <a:srcRect/>
          <a:stretch/>
        </p:blipFill>
        <p:spPr>
          <a:xfrm>
            <a:off x="4091787" y="4359336"/>
            <a:ext cx="1075229" cy="103736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69007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SPEAKERS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SPEAKERS</dc:title>
  <dc:creator>Chamberlayne, Hope</dc:creator>
  <cp:lastModifiedBy>Chamberlayne, Hope</cp:lastModifiedBy>
  <cp:revision>1</cp:revision>
  <dcterms:created xsi:type="dcterms:W3CDTF">2021-06-24T13:39:24Z</dcterms:created>
  <dcterms:modified xsi:type="dcterms:W3CDTF">2021-06-24T13:40:04Z</dcterms:modified>
</cp:coreProperties>
</file>