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58"/>
  </p:notesMasterIdLst>
  <p:handoutMasterIdLst>
    <p:handoutMasterId r:id="rId59"/>
  </p:handoutMasterIdLst>
  <p:sldIdLst>
    <p:sldId id="282" r:id="rId3"/>
    <p:sldId id="281" r:id="rId4"/>
    <p:sldId id="288" r:id="rId5"/>
    <p:sldId id="293" r:id="rId6"/>
    <p:sldId id="294" r:id="rId7"/>
    <p:sldId id="295" r:id="rId8"/>
    <p:sldId id="257" r:id="rId9"/>
    <p:sldId id="305" r:id="rId10"/>
    <p:sldId id="306" r:id="rId11"/>
    <p:sldId id="309" r:id="rId12"/>
    <p:sldId id="308" r:id="rId13"/>
    <p:sldId id="298" r:id="rId14"/>
    <p:sldId id="314" r:id="rId15"/>
    <p:sldId id="315" r:id="rId16"/>
    <p:sldId id="302" r:id="rId17"/>
    <p:sldId id="341" r:id="rId18"/>
    <p:sldId id="342" r:id="rId19"/>
    <p:sldId id="318" r:id="rId20"/>
    <p:sldId id="319" r:id="rId21"/>
    <p:sldId id="307" r:id="rId22"/>
    <p:sldId id="299" r:id="rId23"/>
    <p:sldId id="310" r:id="rId24"/>
    <p:sldId id="304" r:id="rId25"/>
    <p:sldId id="357" r:id="rId26"/>
    <p:sldId id="296" r:id="rId27"/>
    <p:sldId id="303" r:id="rId28"/>
    <p:sldId id="312" r:id="rId29"/>
    <p:sldId id="300" r:id="rId30"/>
    <p:sldId id="322" r:id="rId31"/>
    <p:sldId id="323" r:id="rId32"/>
    <p:sldId id="324" r:id="rId33"/>
    <p:sldId id="325" r:id="rId34"/>
    <p:sldId id="326" r:id="rId35"/>
    <p:sldId id="327" r:id="rId36"/>
    <p:sldId id="328" r:id="rId37"/>
    <p:sldId id="301" r:id="rId38"/>
    <p:sldId id="344" r:id="rId39"/>
    <p:sldId id="332" r:id="rId40"/>
    <p:sldId id="333" r:id="rId41"/>
    <p:sldId id="340" r:id="rId42"/>
    <p:sldId id="258" r:id="rId43"/>
    <p:sldId id="336" r:id="rId44"/>
    <p:sldId id="297" r:id="rId45"/>
    <p:sldId id="292" r:id="rId46"/>
    <p:sldId id="320" r:id="rId47"/>
    <p:sldId id="349" r:id="rId48"/>
    <p:sldId id="350" r:id="rId49"/>
    <p:sldId id="351" r:id="rId50"/>
    <p:sldId id="352" r:id="rId51"/>
    <p:sldId id="353" r:id="rId52"/>
    <p:sldId id="354" r:id="rId53"/>
    <p:sldId id="355" r:id="rId54"/>
    <p:sldId id="356" r:id="rId55"/>
    <p:sldId id="343" r:id="rId56"/>
    <p:sldId id="277" r:id="rId5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9BC"/>
    <a:srgbClr val="222850"/>
    <a:srgbClr val="4F7F9C"/>
    <a:srgbClr val="D03D49"/>
    <a:srgbClr val="CE8998"/>
    <a:srgbClr val="D0414B"/>
    <a:srgbClr val="104420"/>
    <a:srgbClr val="CACACA"/>
    <a:srgbClr val="A4B26D"/>
    <a:srgbClr val="E0DB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snapToGrid="0" snapToObjects="1">
      <p:cViewPr varScale="1">
        <p:scale>
          <a:sx n="83" d="100"/>
          <a:sy n="83" d="100"/>
        </p:scale>
        <p:origin x="800" y="64"/>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13072E-E764-4965-A932-A37BA192F8C6}" type="doc">
      <dgm:prSet loTypeId="urn:microsoft.com/office/officeart/2005/8/layout/hierarchy2" loCatId="hierarchy" qsTypeId="urn:microsoft.com/office/officeart/2005/8/quickstyle/3d3" qsCatId="3D" csTypeId="urn:microsoft.com/office/officeart/2005/8/colors/colorful4" csCatId="colorful" phldr="1"/>
      <dgm:spPr/>
      <dgm:t>
        <a:bodyPr/>
        <a:lstStyle/>
        <a:p>
          <a:endParaRPr lang="en-GB"/>
        </a:p>
      </dgm:t>
    </dgm:pt>
    <dgm:pt modelId="{F589FCAA-5B39-4E94-B589-8D3D3D8870C0}">
      <dgm:prSet phldrT="[Text]"/>
      <dgm:spPr>
        <a:solidFill>
          <a:srgbClr val="FCBE00"/>
        </a:solidFill>
      </dgm:spPr>
      <dgm:t>
        <a:bodyPr/>
        <a:lstStyle/>
        <a:p>
          <a:r>
            <a:rPr lang="en-GB" dirty="0">
              <a:latin typeface="Arial Black" panose="020B0A04020102020204" pitchFamily="34" charset="0"/>
            </a:rPr>
            <a:t>Tax implications to consider</a:t>
          </a:r>
        </a:p>
      </dgm:t>
    </dgm:pt>
    <dgm:pt modelId="{F053562A-F998-47E4-AE70-562C32507329}" type="parTrans" cxnId="{A306F89F-9E56-41C8-B77F-2E0F14A60234}">
      <dgm:prSet/>
      <dgm:spPr/>
      <dgm:t>
        <a:bodyPr/>
        <a:lstStyle/>
        <a:p>
          <a:endParaRPr lang="en-GB"/>
        </a:p>
      </dgm:t>
    </dgm:pt>
    <dgm:pt modelId="{66FD19AD-32C1-4E26-A2D3-E1D8556BEED3}" type="sibTrans" cxnId="{A306F89F-9E56-41C8-B77F-2E0F14A60234}">
      <dgm:prSet/>
      <dgm:spPr/>
      <dgm:t>
        <a:bodyPr/>
        <a:lstStyle/>
        <a:p>
          <a:endParaRPr lang="en-GB"/>
        </a:p>
      </dgm:t>
    </dgm:pt>
    <dgm:pt modelId="{03C2B711-50A7-41A8-885E-E09CD8546DEC}">
      <dgm:prSet phldrT="[Text]"/>
      <dgm:spPr>
        <a:solidFill>
          <a:srgbClr val="0089BC"/>
        </a:solidFill>
      </dgm:spPr>
      <dgm:t>
        <a:bodyPr/>
        <a:lstStyle/>
        <a:p>
          <a:pPr algn="l"/>
          <a:r>
            <a:rPr lang="en-GB" dirty="0">
              <a:latin typeface="Arial Black" panose="020B0A04020102020204" pitchFamily="34" charset="0"/>
            </a:rPr>
            <a:t> From the departing jurisdiction i.e. State A </a:t>
          </a:r>
        </a:p>
      </dgm:t>
    </dgm:pt>
    <dgm:pt modelId="{39E5B493-5E11-4EB5-BD30-95A70E7A0032}" type="parTrans" cxnId="{68C6D41E-A838-48AC-AC13-36573296A009}">
      <dgm:prSet/>
      <dgm:spPr/>
      <dgm:t>
        <a:bodyPr/>
        <a:lstStyle/>
        <a:p>
          <a:endParaRPr lang="en-GB"/>
        </a:p>
      </dgm:t>
    </dgm:pt>
    <dgm:pt modelId="{A4AC7BDF-4937-4DA1-B7D7-8D0C57C915DD}" type="sibTrans" cxnId="{68C6D41E-A838-48AC-AC13-36573296A009}">
      <dgm:prSet/>
      <dgm:spPr/>
      <dgm:t>
        <a:bodyPr/>
        <a:lstStyle/>
        <a:p>
          <a:endParaRPr lang="en-GB"/>
        </a:p>
      </dgm:t>
    </dgm:pt>
    <dgm:pt modelId="{11DC59DF-89B9-42BC-BEB5-CEEDB1B32909}">
      <dgm:prSet phldrT="[Text]"/>
      <dgm:spPr>
        <a:solidFill>
          <a:srgbClr val="4F7F9C"/>
        </a:solidFill>
      </dgm:spPr>
      <dgm:t>
        <a:bodyPr/>
        <a:lstStyle/>
        <a:p>
          <a:pPr algn="l"/>
          <a:r>
            <a:rPr lang="en-GB" dirty="0">
              <a:latin typeface="Arial Black" panose="020B0A04020102020204" pitchFamily="34" charset="0"/>
            </a:rPr>
            <a:t> From the landing jurisdiction (i.e. Cyprus, Greece, Italy,  Switzerland and the UK)   </a:t>
          </a:r>
        </a:p>
      </dgm:t>
    </dgm:pt>
    <dgm:pt modelId="{E903D2FC-029D-4E2E-A3FA-7277733B8653}" type="parTrans" cxnId="{01363C24-C051-4ADB-B87C-2DF02026068C}">
      <dgm:prSet/>
      <dgm:spPr/>
      <dgm:t>
        <a:bodyPr/>
        <a:lstStyle/>
        <a:p>
          <a:endParaRPr lang="en-GB"/>
        </a:p>
      </dgm:t>
    </dgm:pt>
    <dgm:pt modelId="{A85B0AC3-9701-440D-A81C-BACC50E2AB29}" type="sibTrans" cxnId="{01363C24-C051-4ADB-B87C-2DF02026068C}">
      <dgm:prSet/>
      <dgm:spPr/>
      <dgm:t>
        <a:bodyPr/>
        <a:lstStyle/>
        <a:p>
          <a:endParaRPr lang="en-GB"/>
        </a:p>
      </dgm:t>
    </dgm:pt>
    <dgm:pt modelId="{F98E4F11-7F7B-421F-9FA9-915FE8F14B37}">
      <dgm:prSet/>
      <dgm:spPr>
        <a:solidFill>
          <a:srgbClr val="9DBFBA"/>
        </a:solidFill>
      </dgm:spPr>
      <dgm:t>
        <a:bodyPr/>
        <a:lstStyle/>
        <a:p>
          <a:r>
            <a:rPr lang="en-GB" dirty="0">
              <a:latin typeface="Arial Black" panose="020B0A04020102020204" pitchFamily="34" charset="0"/>
            </a:rPr>
            <a:t>Any other jurisdiction that Mr &amp; Mr X have nexus/ties (e.g. spend much of their time, home)</a:t>
          </a:r>
        </a:p>
      </dgm:t>
    </dgm:pt>
    <dgm:pt modelId="{1BB5D1A0-796A-4EEA-AD3B-D3FA837DA797}" type="parTrans" cxnId="{94F6BE62-CADE-4C39-93A4-6F26BB33C001}">
      <dgm:prSet/>
      <dgm:spPr/>
      <dgm:t>
        <a:bodyPr/>
        <a:lstStyle/>
        <a:p>
          <a:endParaRPr lang="en-GB"/>
        </a:p>
      </dgm:t>
    </dgm:pt>
    <dgm:pt modelId="{B069714A-7FC9-4CBA-BDE2-CAED766E2660}" type="sibTrans" cxnId="{94F6BE62-CADE-4C39-93A4-6F26BB33C001}">
      <dgm:prSet/>
      <dgm:spPr/>
      <dgm:t>
        <a:bodyPr/>
        <a:lstStyle/>
        <a:p>
          <a:endParaRPr lang="en-GB"/>
        </a:p>
      </dgm:t>
    </dgm:pt>
    <dgm:pt modelId="{976226E1-6E22-46B0-AE6A-A654C9477C82}" type="pres">
      <dgm:prSet presAssocID="{1413072E-E764-4965-A932-A37BA192F8C6}" presName="diagram" presStyleCnt="0">
        <dgm:presLayoutVars>
          <dgm:chPref val="1"/>
          <dgm:dir/>
          <dgm:animOne val="branch"/>
          <dgm:animLvl val="lvl"/>
          <dgm:resizeHandles val="exact"/>
        </dgm:presLayoutVars>
      </dgm:prSet>
      <dgm:spPr/>
    </dgm:pt>
    <dgm:pt modelId="{2959B190-C80A-4FDC-AF68-98F3BF4D1EED}" type="pres">
      <dgm:prSet presAssocID="{F589FCAA-5B39-4E94-B589-8D3D3D8870C0}" presName="root1" presStyleCnt="0"/>
      <dgm:spPr/>
    </dgm:pt>
    <dgm:pt modelId="{7580C069-B47F-4A7D-A807-0F813ED92ABD}" type="pres">
      <dgm:prSet presAssocID="{F589FCAA-5B39-4E94-B589-8D3D3D8870C0}" presName="LevelOneTextNode" presStyleLbl="node0" presStyleIdx="0" presStyleCnt="1" custScaleY="177385">
        <dgm:presLayoutVars>
          <dgm:chPref val="3"/>
        </dgm:presLayoutVars>
      </dgm:prSet>
      <dgm:spPr/>
    </dgm:pt>
    <dgm:pt modelId="{56806BD1-F1CF-411E-9F18-689598435F12}" type="pres">
      <dgm:prSet presAssocID="{F589FCAA-5B39-4E94-B589-8D3D3D8870C0}" presName="level2hierChild" presStyleCnt="0"/>
      <dgm:spPr/>
    </dgm:pt>
    <dgm:pt modelId="{F5F03314-1F72-4651-8D22-FBB71BBEB01D}" type="pres">
      <dgm:prSet presAssocID="{39E5B493-5E11-4EB5-BD30-95A70E7A0032}" presName="conn2-1" presStyleLbl="parChTrans1D2" presStyleIdx="0" presStyleCnt="3"/>
      <dgm:spPr/>
    </dgm:pt>
    <dgm:pt modelId="{539FB6F8-9EAF-4B72-9303-4701794AF4B4}" type="pres">
      <dgm:prSet presAssocID="{39E5B493-5E11-4EB5-BD30-95A70E7A0032}" presName="connTx" presStyleLbl="parChTrans1D2" presStyleIdx="0" presStyleCnt="3"/>
      <dgm:spPr/>
    </dgm:pt>
    <dgm:pt modelId="{0A547B3A-E998-4725-A26E-10510850E2C0}" type="pres">
      <dgm:prSet presAssocID="{03C2B711-50A7-41A8-885E-E09CD8546DEC}" presName="root2" presStyleCnt="0"/>
      <dgm:spPr/>
    </dgm:pt>
    <dgm:pt modelId="{2FC5B09C-43BB-41E6-8898-CE817AC47A28}" type="pres">
      <dgm:prSet presAssocID="{03C2B711-50A7-41A8-885E-E09CD8546DEC}" presName="LevelTwoTextNode" presStyleLbl="node2" presStyleIdx="0" presStyleCnt="3" custScaleX="290046">
        <dgm:presLayoutVars>
          <dgm:chPref val="3"/>
        </dgm:presLayoutVars>
      </dgm:prSet>
      <dgm:spPr/>
    </dgm:pt>
    <dgm:pt modelId="{27CB7490-CF20-4B35-8937-89FF08130780}" type="pres">
      <dgm:prSet presAssocID="{03C2B711-50A7-41A8-885E-E09CD8546DEC}" presName="level3hierChild" presStyleCnt="0"/>
      <dgm:spPr/>
    </dgm:pt>
    <dgm:pt modelId="{83D9CCAC-C677-45F0-A375-11A06ABA3499}" type="pres">
      <dgm:prSet presAssocID="{E903D2FC-029D-4E2E-A3FA-7277733B8653}" presName="conn2-1" presStyleLbl="parChTrans1D2" presStyleIdx="1" presStyleCnt="3"/>
      <dgm:spPr/>
    </dgm:pt>
    <dgm:pt modelId="{8BE18807-F3FB-4426-80DE-FEE97D8F0F8B}" type="pres">
      <dgm:prSet presAssocID="{E903D2FC-029D-4E2E-A3FA-7277733B8653}" presName="connTx" presStyleLbl="parChTrans1D2" presStyleIdx="1" presStyleCnt="3"/>
      <dgm:spPr/>
    </dgm:pt>
    <dgm:pt modelId="{68089FBA-CAEA-4589-AFF7-88CF87697CE1}" type="pres">
      <dgm:prSet presAssocID="{11DC59DF-89B9-42BC-BEB5-CEEDB1B32909}" presName="root2" presStyleCnt="0"/>
      <dgm:spPr/>
    </dgm:pt>
    <dgm:pt modelId="{E76DDCA2-F6AB-434D-9C48-A38F6675C2F0}" type="pres">
      <dgm:prSet presAssocID="{11DC59DF-89B9-42BC-BEB5-CEEDB1B32909}" presName="LevelTwoTextNode" presStyleLbl="node2" presStyleIdx="1" presStyleCnt="3" custScaleX="291818" custLinFactNeighborX="1058">
        <dgm:presLayoutVars>
          <dgm:chPref val="3"/>
        </dgm:presLayoutVars>
      </dgm:prSet>
      <dgm:spPr/>
    </dgm:pt>
    <dgm:pt modelId="{49273D6E-E29C-4C8D-84DD-D7EB6C84DB54}" type="pres">
      <dgm:prSet presAssocID="{11DC59DF-89B9-42BC-BEB5-CEEDB1B32909}" presName="level3hierChild" presStyleCnt="0"/>
      <dgm:spPr/>
    </dgm:pt>
    <dgm:pt modelId="{5475D41D-F91A-4B1C-AE38-3A32923870DB}" type="pres">
      <dgm:prSet presAssocID="{1BB5D1A0-796A-4EEA-AD3B-D3FA837DA797}" presName="conn2-1" presStyleLbl="parChTrans1D2" presStyleIdx="2" presStyleCnt="3"/>
      <dgm:spPr/>
    </dgm:pt>
    <dgm:pt modelId="{3846134F-A9F8-4D33-9AC8-1873A308EB43}" type="pres">
      <dgm:prSet presAssocID="{1BB5D1A0-796A-4EEA-AD3B-D3FA837DA797}" presName="connTx" presStyleLbl="parChTrans1D2" presStyleIdx="2" presStyleCnt="3"/>
      <dgm:spPr/>
    </dgm:pt>
    <dgm:pt modelId="{5D8B5700-DFD9-4437-8C88-D4C4B2BC87BC}" type="pres">
      <dgm:prSet presAssocID="{F98E4F11-7F7B-421F-9FA9-915FE8F14B37}" presName="root2" presStyleCnt="0"/>
      <dgm:spPr/>
    </dgm:pt>
    <dgm:pt modelId="{11426AE1-8016-4786-AC2C-120F048E9E76}" type="pres">
      <dgm:prSet presAssocID="{F98E4F11-7F7B-421F-9FA9-915FE8F14B37}" presName="LevelTwoTextNode" presStyleLbl="node2" presStyleIdx="2" presStyleCnt="3" custScaleX="288979">
        <dgm:presLayoutVars>
          <dgm:chPref val="3"/>
        </dgm:presLayoutVars>
      </dgm:prSet>
      <dgm:spPr/>
    </dgm:pt>
    <dgm:pt modelId="{CBBFCEB1-0666-48BB-8BEB-E3654017FC90}" type="pres">
      <dgm:prSet presAssocID="{F98E4F11-7F7B-421F-9FA9-915FE8F14B37}" presName="level3hierChild" presStyleCnt="0"/>
      <dgm:spPr/>
    </dgm:pt>
  </dgm:ptLst>
  <dgm:cxnLst>
    <dgm:cxn modelId="{68C6D41E-A838-48AC-AC13-36573296A009}" srcId="{F589FCAA-5B39-4E94-B589-8D3D3D8870C0}" destId="{03C2B711-50A7-41A8-885E-E09CD8546DEC}" srcOrd="0" destOrd="0" parTransId="{39E5B493-5E11-4EB5-BD30-95A70E7A0032}" sibTransId="{A4AC7BDF-4937-4DA1-B7D7-8D0C57C915DD}"/>
    <dgm:cxn modelId="{D3B3D822-AE0A-48DE-BA60-EAE876D5B5F2}" type="presOf" srcId="{39E5B493-5E11-4EB5-BD30-95A70E7A0032}" destId="{539FB6F8-9EAF-4B72-9303-4701794AF4B4}" srcOrd="1" destOrd="0" presId="urn:microsoft.com/office/officeart/2005/8/layout/hierarchy2"/>
    <dgm:cxn modelId="{9C5D1224-DAB6-46E6-B8A0-1C968509AE49}" type="presOf" srcId="{1413072E-E764-4965-A932-A37BA192F8C6}" destId="{976226E1-6E22-46B0-AE6A-A654C9477C82}" srcOrd="0" destOrd="0" presId="urn:microsoft.com/office/officeart/2005/8/layout/hierarchy2"/>
    <dgm:cxn modelId="{01363C24-C051-4ADB-B87C-2DF02026068C}" srcId="{F589FCAA-5B39-4E94-B589-8D3D3D8870C0}" destId="{11DC59DF-89B9-42BC-BEB5-CEEDB1B32909}" srcOrd="1" destOrd="0" parTransId="{E903D2FC-029D-4E2E-A3FA-7277733B8653}" sibTransId="{A85B0AC3-9701-440D-A81C-BACC50E2AB29}"/>
    <dgm:cxn modelId="{C5A57C32-A7C1-40A1-9937-E7514C160800}" type="presOf" srcId="{E903D2FC-029D-4E2E-A3FA-7277733B8653}" destId="{8BE18807-F3FB-4426-80DE-FEE97D8F0F8B}" srcOrd="1" destOrd="0" presId="urn:microsoft.com/office/officeart/2005/8/layout/hierarchy2"/>
    <dgm:cxn modelId="{94F6BE62-CADE-4C39-93A4-6F26BB33C001}" srcId="{F589FCAA-5B39-4E94-B589-8D3D3D8870C0}" destId="{F98E4F11-7F7B-421F-9FA9-915FE8F14B37}" srcOrd="2" destOrd="0" parTransId="{1BB5D1A0-796A-4EEA-AD3B-D3FA837DA797}" sibTransId="{B069714A-7FC9-4CBA-BDE2-CAED766E2660}"/>
    <dgm:cxn modelId="{221C476E-441A-4F2C-9810-22B34B6FB7D6}" type="presOf" srcId="{1BB5D1A0-796A-4EEA-AD3B-D3FA837DA797}" destId="{5475D41D-F91A-4B1C-AE38-3A32923870DB}" srcOrd="0" destOrd="0" presId="urn:microsoft.com/office/officeart/2005/8/layout/hierarchy2"/>
    <dgm:cxn modelId="{1341E250-BA8C-4F67-942B-AC5BD98864DA}" type="presOf" srcId="{F589FCAA-5B39-4E94-B589-8D3D3D8870C0}" destId="{7580C069-B47F-4A7D-A807-0F813ED92ABD}" srcOrd="0" destOrd="0" presId="urn:microsoft.com/office/officeart/2005/8/layout/hierarchy2"/>
    <dgm:cxn modelId="{60C0D055-B211-4180-BD79-81AC03D37802}" type="presOf" srcId="{39E5B493-5E11-4EB5-BD30-95A70E7A0032}" destId="{F5F03314-1F72-4651-8D22-FBB71BBEB01D}" srcOrd="0" destOrd="0" presId="urn:microsoft.com/office/officeart/2005/8/layout/hierarchy2"/>
    <dgm:cxn modelId="{D0A90E56-0B37-4E69-9E6D-575B7162C23B}" type="presOf" srcId="{F98E4F11-7F7B-421F-9FA9-915FE8F14B37}" destId="{11426AE1-8016-4786-AC2C-120F048E9E76}" srcOrd="0" destOrd="0" presId="urn:microsoft.com/office/officeart/2005/8/layout/hierarchy2"/>
    <dgm:cxn modelId="{58F19D98-6ED5-4E2F-BDEE-7AF57BB1FA9A}" type="presOf" srcId="{E903D2FC-029D-4E2E-A3FA-7277733B8653}" destId="{83D9CCAC-C677-45F0-A375-11A06ABA3499}" srcOrd="0" destOrd="0" presId="urn:microsoft.com/office/officeart/2005/8/layout/hierarchy2"/>
    <dgm:cxn modelId="{A306F89F-9E56-41C8-B77F-2E0F14A60234}" srcId="{1413072E-E764-4965-A932-A37BA192F8C6}" destId="{F589FCAA-5B39-4E94-B589-8D3D3D8870C0}" srcOrd="0" destOrd="0" parTransId="{F053562A-F998-47E4-AE70-562C32507329}" sibTransId="{66FD19AD-32C1-4E26-A2D3-E1D8556BEED3}"/>
    <dgm:cxn modelId="{86EC08BF-EF1C-4620-82B9-FDF82CF52A4B}" type="presOf" srcId="{1BB5D1A0-796A-4EEA-AD3B-D3FA837DA797}" destId="{3846134F-A9F8-4D33-9AC8-1873A308EB43}" srcOrd="1" destOrd="0" presId="urn:microsoft.com/office/officeart/2005/8/layout/hierarchy2"/>
    <dgm:cxn modelId="{A79F63D2-8745-4081-BF19-86069B4604BE}" type="presOf" srcId="{11DC59DF-89B9-42BC-BEB5-CEEDB1B32909}" destId="{E76DDCA2-F6AB-434D-9C48-A38F6675C2F0}" srcOrd="0" destOrd="0" presId="urn:microsoft.com/office/officeart/2005/8/layout/hierarchy2"/>
    <dgm:cxn modelId="{F8E622D4-027E-4B68-9CB8-C4B21C964EF7}" type="presOf" srcId="{03C2B711-50A7-41A8-885E-E09CD8546DEC}" destId="{2FC5B09C-43BB-41E6-8898-CE817AC47A28}" srcOrd="0" destOrd="0" presId="urn:microsoft.com/office/officeart/2005/8/layout/hierarchy2"/>
    <dgm:cxn modelId="{91CC1A5F-4DAE-45DA-A649-86F8077FE733}" type="presParOf" srcId="{976226E1-6E22-46B0-AE6A-A654C9477C82}" destId="{2959B190-C80A-4FDC-AF68-98F3BF4D1EED}" srcOrd="0" destOrd="0" presId="urn:microsoft.com/office/officeart/2005/8/layout/hierarchy2"/>
    <dgm:cxn modelId="{A61F2976-5191-425B-A5BC-415A5C637DAB}" type="presParOf" srcId="{2959B190-C80A-4FDC-AF68-98F3BF4D1EED}" destId="{7580C069-B47F-4A7D-A807-0F813ED92ABD}" srcOrd="0" destOrd="0" presId="urn:microsoft.com/office/officeart/2005/8/layout/hierarchy2"/>
    <dgm:cxn modelId="{E8188CB3-8F3A-40D2-81FC-0AEB93B5B470}" type="presParOf" srcId="{2959B190-C80A-4FDC-AF68-98F3BF4D1EED}" destId="{56806BD1-F1CF-411E-9F18-689598435F12}" srcOrd="1" destOrd="0" presId="urn:microsoft.com/office/officeart/2005/8/layout/hierarchy2"/>
    <dgm:cxn modelId="{B1F9E6AE-49DB-414D-B74E-8A08A71523D9}" type="presParOf" srcId="{56806BD1-F1CF-411E-9F18-689598435F12}" destId="{F5F03314-1F72-4651-8D22-FBB71BBEB01D}" srcOrd="0" destOrd="0" presId="urn:microsoft.com/office/officeart/2005/8/layout/hierarchy2"/>
    <dgm:cxn modelId="{A502347B-E810-448C-A743-19650AC70347}" type="presParOf" srcId="{F5F03314-1F72-4651-8D22-FBB71BBEB01D}" destId="{539FB6F8-9EAF-4B72-9303-4701794AF4B4}" srcOrd="0" destOrd="0" presId="urn:microsoft.com/office/officeart/2005/8/layout/hierarchy2"/>
    <dgm:cxn modelId="{2848B241-5FEB-43FF-A825-7A75DAF92214}" type="presParOf" srcId="{56806BD1-F1CF-411E-9F18-689598435F12}" destId="{0A547B3A-E998-4725-A26E-10510850E2C0}" srcOrd="1" destOrd="0" presId="urn:microsoft.com/office/officeart/2005/8/layout/hierarchy2"/>
    <dgm:cxn modelId="{99F5AB2E-FB03-4BF3-8037-18E7D247A9D1}" type="presParOf" srcId="{0A547B3A-E998-4725-A26E-10510850E2C0}" destId="{2FC5B09C-43BB-41E6-8898-CE817AC47A28}" srcOrd="0" destOrd="0" presId="urn:microsoft.com/office/officeart/2005/8/layout/hierarchy2"/>
    <dgm:cxn modelId="{A80435A8-6D2A-41EC-8B1C-7298F4640606}" type="presParOf" srcId="{0A547B3A-E998-4725-A26E-10510850E2C0}" destId="{27CB7490-CF20-4B35-8937-89FF08130780}" srcOrd="1" destOrd="0" presId="urn:microsoft.com/office/officeart/2005/8/layout/hierarchy2"/>
    <dgm:cxn modelId="{A5FFBD28-4236-47B8-BBB3-C49545DC7034}" type="presParOf" srcId="{56806BD1-F1CF-411E-9F18-689598435F12}" destId="{83D9CCAC-C677-45F0-A375-11A06ABA3499}" srcOrd="2" destOrd="0" presId="urn:microsoft.com/office/officeart/2005/8/layout/hierarchy2"/>
    <dgm:cxn modelId="{E60AD70D-3E4E-49C0-BE72-2767C47019C3}" type="presParOf" srcId="{83D9CCAC-C677-45F0-A375-11A06ABA3499}" destId="{8BE18807-F3FB-4426-80DE-FEE97D8F0F8B}" srcOrd="0" destOrd="0" presId="urn:microsoft.com/office/officeart/2005/8/layout/hierarchy2"/>
    <dgm:cxn modelId="{BBE1A223-1670-44A4-9BB1-5699418F6F78}" type="presParOf" srcId="{56806BD1-F1CF-411E-9F18-689598435F12}" destId="{68089FBA-CAEA-4589-AFF7-88CF87697CE1}" srcOrd="3" destOrd="0" presId="urn:microsoft.com/office/officeart/2005/8/layout/hierarchy2"/>
    <dgm:cxn modelId="{F16BDE7F-3012-40EF-9F56-21A72A025913}" type="presParOf" srcId="{68089FBA-CAEA-4589-AFF7-88CF87697CE1}" destId="{E76DDCA2-F6AB-434D-9C48-A38F6675C2F0}" srcOrd="0" destOrd="0" presId="urn:microsoft.com/office/officeart/2005/8/layout/hierarchy2"/>
    <dgm:cxn modelId="{18B12A66-42EC-4DAF-B440-3D6CF8FF3BA7}" type="presParOf" srcId="{68089FBA-CAEA-4589-AFF7-88CF87697CE1}" destId="{49273D6E-E29C-4C8D-84DD-D7EB6C84DB54}" srcOrd="1" destOrd="0" presId="urn:microsoft.com/office/officeart/2005/8/layout/hierarchy2"/>
    <dgm:cxn modelId="{32F72605-8462-4129-B008-9FD5E2AF106C}" type="presParOf" srcId="{56806BD1-F1CF-411E-9F18-689598435F12}" destId="{5475D41D-F91A-4B1C-AE38-3A32923870DB}" srcOrd="4" destOrd="0" presId="urn:microsoft.com/office/officeart/2005/8/layout/hierarchy2"/>
    <dgm:cxn modelId="{08D9650C-45FE-433A-AF30-2249981DA881}" type="presParOf" srcId="{5475D41D-F91A-4B1C-AE38-3A32923870DB}" destId="{3846134F-A9F8-4D33-9AC8-1873A308EB43}" srcOrd="0" destOrd="0" presId="urn:microsoft.com/office/officeart/2005/8/layout/hierarchy2"/>
    <dgm:cxn modelId="{80DEE9B4-FC08-417F-95C1-27F4335B7975}" type="presParOf" srcId="{56806BD1-F1CF-411E-9F18-689598435F12}" destId="{5D8B5700-DFD9-4437-8C88-D4C4B2BC87BC}" srcOrd="5" destOrd="0" presId="urn:microsoft.com/office/officeart/2005/8/layout/hierarchy2"/>
    <dgm:cxn modelId="{306E9E42-CFB6-4DC9-BFF2-3549A76CF764}" type="presParOf" srcId="{5D8B5700-DFD9-4437-8C88-D4C4B2BC87BC}" destId="{11426AE1-8016-4786-AC2C-120F048E9E76}" srcOrd="0" destOrd="0" presId="urn:microsoft.com/office/officeart/2005/8/layout/hierarchy2"/>
    <dgm:cxn modelId="{68950F51-A64C-4C97-85C6-92BC1D10EB6F}" type="presParOf" srcId="{5D8B5700-DFD9-4437-8C88-D4C4B2BC87BC}" destId="{CBBFCEB1-0666-48BB-8BEB-E3654017FC9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D2081-F162-40A3-8FB0-0DB85301BFAD}" type="doc">
      <dgm:prSet loTypeId="urn:microsoft.com/office/officeart/2005/8/layout/lProcess2" loCatId="relationship" qsTypeId="urn:microsoft.com/office/officeart/2005/8/quickstyle/3d3" qsCatId="3D" csTypeId="urn:microsoft.com/office/officeart/2005/8/colors/colorful5" csCatId="colorful" phldr="1"/>
      <dgm:spPr/>
      <dgm:t>
        <a:bodyPr/>
        <a:lstStyle/>
        <a:p>
          <a:endParaRPr lang="en-GB"/>
        </a:p>
      </dgm:t>
    </dgm:pt>
    <dgm:pt modelId="{D433F031-EF8D-4926-A984-3A7EF625B429}">
      <dgm:prSet phldrT="[Text]"/>
      <dgm:spPr>
        <a:solidFill>
          <a:srgbClr val="CACACA"/>
        </a:solidFill>
      </dgm:spPr>
      <dgm:t>
        <a:bodyPr/>
        <a:lstStyle/>
        <a:p>
          <a:r>
            <a:rPr lang="en-GB" dirty="0">
              <a:solidFill>
                <a:schemeClr val="bg1"/>
              </a:solidFill>
              <a:latin typeface="Arial Black" panose="020B0A04020102020204" pitchFamily="34" charset="0"/>
            </a:rPr>
            <a:t>Passive Income</a:t>
          </a:r>
        </a:p>
      </dgm:t>
    </dgm:pt>
    <dgm:pt modelId="{013E19DF-3840-412A-88AD-73F2DF84817C}" type="parTrans" cxnId="{BBF5F615-201A-49FE-BC8D-75AD1423CF6E}">
      <dgm:prSet/>
      <dgm:spPr/>
      <dgm:t>
        <a:bodyPr/>
        <a:lstStyle/>
        <a:p>
          <a:endParaRPr lang="en-GB"/>
        </a:p>
      </dgm:t>
    </dgm:pt>
    <dgm:pt modelId="{AF7C7DA3-436C-468B-B063-ABA71298D079}" type="sibTrans" cxnId="{BBF5F615-201A-49FE-BC8D-75AD1423CF6E}">
      <dgm:prSet/>
      <dgm:spPr/>
      <dgm:t>
        <a:bodyPr/>
        <a:lstStyle/>
        <a:p>
          <a:endParaRPr lang="en-GB"/>
        </a:p>
      </dgm:t>
    </dgm:pt>
    <dgm:pt modelId="{8CB84F97-3D1C-487F-ACBF-82E2628EE391}">
      <dgm:prSet phldrT="[Text]" custT="1"/>
      <dgm:spPr/>
      <dgm:t>
        <a:bodyPr/>
        <a:lstStyle/>
        <a:p>
          <a:r>
            <a:rPr lang="en-GB" sz="2000" dirty="0">
              <a:latin typeface="Arial" panose="020B0604020202020204" pitchFamily="34" charset="0"/>
              <a:cs typeface="Arial" panose="020B0604020202020204" pitchFamily="34" charset="0"/>
            </a:rPr>
            <a:t>Dividend income</a:t>
          </a:r>
        </a:p>
      </dgm:t>
    </dgm:pt>
    <dgm:pt modelId="{788E2FCE-B5A8-41A5-BCCE-EDC3BB3FB537}" type="parTrans" cxnId="{3E0D3B81-0246-46A7-97E9-6361AF81B86C}">
      <dgm:prSet/>
      <dgm:spPr/>
      <dgm:t>
        <a:bodyPr/>
        <a:lstStyle/>
        <a:p>
          <a:endParaRPr lang="en-GB"/>
        </a:p>
      </dgm:t>
    </dgm:pt>
    <dgm:pt modelId="{CD1DBCF5-EC2F-434B-9C2D-09A55B860BDC}" type="sibTrans" cxnId="{3E0D3B81-0246-46A7-97E9-6361AF81B86C}">
      <dgm:prSet/>
      <dgm:spPr/>
      <dgm:t>
        <a:bodyPr/>
        <a:lstStyle/>
        <a:p>
          <a:endParaRPr lang="en-GB"/>
        </a:p>
      </dgm:t>
    </dgm:pt>
    <dgm:pt modelId="{548A004A-DCF8-4525-9576-4813F0AFC960}">
      <dgm:prSet phldrT="[Text]" custT="1"/>
      <dgm:spPr/>
      <dgm:t>
        <a:bodyPr/>
        <a:lstStyle/>
        <a:p>
          <a:r>
            <a:rPr lang="en-GB" sz="1900" dirty="0">
              <a:latin typeface="Arial" panose="020B0604020202020204" pitchFamily="34" charset="0"/>
              <a:cs typeface="Arial" panose="020B0604020202020204" pitchFamily="34" charset="0"/>
            </a:rPr>
            <a:t>Interest from bank deposits</a:t>
          </a:r>
        </a:p>
      </dgm:t>
    </dgm:pt>
    <dgm:pt modelId="{E942E701-A3EE-4507-BE3A-A42E5608F73E}" type="parTrans" cxnId="{A4454AE9-316C-41BC-9410-8EA7F5CA8FCE}">
      <dgm:prSet/>
      <dgm:spPr/>
      <dgm:t>
        <a:bodyPr/>
        <a:lstStyle/>
        <a:p>
          <a:endParaRPr lang="en-GB"/>
        </a:p>
      </dgm:t>
    </dgm:pt>
    <dgm:pt modelId="{66E81876-22EB-4086-8AF7-3B4A5D14472F}" type="sibTrans" cxnId="{A4454AE9-316C-41BC-9410-8EA7F5CA8FCE}">
      <dgm:prSet/>
      <dgm:spPr/>
      <dgm:t>
        <a:bodyPr/>
        <a:lstStyle/>
        <a:p>
          <a:endParaRPr lang="en-GB"/>
        </a:p>
      </dgm:t>
    </dgm:pt>
    <dgm:pt modelId="{E5CB7208-859E-43B3-9ED9-B275B0F66830}">
      <dgm:prSet phldrT="[Text]"/>
      <dgm:spPr>
        <a:solidFill>
          <a:srgbClr val="CACACA"/>
        </a:solidFill>
      </dgm:spPr>
      <dgm:t>
        <a:bodyPr/>
        <a:lstStyle/>
        <a:p>
          <a:r>
            <a:rPr lang="en-GB" dirty="0">
              <a:solidFill>
                <a:schemeClr val="bg1"/>
              </a:solidFill>
              <a:latin typeface="Arial Black" panose="020B0A04020102020204" pitchFamily="34" charset="0"/>
            </a:rPr>
            <a:t>Active income</a:t>
          </a:r>
        </a:p>
      </dgm:t>
    </dgm:pt>
    <dgm:pt modelId="{0496157F-391B-4DAD-BBFA-F2A0210EDA3E}" type="parTrans" cxnId="{A694853B-7B08-4B3E-828A-13490CB6A57B}">
      <dgm:prSet/>
      <dgm:spPr/>
      <dgm:t>
        <a:bodyPr/>
        <a:lstStyle/>
        <a:p>
          <a:endParaRPr lang="en-GB"/>
        </a:p>
      </dgm:t>
    </dgm:pt>
    <dgm:pt modelId="{DA4F688A-8932-4E4B-81CE-1297AB0355BD}" type="sibTrans" cxnId="{A694853B-7B08-4B3E-828A-13490CB6A57B}">
      <dgm:prSet/>
      <dgm:spPr/>
      <dgm:t>
        <a:bodyPr/>
        <a:lstStyle/>
        <a:p>
          <a:endParaRPr lang="en-GB"/>
        </a:p>
      </dgm:t>
    </dgm:pt>
    <dgm:pt modelId="{D2929228-4BFC-41AC-BFEA-18DE1D5A1380}">
      <dgm:prSet phldrT="[Text]" custT="1"/>
      <dgm:spPr/>
      <dgm:t>
        <a:bodyPr/>
        <a:lstStyle/>
        <a:p>
          <a:r>
            <a:rPr lang="en-GB" sz="2000" dirty="0">
              <a:latin typeface="Arial" panose="020B0604020202020204" pitchFamily="34" charset="0"/>
              <a:cs typeface="Arial" panose="020B0604020202020204" pitchFamily="34" charset="0"/>
            </a:rPr>
            <a:t>Employment income</a:t>
          </a:r>
        </a:p>
      </dgm:t>
    </dgm:pt>
    <dgm:pt modelId="{47650033-3FCE-4189-9E10-FDE2CC8CFA88}" type="parTrans" cxnId="{D8BC00DF-8942-48DA-836E-7D82776D2A3B}">
      <dgm:prSet/>
      <dgm:spPr/>
      <dgm:t>
        <a:bodyPr/>
        <a:lstStyle/>
        <a:p>
          <a:endParaRPr lang="en-GB"/>
        </a:p>
      </dgm:t>
    </dgm:pt>
    <dgm:pt modelId="{FF5A193D-9DED-4E3D-A6B6-2B28161447D8}" type="sibTrans" cxnId="{D8BC00DF-8942-48DA-836E-7D82776D2A3B}">
      <dgm:prSet/>
      <dgm:spPr/>
      <dgm:t>
        <a:bodyPr/>
        <a:lstStyle/>
        <a:p>
          <a:endParaRPr lang="en-GB"/>
        </a:p>
      </dgm:t>
    </dgm:pt>
    <dgm:pt modelId="{187EC720-CF40-48F0-8356-CAB629747EA1}">
      <dgm:prSet phldrT="[Text]" custT="1"/>
      <dgm:spPr/>
      <dgm:t>
        <a:bodyPr/>
        <a:lstStyle/>
        <a:p>
          <a:r>
            <a:rPr lang="en-GB" sz="2000" dirty="0">
              <a:latin typeface="Arial" panose="020B0604020202020204" pitchFamily="34" charset="0"/>
              <a:cs typeface="Arial" panose="020B0604020202020204" pitchFamily="34" charset="0"/>
            </a:rPr>
            <a:t>Stock options</a:t>
          </a:r>
        </a:p>
      </dgm:t>
    </dgm:pt>
    <dgm:pt modelId="{B865E690-ED67-49A4-932F-AD5EEA2B1B64}" type="parTrans" cxnId="{B80ED6DC-77D6-4665-9435-7B800399B6D8}">
      <dgm:prSet/>
      <dgm:spPr/>
      <dgm:t>
        <a:bodyPr/>
        <a:lstStyle/>
        <a:p>
          <a:endParaRPr lang="en-GB"/>
        </a:p>
      </dgm:t>
    </dgm:pt>
    <dgm:pt modelId="{3910D567-0F89-4EC6-90E8-DECB60836B48}" type="sibTrans" cxnId="{B80ED6DC-77D6-4665-9435-7B800399B6D8}">
      <dgm:prSet/>
      <dgm:spPr/>
      <dgm:t>
        <a:bodyPr/>
        <a:lstStyle/>
        <a:p>
          <a:endParaRPr lang="en-GB"/>
        </a:p>
      </dgm:t>
    </dgm:pt>
    <dgm:pt modelId="{3C599168-7254-4257-A3F4-3B5D1D449401}">
      <dgm:prSet phldrT="[Text]"/>
      <dgm:spPr>
        <a:solidFill>
          <a:srgbClr val="CACACA"/>
        </a:solidFill>
      </dgm:spPr>
      <dgm:t>
        <a:bodyPr/>
        <a:lstStyle/>
        <a:p>
          <a:r>
            <a:rPr lang="en-GB" dirty="0">
              <a:solidFill>
                <a:schemeClr val="bg1"/>
              </a:solidFill>
              <a:latin typeface="Arial Black" panose="020B0A04020102020204" pitchFamily="34" charset="0"/>
            </a:rPr>
            <a:t>Capital Assets</a:t>
          </a:r>
        </a:p>
      </dgm:t>
    </dgm:pt>
    <dgm:pt modelId="{F68B09D5-0D65-4381-A8B2-F581CA33A94C}" type="parTrans" cxnId="{65D0C299-5B6A-4106-8E33-BD1D48DA691C}">
      <dgm:prSet/>
      <dgm:spPr/>
      <dgm:t>
        <a:bodyPr/>
        <a:lstStyle/>
        <a:p>
          <a:endParaRPr lang="en-GB"/>
        </a:p>
      </dgm:t>
    </dgm:pt>
    <dgm:pt modelId="{866EFE71-F784-465D-AF79-CA8667E54303}" type="sibTrans" cxnId="{65D0C299-5B6A-4106-8E33-BD1D48DA691C}">
      <dgm:prSet/>
      <dgm:spPr/>
      <dgm:t>
        <a:bodyPr/>
        <a:lstStyle/>
        <a:p>
          <a:endParaRPr lang="en-GB"/>
        </a:p>
      </dgm:t>
    </dgm:pt>
    <dgm:pt modelId="{531BD556-354C-4E76-A17E-D1DE8AE65DCE}">
      <dgm:prSet phldrT="[Text]" custT="1"/>
      <dgm:spPr/>
      <dgm:t>
        <a:bodyPr/>
        <a:lstStyle/>
        <a:p>
          <a:r>
            <a:rPr lang="en-GB" sz="1400" dirty="0"/>
            <a:t> </a:t>
          </a:r>
          <a:r>
            <a:rPr lang="en-GB" sz="2000" dirty="0">
              <a:latin typeface="Arial" panose="020B0604020202020204" pitchFamily="34" charset="0"/>
              <a:cs typeface="Arial" panose="020B0604020202020204" pitchFamily="34" charset="0"/>
            </a:rPr>
            <a:t>Immovable Property</a:t>
          </a:r>
          <a:endParaRPr lang="en-GB" sz="1400" dirty="0">
            <a:latin typeface="Arial" panose="020B0604020202020204" pitchFamily="34" charset="0"/>
            <a:cs typeface="Arial" panose="020B0604020202020204" pitchFamily="34" charset="0"/>
          </a:endParaRPr>
        </a:p>
      </dgm:t>
    </dgm:pt>
    <dgm:pt modelId="{A295DE5F-B008-45BA-88A3-F8106117F409}" type="parTrans" cxnId="{EF11D22A-80E6-4062-A6B5-D6AE4724F830}">
      <dgm:prSet/>
      <dgm:spPr/>
      <dgm:t>
        <a:bodyPr/>
        <a:lstStyle/>
        <a:p>
          <a:endParaRPr lang="en-GB"/>
        </a:p>
      </dgm:t>
    </dgm:pt>
    <dgm:pt modelId="{A5580B15-352D-4228-8C62-C161E4F239C5}" type="sibTrans" cxnId="{EF11D22A-80E6-4062-A6B5-D6AE4724F830}">
      <dgm:prSet/>
      <dgm:spPr/>
      <dgm:t>
        <a:bodyPr/>
        <a:lstStyle/>
        <a:p>
          <a:endParaRPr lang="en-GB"/>
        </a:p>
      </dgm:t>
    </dgm:pt>
    <dgm:pt modelId="{BFC37E4B-01D9-47B8-9E2F-F099D08D2A68}">
      <dgm:prSet phldrT="[Text]" custT="1"/>
      <dgm:spPr/>
      <dgm:t>
        <a:bodyPr/>
        <a:lstStyle/>
        <a:p>
          <a:r>
            <a:rPr lang="en-GB" sz="2000" dirty="0">
              <a:latin typeface="Arial" panose="020B0604020202020204" pitchFamily="34" charset="0"/>
              <a:cs typeface="Arial" panose="020B0604020202020204" pitchFamily="34" charset="0"/>
            </a:rPr>
            <a:t>Wealth/Inheritance </a:t>
          </a:r>
        </a:p>
      </dgm:t>
    </dgm:pt>
    <dgm:pt modelId="{DB6B4D59-561D-4213-8B70-33B5A7E68342}" type="parTrans" cxnId="{FAB1A491-2527-4283-A9F5-ACEC22D3543D}">
      <dgm:prSet/>
      <dgm:spPr/>
      <dgm:t>
        <a:bodyPr/>
        <a:lstStyle/>
        <a:p>
          <a:endParaRPr lang="en-GB"/>
        </a:p>
      </dgm:t>
    </dgm:pt>
    <dgm:pt modelId="{EA7B1B56-89BC-4CC1-8793-3751450E31F2}" type="sibTrans" cxnId="{FAB1A491-2527-4283-A9F5-ACEC22D3543D}">
      <dgm:prSet/>
      <dgm:spPr/>
      <dgm:t>
        <a:bodyPr/>
        <a:lstStyle/>
        <a:p>
          <a:endParaRPr lang="en-GB"/>
        </a:p>
      </dgm:t>
    </dgm:pt>
    <dgm:pt modelId="{F4310F41-744E-46CF-BE38-D225E6BB19F1}">
      <dgm:prSet phldrT="[Text]" custT="1"/>
      <dgm:spPr/>
      <dgm:t>
        <a:bodyPr/>
        <a:lstStyle/>
        <a:p>
          <a:r>
            <a:rPr lang="en-GB" sz="1900" dirty="0">
              <a:latin typeface="Arial" panose="020B0604020202020204" pitchFamily="34" charset="0"/>
              <a:cs typeface="Arial" panose="020B0604020202020204" pitchFamily="34" charset="0"/>
            </a:rPr>
            <a:t>Rent income from property</a:t>
          </a:r>
        </a:p>
      </dgm:t>
    </dgm:pt>
    <dgm:pt modelId="{FA98A44E-140C-4298-964B-6FA7F2042E47}" type="parTrans" cxnId="{3B262F0F-B3C7-41E7-9F8B-DD0CB0A49275}">
      <dgm:prSet/>
      <dgm:spPr/>
      <dgm:t>
        <a:bodyPr/>
        <a:lstStyle/>
        <a:p>
          <a:endParaRPr lang="en-GB"/>
        </a:p>
      </dgm:t>
    </dgm:pt>
    <dgm:pt modelId="{AF5196BA-9156-43FF-8D7E-0F50B4951DCC}" type="sibTrans" cxnId="{3B262F0F-B3C7-41E7-9F8B-DD0CB0A49275}">
      <dgm:prSet/>
      <dgm:spPr/>
      <dgm:t>
        <a:bodyPr/>
        <a:lstStyle/>
        <a:p>
          <a:endParaRPr lang="en-GB"/>
        </a:p>
      </dgm:t>
    </dgm:pt>
    <dgm:pt modelId="{DB21CFF6-91E9-4FC1-874B-D78D6138D5D8}">
      <dgm:prSet phldrT="[Text]" custT="1"/>
      <dgm:spPr/>
      <dgm:t>
        <a:bodyPr/>
        <a:lstStyle/>
        <a:p>
          <a:r>
            <a:rPr lang="en-GB" sz="2000" dirty="0">
              <a:latin typeface="Arial" panose="020B0604020202020204" pitchFamily="34" charset="0"/>
              <a:cs typeface="Arial" panose="020B0604020202020204" pitchFamily="34" charset="0"/>
            </a:rPr>
            <a:t>Capital Gains</a:t>
          </a:r>
        </a:p>
      </dgm:t>
    </dgm:pt>
    <dgm:pt modelId="{78888A7B-9E44-41B8-89B8-783A01579D85}" type="parTrans" cxnId="{52FC20C6-61FE-49DA-87D8-6261AF4D1D86}">
      <dgm:prSet/>
      <dgm:spPr/>
      <dgm:t>
        <a:bodyPr/>
        <a:lstStyle/>
        <a:p>
          <a:endParaRPr lang="en-GB"/>
        </a:p>
      </dgm:t>
    </dgm:pt>
    <dgm:pt modelId="{AEFAE0CC-99AA-4E6D-B972-46CFBFF7154D}" type="sibTrans" cxnId="{52FC20C6-61FE-49DA-87D8-6261AF4D1D86}">
      <dgm:prSet/>
      <dgm:spPr/>
      <dgm:t>
        <a:bodyPr/>
        <a:lstStyle/>
        <a:p>
          <a:endParaRPr lang="en-GB"/>
        </a:p>
      </dgm:t>
    </dgm:pt>
    <dgm:pt modelId="{88DBFA55-875B-437F-B58D-4C8520D8640C}">
      <dgm:prSet phldrT="[Text]" custT="1"/>
      <dgm:spPr/>
      <dgm:t>
        <a:bodyPr/>
        <a:lstStyle/>
        <a:p>
          <a:r>
            <a:rPr lang="en-GB" sz="2000" dirty="0">
              <a:latin typeface="Arial" panose="020B0604020202020204" pitchFamily="34" charset="0"/>
              <a:cs typeface="Arial" panose="020B0604020202020204" pitchFamily="34" charset="0"/>
            </a:rPr>
            <a:t>Bonus</a:t>
          </a:r>
        </a:p>
      </dgm:t>
    </dgm:pt>
    <dgm:pt modelId="{5CF8F2E3-051B-4DD1-BFB7-85EEAD50AEFB}" type="parTrans" cxnId="{6B9A3CF7-78A5-4B9A-8733-ADACF86A92C9}">
      <dgm:prSet/>
      <dgm:spPr/>
      <dgm:t>
        <a:bodyPr/>
        <a:lstStyle/>
        <a:p>
          <a:endParaRPr lang="en-GB"/>
        </a:p>
      </dgm:t>
    </dgm:pt>
    <dgm:pt modelId="{9E36E8AC-CFB9-4B45-A7F2-B10ED21F7B22}" type="sibTrans" cxnId="{6B9A3CF7-78A5-4B9A-8733-ADACF86A92C9}">
      <dgm:prSet/>
      <dgm:spPr/>
      <dgm:t>
        <a:bodyPr/>
        <a:lstStyle/>
        <a:p>
          <a:endParaRPr lang="en-GB"/>
        </a:p>
      </dgm:t>
    </dgm:pt>
    <dgm:pt modelId="{C02E9372-FBAD-4E18-B663-EC16084C4331}" type="pres">
      <dgm:prSet presAssocID="{C41D2081-F162-40A3-8FB0-0DB85301BFAD}" presName="theList" presStyleCnt="0">
        <dgm:presLayoutVars>
          <dgm:dir/>
          <dgm:animLvl val="lvl"/>
          <dgm:resizeHandles val="exact"/>
        </dgm:presLayoutVars>
      </dgm:prSet>
      <dgm:spPr/>
    </dgm:pt>
    <dgm:pt modelId="{70313F94-8F46-4C14-9109-A22AF5A47C4F}" type="pres">
      <dgm:prSet presAssocID="{D433F031-EF8D-4926-A984-3A7EF625B429}" presName="compNode" presStyleCnt="0"/>
      <dgm:spPr/>
    </dgm:pt>
    <dgm:pt modelId="{2CF3A5D1-4D72-4058-ACB0-895D5E3124F6}" type="pres">
      <dgm:prSet presAssocID="{D433F031-EF8D-4926-A984-3A7EF625B429}" presName="aNode" presStyleLbl="bgShp" presStyleIdx="0" presStyleCnt="3"/>
      <dgm:spPr/>
    </dgm:pt>
    <dgm:pt modelId="{8CF7AF5F-1EB6-4BC6-A708-1D86D3FF9382}" type="pres">
      <dgm:prSet presAssocID="{D433F031-EF8D-4926-A984-3A7EF625B429}" presName="textNode" presStyleLbl="bgShp" presStyleIdx="0" presStyleCnt="3"/>
      <dgm:spPr/>
    </dgm:pt>
    <dgm:pt modelId="{A1654FAA-5657-4C57-95EB-7F76E9558EDF}" type="pres">
      <dgm:prSet presAssocID="{D433F031-EF8D-4926-A984-3A7EF625B429}" presName="compChildNode" presStyleCnt="0"/>
      <dgm:spPr/>
    </dgm:pt>
    <dgm:pt modelId="{9603059F-782F-4E67-9DA5-20B95154F43E}" type="pres">
      <dgm:prSet presAssocID="{D433F031-EF8D-4926-A984-3A7EF625B429}" presName="theInnerList" presStyleCnt="0"/>
      <dgm:spPr/>
    </dgm:pt>
    <dgm:pt modelId="{B00D8B74-9441-40A8-A2DB-268554048FD1}" type="pres">
      <dgm:prSet presAssocID="{8CB84F97-3D1C-487F-ACBF-82E2628EE391}" presName="childNode" presStyleLbl="node1" presStyleIdx="0" presStyleCnt="9">
        <dgm:presLayoutVars>
          <dgm:bulletEnabled val="1"/>
        </dgm:presLayoutVars>
      </dgm:prSet>
      <dgm:spPr/>
    </dgm:pt>
    <dgm:pt modelId="{AF32AE23-2A95-4B86-AF79-888EDB06A4A7}" type="pres">
      <dgm:prSet presAssocID="{8CB84F97-3D1C-487F-ACBF-82E2628EE391}" presName="aSpace2" presStyleCnt="0"/>
      <dgm:spPr/>
    </dgm:pt>
    <dgm:pt modelId="{AAF838F9-B8F6-4DD9-B6E5-EA112FDA917F}" type="pres">
      <dgm:prSet presAssocID="{548A004A-DCF8-4525-9576-4813F0AFC960}" presName="childNode" presStyleLbl="node1" presStyleIdx="1" presStyleCnt="9">
        <dgm:presLayoutVars>
          <dgm:bulletEnabled val="1"/>
        </dgm:presLayoutVars>
      </dgm:prSet>
      <dgm:spPr/>
    </dgm:pt>
    <dgm:pt modelId="{9F3C4BFC-EE47-4874-B821-780F24EF2ED0}" type="pres">
      <dgm:prSet presAssocID="{548A004A-DCF8-4525-9576-4813F0AFC960}" presName="aSpace2" presStyleCnt="0"/>
      <dgm:spPr/>
    </dgm:pt>
    <dgm:pt modelId="{3A0911A8-D271-415E-8030-23CF991E6420}" type="pres">
      <dgm:prSet presAssocID="{F4310F41-744E-46CF-BE38-D225E6BB19F1}" presName="childNode" presStyleLbl="node1" presStyleIdx="2" presStyleCnt="9">
        <dgm:presLayoutVars>
          <dgm:bulletEnabled val="1"/>
        </dgm:presLayoutVars>
      </dgm:prSet>
      <dgm:spPr/>
    </dgm:pt>
    <dgm:pt modelId="{5ECDB548-E16C-4E39-9556-21905A247760}" type="pres">
      <dgm:prSet presAssocID="{F4310F41-744E-46CF-BE38-D225E6BB19F1}" presName="aSpace2" presStyleCnt="0"/>
      <dgm:spPr/>
    </dgm:pt>
    <dgm:pt modelId="{2C925BB3-23CF-452E-A4A8-3EA44320E078}" type="pres">
      <dgm:prSet presAssocID="{DB21CFF6-91E9-4FC1-874B-D78D6138D5D8}" presName="childNode" presStyleLbl="node1" presStyleIdx="3" presStyleCnt="9">
        <dgm:presLayoutVars>
          <dgm:bulletEnabled val="1"/>
        </dgm:presLayoutVars>
      </dgm:prSet>
      <dgm:spPr/>
    </dgm:pt>
    <dgm:pt modelId="{C9B3DCDB-A571-49EE-8EB8-FAEE33783024}" type="pres">
      <dgm:prSet presAssocID="{D433F031-EF8D-4926-A984-3A7EF625B429}" presName="aSpace" presStyleCnt="0"/>
      <dgm:spPr/>
    </dgm:pt>
    <dgm:pt modelId="{0E2AA55B-85FB-4EB3-85E2-53D54F60BCCF}" type="pres">
      <dgm:prSet presAssocID="{E5CB7208-859E-43B3-9ED9-B275B0F66830}" presName="compNode" presStyleCnt="0"/>
      <dgm:spPr/>
    </dgm:pt>
    <dgm:pt modelId="{A9E07A9A-2DAB-4AF9-8D8C-B32FB3887118}" type="pres">
      <dgm:prSet presAssocID="{E5CB7208-859E-43B3-9ED9-B275B0F66830}" presName="aNode" presStyleLbl="bgShp" presStyleIdx="1" presStyleCnt="3"/>
      <dgm:spPr/>
    </dgm:pt>
    <dgm:pt modelId="{F682A28F-44E8-43FB-965A-E19806C40C8A}" type="pres">
      <dgm:prSet presAssocID="{E5CB7208-859E-43B3-9ED9-B275B0F66830}" presName="textNode" presStyleLbl="bgShp" presStyleIdx="1" presStyleCnt="3"/>
      <dgm:spPr/>
    </dgm:pt>
    <dgm:pt modelId="{0CB8AA47-7D81-4F33-B051-C038EDD7943A}" type="pres">
      <dgm:prSet presAssocID="{E5CB7208-859E-43B3-9ED9-B275B0F66830}" presName="compChildNode" presStyleCnt="0"/>
      <dgm:spPr/>
    </dgm:pt>
    <dgm:pt modelId="{D7BFC8DC-A9DA-41D5-8024-A164453CCF47}" type="pres">
      <dgm:prSet presAssocID="{E5CB7208-859E-43B3-9ED9-B275B0F66830}" presName="theInnerList" presStyleCnt="0"/>
      <dgm:spPr/>
    </dgm:pt>
    <dgm:pt modelId="{F2AEEA6F-B6F8-47D1-A60C-8E557A9F1A73}" type="pres">
      <dgm:prSet presAssocID="{D2929228-4BFC-41AC-BFEA-18DE1D5A1380}" presName="childNode" presStyleLbl="node1" presStyleIdx="4" presStyleCnt="9">
        <dgm:presLayoutVars>
          <dgm:bulletEnabled val="1"/>
        </dgm:presLayoutVars>
      </dgm:prSet>
      <dgm:spPr/>
    </dgm:pt>
    <dgm:pt modelId="{52A7DF0E-95DB-4302-997D-F427E0D23BD7}" type="pres">
      <dgm:prSet presAssocID="{D2929228-4BFC-41AC-BFEA-18DE1D5A1380}" presName="aSpace2" presStyleCnt="0"/>
      <dgm:spPr/>
    </dgm:pt>
    <dgm:pt modelId="{057E85C7-805E-483C-B0E5-2058B25D43F2}" type="pres">
      <dgm:prSet presAssocID="{187EC720-CF40-48F0-8356-CAB629747EA1}" presName="childNode" presStyleLbl="node1" presStyleIdx="5" presStyleCnt="9">
        <dgm:presLayoutVars>
          <dgm:bulletEnabled val="1"/>
        </dgm:presLayoutVars>
      </dgm:prSet>
      <dgm:spPr/>
    </dgm:pt>
    <dgm:pt modelId="{0A13AC74-B31B-49FB-8DF2-763C97785BCE}" type="pres">
      <dgm:prSet presAssocID="{187EC720-CF40-48F0-8356-CAB629747EA1}" presName="aSpace2" presStyleCnt="0"/>
      <dgm:spPr/>
    </dgm:pt>
    <dgm:pt modelId="{AACF9298-B996-40E7-A928-B927E859B0EB}" type="pres">
      <dgm:prSet presAssocID="{88DBFA55-875B-437F-B58D-4C8520D8640C}" presName="childNode" presStyleLbl="node1" presStyleIdx="6" presStyleCnt="9">
        <dgm:presLayoutVars>
          <dgm:bulletEnabled val="1"/>
        </dgm:presLayoutVars>
      </dgm:prSet>
      <dgm:spPr/>
    </dgm:pt>
    <dgm:pt modelId="{8C6C04E3-5B9C-42CD-BCBD-1C678D7CECD5}" type="pres">
      <dgm:prSet presAssocID="{E5CB7208-859E-43B3-9ED9-B275B0F66830}" presName="aSpace" presStyleCnt="0"/>
      <dgm:spPr/>
    </dgm:pt>
    <dgm:pt modelId="{392E4A87-C567-4987-A499-4889E80C6ED1}" type="pres">
      <dgm:prSet presAssocID="{3C599168-7254-4257-A3F4-3B5D1D449401}" presName="compNode" presStyleCnt="0"/>
      <dgm:spPr/>
    </dgm:pt>
    <dgm:pt modelId="{A9340832-FF22-4535-8B11-96D8712A5B72}" type="pres">
      <dgm:prSet presAssocID="{3C599168-7254-4257-A3F4-3B5D1D449401}" presName="aNode" presStyleLbl="bgShp" presStyleIdx="2" presStyleCnt="3"/>
      <dgm:spPr/>
    </dgm:pt>
    <dgm:pt modelId="{8E4919B4-258B-48AC-88A1-61DF65E478B9}" type="pres">
      <dgm:prSet presAssocID="{3C599168-7254-4257-A3F4-3B5D1D449401}" presName="textNode" presStyleLbl="bgShp" presStyleIdx="2" presStyleCnt="3"/>
      <dgm:spPr/>
    </dgm:pt>
    <dgm:pt modelId="{CA7AB536-F03B-46C3-8D40-76B4E7C32B37}" type="pres">
      <dgm:prSet presAssocID="{3C599168-7254-4257-A3F4-3B5D1D449401}" presName="compChildNode" presStyleCnt="0"/>
      <dgm:spPr/>
    </dgm:pt>
    <dgm:pt modelId="{3F235FCB-2A2A-42B3-A8EC-920141BE6863}" type="pres">
      <dgm:prSet presAssocID="{3C599168-7254-4257-A3F4-3B5D1D449401}" presName="theInnerList" presStyleCnt="0"/>
      <dgm:spPr/>
    </dgm:pt>
    <dgm:pt modelId="{DFB071B9-E075-4F61-B287-A9C805DF04F6}" type="pres">
      <dgm:prSet presAssocID="{531BD556-354C-4E76-A17E-D1DE8AE65DCE}" presName="childNode" presStyleLbl="node1" presStyleIdx="7" presStyleCnt="9" custScaleX="108041">
        <dgm:presLayoutVars>
          <dgm:bulletEnabled val="1"/>
        </dgm:presLayoutVars>
      </dgm:prSet>
      <dgm:spPr/>
    </dgm:pt>
    <dgm:pt modelId="{EC624E7D-70D0-46C3-B302-6BB9D96DBF69}" type="pres">
      <dgm:prSet presAssocID="{531BD556-354C-4E76-A17E-D1DE8AE65DCE}" presName="aSpace2" presStyleCnt="0"/>
      <dgm:spPr/>
    </dgm:pt>
    <dgm:pt modelId="{A8869931-5D13-4A00-B740-90010AA42B25}" type="pres">
      <dgm:prSet presAssocID="{BFC37E4B-01D9-47B8-9E2F-F099D08D2A68}" presName="childNode" presStyleLbl="node1" presStyleIdx="8" presStyleCnt="9" custScaleX="106778">
        <dgm:presLayoutVars>
          <dgm:bulletEnabled val="1"/>
        </dgm:presLayoutVars>
      </dgm:prSet>
      <dgm:spPr/>
    </dgm:pt>
  </dgm:ptLst>
  <dgm:cxnLst>
    <dgm:cxn modelId="{9075600E-EB11-45C6-9AE8-2E703C32C135}" type="presOf" srcId="{C41D2081-F162-40A3-8FB0-0DB85301BFAD}" destId="{C02E9372-FBAD-4E18-B663-EC16084C4331}" srcOrd="0" destOrd="0" presId="urn:microsoft.com/office/officeart/2005/8/layout/lProcess2"/>
    <dgm:cxn modelId="{3B262F0F-B3C7-41E7-9F8B-DD0CB0A49275}" srcId="{D433F031-EF8D-4926-A984-3A7EF625B429}" destId="{F4310F41-744E-46CF-BE38-D225E6BB19F1}" srcOrd="2" destOrd="0" parTransId="{FA98A44E-140C-4298-964B-6FA7F2042E47}" sibTransId="{AF5196BA-9156-43FF-8D7E-0F50B4951DCC}"/>
    <dgm:cxn modelId="{87EFDC14-DFAE-465D-AEA0-70FEF70FF451}" type="presOf" srcId="{E5CB7208-859E-43B3-9ED9-B275B0F66830}" destId="{A9E07A9A-2DAB-4AF9-8D8C-B32FB3887118}" srcOrd="0" destOrd="0" presId="urn:microsoft.com/office/officeart/2005/8/layout/lProcess2"/>
    <dgm:cxn modelId="{BBF5F615-201A-49FE-BC8D-75AD1423CF6E}" srcId="{C41D2081-F162-40A3-8FB0-0DB85301BFAD}" destId="{D433F031-EF8D-4926-A984-3A7EF625B429}" srcOrd="0" destOrd="0" parTransId="{013E19DF-3840-412A-88AD-73F2DF84817C}" sibTransId="{AF7C7DA3-436C-468B-B063-ABA71298D079}"/>
    <dgm:cxn modelId="{EF11D22A-80E6-4062-A6B5-D6AE4724F830}" srcId="{3C599168-7254-4257-A3F4-3B5D1D449401}" destId="{531BD556-354C-4E76-A17E-D1DE8AE65DCE}" srcOrd="0" destOrd="0" parTransId="{A295DE5F-B008-45BA-88A3-F8106117F409}" sibTransId="{A5580B15-352D-4228-8C62-C161E4F239C5}"/>
    <dgm:cxn modelId="{65F16132-1245-47C0-9D24-45C73507E4A8}" type="presOf" srcId="{E5CB7208-859E-43B3-9ED9-B275B0F66830}" destId="{F682A28F-44E8-43FB-965A-E19806C40C8A}" srcOrd="1" destOrd="0" presId="urn:microsoft.com/office/officeart/2005/8/layout/lProcess2"/>
    <dgm:cxn modelId="{B4B40233-2734-4B97-82EC-D2CC07EAAA91}" type="presOf" srcId="{D2929228-4BFC-41AC-BFEA-18DE1D5A1380}" destId="{F2AEEA6F-B6F8-47D1-A60C-8E557A9F1A73}" srcOrd="0" destOrd="0" presId="urn:microsoft.com/office/officeart/2005/8/layout/lProcess2"/>
    <dgm:cxn modelId="{2B58C833-97F2-490C-86B1-2CC797912F3F}" type="presOf" srcId="{531BD556-354C-4E76-A17E-D1DE8AE65DCE}" destId="{DFB071B9-E075-4F61-B287-A9C805DF04F6}" srcOrd="0" destOrd="0" presId="urn:microsoft.com/office/officeart/2005/8/layout/lProcess2"/>
    <dgm:cxn modelId="{A694853B-7B08-4B3E-828A-13490CB6A57B}" srcId="{C41D2081-F162-40A3-8FB0-0DB85301BFAD}" destId="{E5CB7208-859E-43B3-9ED9-B275B0F66830}" srcOrd="1" destOrd="0" parTransId="{0496157F-391B-4DAD-BBFA-F2A0210EDA3E}" sibTransId="{DA4F688A-8932-4E4B-81CE-1297AB0355BD}"/>
    <dgm:cxn modelId="{B6352640-6C41-43AF-9923-87BFFD113248}" type="presOf" srcId="{F4310F41-744E-46CF-BE38-D225E6BB19F1}" destId="{3A0911A8-D271-415E-8030-23CF991E6420}" srcOrd="0" destOrd="0" presId="urn:microsoft.com/office/officeart/2005/8/layout/lProcess2"/>
    <dgm:cxn modelId="{05AC8C64-8E9E-49D5-8B0B-446CA6C08767}" type="presOf" srcId="{D433F031-EF8D-4926-A984-3A7EF625B429}" destId="{2CF3A5D1-4D72-4058-ACB0-895D5E3124F6}" srcOrd="0" destOrd="0" presId="urn:microsoft.com/office/officeart/2005/8/layout/lProcess2"/>
    <dgm:cxn modelId="{84534E6B-05C6-4927-8F02-F0D2EBC8A0E9}" type="presOf" srcId="{3C599168-7254-4257-A3F4-3B5D1D449401}" destId="{A9340832-FF22-4535-8B11-96D8712A5B72}" srcOrd="0" destOrd="0" presId="urn:microsoft.com/office/officeart/2005/8/layout/lProcess2"/>
    <dgm:cxn modelId="{2FB40557-2CF9-42B7-85EF-13C088A71AB3}" type="presOf" srcId="{548A004A-DCF8-4525-9576-4813F0AFC960}" destId="{AAF838F9-B8F6-4DD9-B6E5-EA112FDA917F}" srcOrd="0" destOrd="0" presId="urn:microsoft.com/office/officeart/2005/8/layout/lProcess2"/>
    <dgm:cxn modelId="{88A9367F-37D2-44BA-A971-768894FCCE8F}" type="presOf" srcId="{D433F031-EF8D-4926-A984-3A7EF625B429}" destId="{8CF7AF5F-1EB6-4BC6-A708-1D86D3FF9382}" srcOrd="1" destOrd="0" presId="urn:microsoft.com/office/officeart/2005/8/layout/lProcess2"/>
    <dgm:cxn modelId="{3E0D3B81-0246-46A7-97E9-6361AF81B86C}" srcId="{D433F031-EF8D-4926-A984-3A7EF625B429}" destId="{8CB84F97-3D1C-487F-ACBF-82E2628EE391}" srcOrd="0" destOrd="0" parTransId="{788E2FCE-B5A8-41A5-BCCE-EDC3BB3FB537}" sibTransId="{CD1DBCF5-EC2F-434B-9C2D-09A55B860BDC}"/>
    <dgm:cxn modelId="{FAB1A491-2527-4283-A9F5-ACEC22D3543D}" srcId="{3C599168-7254-4257-A3F4-3B5D1D449401}" destId="{BFC37E4B-01D9-47B8-9E2F-F099D08D2A68}" srcOrd="1" destOrd="0" parTransId="{DB6B4D59-561D-4213-8B70-33B5A7E68342}" sibTransId="{EA7B1B56-89BC-4CC1-8793-3751450E31F2}"/>
    <dgm:cxn modelId="{C2590D96-4A16-4698-807E-5B296A826743}" type="presOf" srcId="{DB21CFF6-91E9-4FC1-874B-D78D6138D5D8}" destId="{2C925BB3-23CF-452E-A4A8-3EA44320E078}" srcOrd="0" destOrd="0" presId="urn:microsoft.com/office/officeart/2005/8/layout/lProcess2"/>
    <dgm:cxn modelId="{48534897-37F9-4499-9634-51BB2802DE21}" type="presOf" srcId="{BFC37E4B-01D9-47B8-9E2F-F099D08D2A68}" destId="{A8869931-5D13-4A00-B740-90010AA42B25}" srcOrd="0" destOrd="0" presId="urn:microsoft.com/office/officeart/2005/8/layout/lProcess2"/>
    <dgm:cxn modelId="{65D0C299-5B6A-4106-8E33-BD1D48DA691C}" srcId="{C41D2081-F162-40A3-8FB0-0DB85301BFAD}" destId="{3C599168-7254-4257-A3F4-3B5D1D449401}" srcOrd="2" destOrd="0" parTransId="{F68B09D5-0D65-4381-A8B2-F581CA33A94C}" sibTransId="{866EFE71-F784-465D-AF79-CA8667E54303}"/>
    <dgm:cxn modelId="{0467ACA7-AF1D-4AED-941C-46E5A913151F}" type="presOf" srcId="{88DBFA55-875B-437F-B58D-4C8520D8640C}" destId="{AACF9298-B996-40E7-A928-B927E859B0EB}" srcOrd="0" destOrd="0" presId="urn:microsoft.com/office/officeart/2005/8/layout/lProcess2"/>
    <dgm:cxn modelId="{52FC20C6-61FE-49DA-87D8-6261AF4D1D86}" srcId="{D433F031-EF8D-4926-A984-3A7EF625B429}" destId="{DB21CFF6-91E9-4FC1-874B-D78D6138D5D8}" srcOrd="3" destOrd="0" parTransId="{78888A7B-9E44-41B8-89B8-783A01579D85}" sibTransId="{AEFAE0CC-99AA-4E6D-B972-46CFBFF7154D}"/>
    <dgm:cxn modelId="{806324CC-3329-47B6-B0B4-F958DA219A90}" type="presOf" srcId="{3C599168-7254-4257-A3F4-3B5D1D449401}" destId="{8E4919B4-258B-48AC-88A1-61DF65E478B9}" srcOrd="1" destOrd="0" presId="urn:microsoft.com/office/officeart/2005/8/layout/lProcess2"/>
    <dgm:cxn modelId="{A7471BD7-99CE-458E-81A2-88030FBED3F6}" type="presOf" srcId="{187EC720-CF40-48F0-8356-CAB629747EA1}" destId="{057E85C7-805E-483C-B0E5-2058B25D43F2}" srcOrd="0" destOrd="0" presId="urn:microsoft.com/office/officeart/2005/8/layout/lProcess2"/>
    <dgm:cxn modelId="{B80ED6DC-77D6-4665-9435-7B800399B6D8}" srcId="{E5CB7208-859E-43B3-9ED9-B275B0F66830}" destId="{187EC720-CF40-48F0-8356-CAB629747EA1}" srcOrd="1" destOrd="0" parTransId="{B865E690-ED67-49A4-932F-AD5EEA2B1B64}" sibTransId="{3910D567-0F89-4EC6-90E8-DECB60836B48}"/>
    <dgm:cxn modelId="{D8BC00DF-8942-48DA-836E-7D82776D2A3B}" srcId="{E5CB7208-859E-43B3-9ED9-B275B0F66830}" destId="{D2929228-4BFC-41AC-BFEA-18DE1D5A1380}" srcOrd="0" destOrd="0" parTransId="{47650033-3FCE-4189-9E10-FDE2CC8CFA88}" sibTransId="{FF5A193D-9DED-4E3D-A6B6-2B28161447D8}"/>
    <dgm:cxn modelId="{A4454AE9-316C-41BC-9410-8EA7F5CA8FCE}" srcId="{D433F031-EF8D-4926-A984-3A7EF625B429}" destId="{548A004A-DCF8-4525-9576-4813F0AFC960}" srcOrd="1" destOrd="0" parTransId="{E942E701-A3EE-4507-BE3A-A42E5608F73E}" sibTransId="{66E81876-22EB-4086-8AF7-3B4A5D14472F}"/>
    <dgm:cxn modelId="{6B9A3CF7-78A5-4B9A-8733-ADACF86A92C9}" srcId="{E5CB7208-859E-43B3-9ED9-B275B0F66830}" destId="{88DBFA55-875B-437F-B58D-4C8520D8640C}" srcOrd="2" destOrd="0" parTransId="{5CF8F2E3-051B-4DD1-BFB7-85EEAD50AEFB}" sibTransId="{9E36E8AC-CFB9-4B45-A7F2-B10ED21F7B22}"/>
    <dgm:cxn modelId="{26E8D7FA-D723-414F-8805-FCDCDD58AE54}" type="presOf" srcId="{8CB84F97-3D1C-487F-ACBF-82E2628EE391}" destId="{B00D8B74-9441-40A8-A2DB-268554048FD1}" srcOrd="0" destOrd="0" presId="urn:microsoft.com/office/officeart/2005/8/layout/lProcess2"/>
    <dgm:cxn modelId="{BC858706-0647-47FB-B6C2-15D4B91B99D9}" type="presParOf" srcId="{C02E9372-FBAD-4E18-B663-EC16084C4331}" destId="{70313F94-8F46-4C14-9109-A22AF5A47C4F}" srcOrd="0" destOrd="0" presId="urn:microsoft.com/office/officeart/2005/8/layout/lProcess2"/>
    <dgm:cxn modelId="{611030E7-A12B-4312-87F7-43BE09277225}" type="presParOf" srcId="{70313F94-8F46-4C14-9109-A22AF5A47C4F}" destId="{2CF3A5D1-4D72-4058-ACB0-895D5E3124F6}" srcOrd="0" destOrd="0" presId="urn:microsoft.com/office/officeart/2005/8/layout/lProcess2"/>
    <dgm:cxn modelId="{6613DFA9-9C16-416A-AED0-4EDE5B6C9E6B}" type="presParOf" srcId="{70313F94-8F46-4C14-9109-A22AF5A47C4F}" destId="{8CF7AF5F-1EB6-4BC6-A708-1D86D3FF9382}" srcOrd="1" destOrd="0" presId="urn:microsoft.com/office/officeart/2005/8/layout/lProcess2"/>
    <dgm:cxn modelId="{7EEBFF75-0CAE-4DC4-9E97-5EBC39F6E210}" type="presParOf" srcId="{70313F94-8F46-4C14-9109-A22AF5A47C4F}" destId="{A1654FAA-5657-4C57-95EB-7F76E9558EDF}" srcOrd="2" destOrd="0" presId="urn:microsoft.com/office/officeart/2005/8/layout/lProcess2"/>
    <dgm:cxn modelId="{195F12AB-1FE0-4E68-A2BA-2879D24B1DCE}" type="presParOf" srcId="{A1654FAA-5657-4C57-95EB-7F76E9558EDF}" destId="{9603059F-782F-4E67-9DA5-20B95154F43E}" srcOrd="0" destOrd="0" presId="urn:microsoft.com/office/officeart/2005/8/layout/lProcess2"/>
    <dgm:cxn modelId="{42D8B832-8803-4AE5-A86C-1900931F56FD}" type="presParOf" srcId="{9603059F-782F-4E67-9DA5-20B95154F43E}" destId="{B00D8B74-9441-40A8-A2DB-268554048FD1}" srcOrd="0" destOrd="0" presId="urn:microsoft.com/office/officeart/2005/8/layout/lProcess2"/>
    <dgm:cxn modelId="{ADD88877-D162-4559-B138-12EB4A7203BB}" type="presParOf" srcId="{9603059F-782F-4E67-9DA5-20B95154F43E}" destId="{AF32AE23-2A95-4B86-AF79-888EDB06A4A7}" srcOrd="1" destOrd="0" presId="urn:microsoft.com/office/officeart/2005/8/layout/lProcess2"/>
    <dgm:cxn modelId="{0DAD531D-6A11-4755-96A2-629EBF1DE2DE}" type="presParOf" srcId="{9603059F-782F-4E67-9DA5-20B95154F43E}" destId="{AAF838F9-B8F6-4DD9-B6E5-EA112FDA917F}" srcOrd="2" destOrd="0" presId="urn:microsoft.com/office/officeart/2005/8/layout/lProcess2"/>
    <dgm:cxn modelId="{B9C1EC12-760A-4650-9246-A7999E6342F6}" type="presParOf" srcId="{9603059F-782F-4E67-9DA5-20B95154F43E}" destId="{9F3C4BFC-EE47-4874-B821-780F24EF2ED0}" srcOrd="3" destOrd="0" presId="urn:microsoft.com/office/officeart/2005/8/layout/lProcess2"/>
    <dgm:cxn modelId="{0415C707-04BA-4977-8BB2-33DA2163319F}" type="presParOf" srcId="{9603059F-782F-4E67-9DA5-20B95154F43E}" destId="{3A0911A8-D271-415E-8030-23CF991E6420}" srcOrd="4" destOrd="0" presId="urn:microsoft.com/office/officeart/2005/8/layout/lProcess2"/>
    <dgm:cxn modelId="{60732682-E16B-4038-B7F2-E1E1F1AEE5EB}" type="presParOf" srcId="{9603059F-782F-4E67-9DA5-20B95154F43E}" destId="{5ECDB548-E16C-4E39-9556-21905A247760}" srcOrd="5" destOrd="0" presId="urn:microsoft.com/office/officeart/2005/8/layout/lProcess2"/>
    <dgm:cxn modelId="{21D23D02-A940-4189-990D-AF7482A97894}" type="presParOf" srcId="{9603059F-782F-4E67-9DA5-20B95154F43E}" destId="{2C925BB3-23CF-452E-A4A8-3EA44320E078}" srcOrd="6" destOrd="0" presId="urn:microsoft.com/office/officeart/2005/8/layout/lProcess2"/>
    <dgm:cxn modelId="{49A950C0-DFC6-4DE5-B226-EF75BE87DB01}" type="presParOf" srcId="{C02E9372-FBAD-4E18-B663-EC16084C4331}" destId="{C9B3DCDB-A571-49EE-8EB8-FAEE33783024}" srcOrd="1" destOrd="0" presId="urn:microsoft.com/office/officeart/2005/8/layout/lProcess2"/>
    <dgm:cxn modelId="{1BCDD75F-77B2-40A2-B219-E76F4B974146}" type="presParOf" srcId="{C02E9372-FBAD-4E18-B663-EC16084C4331}" destId="{0E2AA55B-85FB-4EB3-85E2-53D54F60BCCF}" srcOrd="2" destOrd="0" presId="urn:microsoft.com/office/officeart/2005/8/layout/lProcess2"/>
    <dgm:cxn modelId="{4A350E3C-BCDC-4097-8E94-C774F2C68A18}" type="presParOf" srcId="{0E2AA55B-85FB-4EB3-85E2-53D54F60BCCF}" destId="{A9E07A9A-2DAB-4AF9-8D8C-B32FB3887118}" srcOrd="0" destOrd="0" presId="urn:microsoft.com/office/officeart/2005/8/layout/lProcess2"/>
    <dgm:cxn modelId="{E1F8392C-9D54-4867-BD89-D610A3AEC71D}" type="presParOf" srcId="{0E2AA55B-85FB-4EB3-85E2-53D54F60BCCF}" destId="{F682A28F-44E8-43FB-965A-E19806C40C8A}" srcOrd="1" destOrd="0" presId="urn:microsoft.com/office/officeart/2005/8/layout/lProcess2"/>
    <dgm:cxn modelId="{DE512986-DD71-4C4A-8832-28716003E5C9}" type="presParOf" srcId="{0E2AA55B-85FB-4EB3-85E2-53D54F60BCCF}" destId="{0CB8AA47-7D81-4F33-B051-C038EDD7943A}" srcOrd="2" destOrd="0" presId="urn:microsoft.com/office/officeart/2005/8/layout/lProcess2"/>
    <dgm:cxn modelId="{305537E5-36D9-4348-811A-DD5C8BE1DB73}" type="presParOf" srcId="{0CB8AA47-7D81-4F33-B051-C038EDD7943A}" destId="{D7BFC8DC-A9DA-41D5-8024-A164453CCF47}" srcOrd="0" destOrd="0" presId="urn:microsoft.com/office/officeart/2005/8/layout/lProcess2"/>
    <dgm:cxn modelId="{9733612A-C9BE-4677-9552-2077B84EF8DE}" type="presParOf" srcId="{D7BFC8DC-A9DA-41D5-8024-A164453CCF47}" destId="{F2AEEA6F-B6F8-47D1-A60C-8E557A9F1A73}" srcOrd="0" destOrd="0" presId="urn:microsoft.com/office/officeart/2005/8/layout/lProcess2"/>
    <dgm:cxn modelId="{C6DF0F5B-D2F5-40B6-805A-1AC108170525}" type="presParOf" srcId="{D7BFC8DC-A9DA-41D5-8024-A164453CCF47}" destId="{52A7DF0E-95DB-4302-997D-F427E0D23BD7}" srcOrd="1" destOrd="0" presId="urn:microsoft.com/office/officeart/2005/8/layout/lProcess2"/>
    <dgm:cxn modelId="{E88C05BD-B2B7-4D21-A53C-88905038A8F6}" type="presParOf" srcId="{D7BFC8DC-A9DA-41D5-8024-A164453CCF47}" destId="{057E85C7-805E-483C-B0E5-2058B25D43F2}" srcOrd="2" destOrd="0" presId="urn:microsoft.com/office/officeart/2005/8/layout/lProcess2"/>
    <dgm:cxn modelId="{49E6DFBD-540B-4AA8-8D33-664C3DC8BABC}" type="presParOf" srcId="{D7BFC8DC-A9DA-41D5-8024-A164453CCF47}" destId="{0A13AC74-B31B-49FB-8DF2-763C97785BCE}" srcOrd="3" destOrd="0" presId="urn:microsoft.com/office/officeart/2005/8/layout/lProcess2"/>
    <dgm:cxn modelId="{C1F73494-CBA5-4745-8598-52264A16AF73}" type="presParOf" srcId="{D7BFC8DC-A9DA-41D5-8024-A164453CCF47}" destId="{AACF9298-B996-40E7-A928-B927E859B0EB}" srcOrd="4" destOrd="0" presId="urn:microsoft.com/office/officeart/2005/8/layout/lProcess2"/>
    <dgm:cxn modelId="{77139EFF-80CE-4BB1-9B56-74F932367DF2}" type="presParOf" srcId="{C02E9372-FBAD-4E18-B663-EC16084C4331}" destId="{8C6C04E3-5B9C-42CD-BCBD-1C678D7CECD5}" srcOrd="3" destOrd="0" presId="urn:microsoft.com/office/officeart/2005/8/layout/lProcess2"/>
    <dgm:cxn modelId="{6A06CFE8-C0B0-4C06-AC1B-3F2FBE3A2E14}" type="presParOf" srcId="{C02E9372-FBAD-4E18-B663-EC16084C4331}" destId="{392E4A87-C567-4987-A499-4889E80C6ED1}" srcOrd="4" destOrd="0" presId="urn:microsoft.com/office/officeart/2005/8/layout/lProcess2"/>
    <dgm:cxn modelId="{ED94A9CF-9CEA-471A-B6AD-ADF3DB489AA4}" type="presParOf" srcId="{392E4A87-C567-4987-A499-4889E80C6ED1}" destId="{A9340832-FF22-4535-8B11-96D8712A5B72}" srcOrd="0" destOrd="0" presId="urn:microsoft.com/office/officeart/2005/8/layout/lProcess2"/>
    <dgm:cxn modelId="{F7D0B3C1-3AE5-4503-A2DB-856A98E6DF0D}" type="presParOf" srcId="{392E4A87-C567-4987-A499-4889E80C6ED1}" destId="{8E4919B4-258B-48AC-88A1-61DF65E478B9}" srcOrd="1" destOrd="0" presId="urn:microsoft.com/office/officeart/2005/8/layout/lProcess2"/>
    <dgm:cxn modelId="{4526428F-87A8-455A-9F5E-74B9BC02B93E}" type="presParOf" srcId="{392E4A87-C567-4987-A499-4889E80C6ED1}" destId="{CA7AB536-F03B-46C3-8D40-76B4E7C32B37}" srcOrd="2" destOrd="0" presId="urn:microsoft.com/office/officeart/2005/8/layout/lProcess2"/>
    <dgm:cxn modelId="{22D7A0DA-9741-448F-AE16-BE5DD7735591}" type="presParOf" srcId="{CA7AB536-F03B-46C3-8D40-76B4E7C32B37}" destId="{3F235FCB-2A2A-42B3-A8EC-920141BE6863}" srcOrd="0" destOrd="0" presId="urn:microsoft.com/office/officeart/2005/8/layout/lProcess2"/>
    <dgm:cxn modelId="{26F7758B-B0C0-41DE-B68A-A8A58396E455}" type="presParOf" srcId="{3F235FCB-2A2A-42B3-A8EC-920141BE6863}" destId="{DFB071B9-E075-4F61-B287-A9C805DF04F6}" srcOrd="0" destOrd="0" presId="urn:microsoft.com/office/officeart/2005/8/layout/lProcess2"/>
    <dgm:cxn modelId="{9E345B21-E504-4B8D-9E56-223CC24BE2C5}" type="presParOf" srcId="{3F235FCB-2A2A-42B3-A8EC-920141BE6863}" destId="{EC624E7D-70D0-46C3-B302-6BB9D96DBF69}" srcOrd="1" destOrd="0" presId="urn:microsoft.com/office/officeart/2005/8/layout/lProcess2"/>
    <dgm:cxn modelId="{0108324B-1473-4023-A43C-41063C535B93}" type="presParOf" srcId="{3F235FCB-2A2A-42B3-A8EC-920141BE6863}" destId="{A8869931-5D13-4A00-B740-90010AA42B2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FDDBB3-388F-4B0B-AF44-256B80456A9C}"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GB"/>
        </a:p>
      </dgm:t>
    </dgm:pt>
    <dgm:pt modelId="{25A9C255-39AC-4235-A8AB-DF4026B1EB08}">
      <dgm:prSet phldrT="[Text]"/>
      <dgm:spPr>
        <a:solidFill>
          <a:srgbClr val="CACACA"/>
        </a:solidFill>
      </dgm:spPr>
      <dgm:t>
        <a:bodyPr/>
        <a:lstStyle/>
        <a:p>
          <a:r>
            <a:rPr lang="en-GB" dirty="0">
              <a:latin typeface="Arial Black" panose="020B0A04020102020204" pitchFamily="34" charset="0"/>
            </a:rPr>
            <a:t>Tax authorities challenge tax residence</a:t>
          </a:r>
        </a:p>
      </dgm:t>
    </dgm:pt>
    <dgm:pt modelId="{0901CA87-896F-407C-B4FE-7F5F7147B10E}" type="parTrans" cxnId="{25632A61-D9B3-49FE-A1C7-07B6632D8BBA}">
      <dgm:prSet/>
      <dgm:spPr/>
      <dgm:t>
        <a:bodyPr/>
        <a:lstStyle/>
        <a:p>
          <a:endParaRPr lang="en-GB"/>
        </a:p>
      </dgm:t>
    </dgm:pt>
    <dgm:pt modelId="{4A470892-F8A4-482B-A219-46D2142B5ABB}" type="sibTrans" cxnId="{25632A61-D9B3-49FE-A1C7-07B6632D8BBA}">
      <dgm:prSet/>
      <dgm:spPr/>
      <dgm:t>
        <a:bodyPr/>
        <a:lstStyle/>
        <a:p>
          <a:endParaRPr lang="en-GB"/>
        </a:p>
      </dgm:t>
    </dgm:pt>
    <dgm:pt modelId="{E9736F7A-7832-45F2-96DC-E8454D4A8782}">
      <dgm:prSet phldrT="[Text]" custT="1"/>
      <dgm:spPr>
        <a:solidFill>
          <a:srgbClr val="4F7F9C"/>
        </a:solidFill>
      </dgm:spPr>
      <dgm:t>
        <a:bodyPr/>
        <a:lstStyle/>
        <a:p>
          <a:endParaRPr lang="en-GB" sz="1200" dirty="0">
            <a:latin typeface="Arial Black" panose="020B0A04020102020204" pitchFamily="34" charset="0"/>
          </a:endParaRPr>
        </a:p>
        <a:p>
          <a:endParaRPr lang="en-GB" sz="1200" dirty="0">
            <a:latin typeface="Arial Black" panose="020B0A04020102020204" pitchFamily="34" charset="0"/>
          </a:endParaRPr>
        </a:p>
        <a:p>
          <a:r>
            <a:rPr lang="en-GB" sz="1400" dirty="0">
              <a:latin typeface="Arial Black" panose="020B0A04020102020204" pitchFamily="34" charset="0"/>
            </a:rPr>
            <a:t>Permanent home</a:t>
          </a:r>
        </a:p>
        <a:p>
          <a:endParaRPr lang="en-GB" sz="1200" dirty="0"/>
        </a:p>
      </dgm:t>
    </dgm:pt>
    <dgm:pt modelId="{CBC68F5C-1326-43CD-8DA1-B5EF856EB720}" type="parTrans" cxnId="{5FDD1483-2402-4E22-9249-0B4C22322D38}">
      <dgm:prSet/>
      <dgm:spPr/>
      <dgm:t>
        <a:bodyPr/>
        <a:lstStyle/>
        <a:p>
          <a:endParaRPr lang="en-GB"/>
        </a:p>
      </dgm:t>
    </dgm:pt>
    <dgm:pt modelId="{28B8513D-6A38-4394-A857-1EA18BD6DE71}" type="sibTrans" cxnId="{5FDD1483-2402-4E22-9249-0B4C22322D38}">
      <dgm:prSet/>
      <dgm:spPr/>
      <dgm:t>
        <a:bodyPr/>
        <a:lstStyle/>
        <a:p>
          <a:endParaRPr lang="en-GB"/>
        </a:p>
      </dgm:t>
    </dgm:pt>
    <dgm:pt modelId="{99935DC3-0220-4853-B0EE-AE3D8CAD6F7A}">
      <dgm:prSet phldrT="[Text]" custT="1"/>
      <dgm:spPr>
        <a:solidFill>
          <a:srgbClr val="104420"/>
        </a:solidFill>
      </dgm:spPr>
      <dgm:t>
        <a:bodyPr/>
        <a:lstStyle/>
        <a:p>
          <a:r>
            <a:rPr lang="en-GB" sz="1400" dirty="0">
              <a:latin typeface="Arial Black" panose="020B0A04020102020204" pitchFamily="34" charset="0"/>
              <a:cs typeface="Arial" panose="020B0604020202020204" pitchFamily="34" charset="0"/>
            </a:rPr>
            <a:t>Personal and economic relations</a:t>
          </a:r>
        </a:p>
        <a:p>
          <a:r>
            <a:rPr lang="en-GB" sz="1400" dirty="0">
              <a:latin typeface="Arial" panose="020B0604020202020204" pitchFamily="34" charset="0"/>
              <a:cs typeface="Arial" panose="020B0604020202020204" pitchFamily="34" charset="0"/>
            </a:rPr>
            <a:t> (i.e. centre of vital interests)</a:t>
          </a:r>
        </a:p>
        <a:p>
          <a:r>
            <a:rPr lang="en-GB" sz="1400" dirty="0">
              <a:latin typeface="Arial" panose="020B0604020202020204" pitchFamily="34" charset="0"/>
              <a:cs typeface="Arial" panose="020B0604020202020204" pitchFamily="34" charset="0"/>
            </a:rPr>
            <a:t>Occupation, Family and social relations,                                           Political, cultural and other inter</a:t>
          </a:r>
          <a:r>
            <a:rPr lang="en-GB" sz="1200" dirty="0">
              <a:latin typeface="Arial" panose="020B0604020202020204" pitchFamily="34" charset="0"/>
              <a:cs typeface="Arial" panose="020B0604020202020204" pitchFamily="34" charset="0"/>
            </a:rPr>
            <a:t>ests.</a:t>
          </a:r>
        </a:p>
      </dgm:t>
    </dgm:pt>
    <dgm:pt modelId="{4B8345AD-4F8D-4C5E-B594-0C84EA0EA73D}" type="parTrans" cxnId="{9A3E2F10-1A0F-42F4-B514-3BC65C16E258}">
      <dgm:prSet/>
      <dgm:spPr/>
      <dgm:t>
        <a:bodyPr/>
        <a:lstStyle/>
        <a:p>
          <a:endParaRPr lang="en-GB"/>
        </a:p>
      </dgm:t>
    </dgm:pt>
    <dgm:pt modelId="{1E4B9064-A038-4231-81BC-77246BD96D0F}" type="sibTrans" cxnId="{9A3E2F10-1A0F-42F4-B514-3BC65C16E258}">
      <dgm:prSet/>
      <dgm:spPr/>
      <dgm:t>
        <a:bodyPr/>
        <a:lstStyle/>
        <a:p>
          <a:endParaRPr lang="en-GB"/>
        </a:p>
      </dgm:t>
    </dgm:pt>
    <dgm:pt modelId="{5A759F4D-DC60-4818-A9C3-1D26C8EA4BE4}">
      <dgm:prSet phldrT="[Text]"/>
      <dgm:spPr>
        <a:solidFill>
          <a:srgbClr val="E0DBC8"/>
        </a:solidFill>
      </dgm:spPr>
      <dgm:t>
        <a:bodyPr/>
        <a:lstStyle/>
        <a:p>
          <a:r>
            <a:rPr lang="en-GB" dirty="0">
              <a:latin typeface="Arial Black" panose="020B0A04020102020204" pitchFamily="34" charset="0"/>
            </a:rPr>
            <a:t>Physical Presence and Habitual abode</a:t>
          </a:r>
        </a:p>
        <a:p>
          <a:endParaRPr lang="en-GB" dirty="0">
            <a:latin typeface="Arial Black" panose="020B0A04020102020204" pitchFamily="34" charset="0"/>
          </a:endParaRPr>
        </a:p>
        <a:p>
          <a:endParaRPr lang="en-GB" dirty="0">
            <a:latin typeface="Arial Black" panose="020B0A04020102020204" pitchFamily="34" charset="0"/>
          </a:endParaRPr>
        </a:p>
      </dgm:t>
    </dgm:pt>
    <dgm:pt modelId="{02255569-EE14-4145-B5E7-2CA352D7903A}" type="parTrans" cxnId="{8B08E8E9-677C-4FCC-8AA5-98531D117621}">
      <dgm:prSet/>
      <dgm:spPr/>
      <dgm:t>
        <a:bodyPr/>
        <a:lstStyle/>
        <a:p>
          <a:endParaRPr lang="en-GB"/>
        </a:p>
      </dgm:t>
    </dgm:pt>
    <dgm:pt modelId="{90F4C110-4B92-442C-B8C5-34275B7E347A}" type="sibTrans" cxnId="{8B08E8E9-677C-4FCC-8AA5-98531D117621}">
      <dgm:prSet/>
      <dgm:spPr/>
      <dgm:t>
        <a:bodyPr/>
        <a:lstStyle/>
        <a:p>
          <a:endParaRPr lang="en-GB"/>
        </a:p>
      </dgm:t>
    </dgm:pt>
    <dgm:pt modelId="{BCE71C4D-309E-4D56-B7AA-465E647FF6FB}">
      <dgm:prSet phldrT="[Text]"/>
      <dgm:spPr>
        <a:solidFill>
          <a:srgbClr val="A4B26D"/>
        </a:solidFill>
      </dgm:spPr>
      <dgm:t>
        <a:bodyPr/>
        <a:lstStyle/>
        <a:p>
          <a:r>
            <a:rPr lang="en-GB" dirty="0">
              <a:latin typeface="Arial Black" panose="020B0A04020102020204" pitchFamily="34" charset="0"/>
            </a:rPr>
            <a:t>Nationality (i.e. Passport)</a:t>
          </a:r>
        </a:p>
        <a:p>
          <a:endParaRPr lang="en-GB" dirty="0">
            <a:latin typeface="Arial Black" panose="020B0A04020102020204" pitchFamily="34" charset="0"/>
          </a:endParaRPr>
        </a:p>
        <a:p>
          <a:endParaRPr lang="en-GB" dirty="0">
            <a:latin typeface="Arial Black" panose="020B0A04020102020204" pitchFamily="34" charset="0"/>
          </a:endParaRPr>
        </a:p>
      </dgm:t>
    </dgm:pt>
    <dgm:pt modelId="{69F8E32A-DB87-45B5-97E7-A945CB577876}" type="parTrans" cxnId="{3A8D9E80-04C8-4B0B-A895-D933695F2E78}">
      <dgm:prSet/>
      <dgm:spPr/>
      <dgm:t>
        <a:bodyPr/>
        <a:lstStyle/>
        <a:p>
          <a:endParaRPr lang="en-GB"/>
        </a:p>
      </dgm:t>
    </dgm:pt>
    <dgm:pt modelId="{9D31B816-2E4D-41C7-A924-B4D85A57C2A7}" type="sibTrans" cxnId="{3A8D9E80-04C8-4B0B-A895-D933695F2E78}">
      <dgm:prSet/>
      <dgm:spPr/>
      <dgm:t>
        <a:bodyPr/>
        <a:lstStyle/>
        <a:p>
          <a:endParaRPr lang="en-GB"/>
        </a:p>
      </dgm:t>
    </dgm:pt>
    <dgm:pt modelId="{A0C6A02A-EC1A-441C-8C16-3572BF44F33D}" type="pres">
      <dgm:prSet presAssocID="{35FDDBB3-388F-4B0B-AF44-256B80456A9C}" presName="diagram" presStyleCnt="0">
        <dgm:presLayoutVars>
          <dgm:chMax val="1"/>
          <dgm:dir/>
          <dgm:animLvl val="ctr"/>
          <dgm:resizeHandles val="exact"/>
        </dgm:presLayoutVars>
      </dgm:prSet>
      <dgm:spPr/>
    </dgm:pt>
    <dgm:pt modelId="{E111B3B9-BF6A-4E48-BB8D-177770739303}" type="pres">
      <dgm:prSet presAssocID="{35FDDBB3-388F-4B0B-AF44-256B80456A9C}" presName="matrix" presStyleCnt="0"/>
      <dgm:spPr/>
    </dgm:pt>
    <dgm:pt modelId="{66910E45-B5F0-4CBA-9EA3-D7E9E017AEA2}" type="pres">
      <dgm:prSet presAssocID="{35FDDBB3-388F-4B0B-AF44-256B80456A9C}" presName="tile1" presStyleLbl="node1" presStyleIdx="0" presStyleCnt="4"/>
      <dgm:spPr/>
    </dgm:pt>
    <dgm:pt modelId="{CE8BC105-1E83-44E2-9D0F-616C2120511F}" type="pres">
      <dgm:prSet presAssocID="{35FDDBB3-388F-4B0B-AF44-256B80456A9C}" presName="tile1text" presStyleLbl="node1" presStyleIdx="0" presStyleCnt="4">
        <dgm:presLayoutVars>
          <dgm:chMax val="0"/>
          <dgm:chPref val="0"/>
          <dgm:bulletEnabled val="1"/>
        </dgm:presLayoutVars>
      </dgm:prSet>
      <dgm:spPr/>
    </dgm:pt>
    <dgm:pt modelId="{773568EF-B32D-4AC1-A2A3-9F6A45D89C89}" type="pres">
      <dgm:prSet presAssocID="{35FDDBB3-388F-4B0B-AF44-256B80456A9C}" presName="tile2" presStyleLbl="node1" presStyleIdx="1" presStyleCnt="4"/>
      <dgm:spPr/>
    </dgm:pt>
    <dgm:pt modelId="{60461342-397A-428A-9CE4-768A6F3ED89F}" type="pres">
      <dgm:prSet presAssocID="{35FDDBB3-388F-4B0B-AF44-256B80456A9C}" presName="tile2text" presStyleLbl="node1" presStyleIdx="1" presStyleCnt="4">
        <dgm:presLayoutVars>
          <dgm:chMax val="0"/>
          <dgm:chPref val="0"/>
          <dgm:bulletEnabled val="1"/>
        </dgm:presLayoutVars>
      </dgm:prSet>
      <dgm:spPr/>
    </dgm:pt>
    <dgm:pt modelId="{9CDFE3C3-9D37-4487-918B-22A90D47656A}" type="pres">
      <dgm:prSet presAssocID="{35FDDBB3-388F-4B0B-AF44-256B80456A9C}" presName="tile3" presStyleLbl="node1" presStyleIdx="2" presStyleCnt="4"/>
      <dgm:spPr/>
    </dgm:pt>
    <dgm:pt modelId="{64392FE0-487A-45BD-9112-BB69123732FF}" type="pres">
      <dgm:prSet presAssocID="{35FDDBB3-388F-4B0B-AF44-256B80456A9C}" presName="tile3text" presStyleLbl="node1" presStyleIdx="2" presStyleCnt="4">
        <dgm:presLayoutVars>
          <dgm:chMax val="0"/>
          <dgm:chPref val="0"/>
          <dgm:bulletEnabled val="1"/>
        </dgm:presLayoutVars>
      </dgm:prSet>
      <dgm:spPr/>
    </dgm:pt>
    <dgm:pt modelId="{DAE47391-8943-4037-AFAC-84CFEC73D6E4}" type="pres">
      <dgm:prSet presAssocID="{35FDDBB3-388F-4B0B-AF44-256B80456A9C}" presName="tile4" presStyleLbl="node1" presStyleIdx="3" presStyleCnt="4"/>
      <dgm:spPr/>
    </dgm:pt>
    <dgm:pt modelId="{3E972734-2E79-4620-B792-D54A3F9A2041}" type="pres">
      <dgm:prSet presAssocID="{35FDDBB3-388F-4B0B-AF44-256B80456A9C}" presName="tile4text" presStyleLbl="node1" presStyleIdx="3" presStyleCnt="4">
        <dgm:presLayoutVars>
          <dgm:chMax val="0"/>
          <dgm:chPref val="0"/>
          <dgm:bulletEnabled val="1"/>
        </dgm:presLayoutVars>
      </dgm:prSet>
      <dgm:spPr/>
    </dgm:pt>
    <dgm:pt modelId="{9A342CC5-7586-49C3-AFF7-23D8D93C7C17}" type="pres">
      <dgm:prSet presAssocID="{35FDDBB3-388F-4B0B-AF44-256B80456A9C}" presName="centerTile" presStyleLbl="fgShp" presStyleIdx="0" presStyleCnt="1">
        <dgm:presLayoutVars>
          <dgm:chMax val="0"/>
          <dgm:chPref val="0"/>
        </dgm:presLayoutVars>
      </dgm:prSet>
      <dgm:spPr/>
    </dgm:pt>
  </dgm:ptLst>
  <dgm:cxnLst>
    <dgm:cxn modelId="{9A3E2F10-1A0F-42F4-B514-3BC65C16E258}" srcId="{25A9C255-39AC-4235-A8AB-DF4026B1EB08}" destId="{99935DC3-0220-4853-B0EE-AE3D8CAD6F7A}" srcOrd="1" destOrd="0" parTransId="{4B8345AD-4F8D-4C5E-B594-0C84EA0EA73D}" sibTransId="{1E4B9064-A038-4231-81BC-77246BD96D0F}"/>
    <dgm:cxn modelId="{12B1FD11-1752-449F-BE8F-2C0F49631C9A}" type="presOf" srcId="{BCE71C4D-309E-4D56-B7AA-465E647FF6FB}" destId="{DAE47391-8943-4037-AFAC-84CFEC73D6E4}" srcOrd="0" destOrd="0" presId="urn:microsoft.com/office/officeart/2005/8/layout/matrix1"/>
    <dgm:cxn modelId="{525DF040-3450-4F0B-A5B9-094F5C2CF737}" type="presOf" srcId="{99935DC3-0220-4853-B0EE-AE3D8CAD6F7A}" destId="{773568EF-B32D-4AC1-A2A3-9F6A45D89C89}" srcOrd="0" destOrd="0" presId="urn:microsoft.com/office/officeart/2005/8/layout/matrix1"/>
    <dgm:cxn modelId="{25632A61-D9B3-49FE-A1C7-07B6632D8BBA}" srcId="{35FDDBB3-388F-4B0B-AF44-256B80456A9C}" destId="{25A9C255-39AC-4235-A8AB-DF4026B1EB08}" srcOrd="0" destOrd="0" parTransId="{0901CA87-896F-407C-B4FE-7F5F7147B10E}" sibTransId="{4A470892-F8A4-482B-A219-46D2142B5ABB}"/>
    <dgm:cxn modelId="{20CD6561-C5E5-4850-82CA-CD2BE8782F2E}" type="presOf" srcId="{99935DC3-0220-4853-B0EE-AE3D8CAD6F7A}" destId="{60461342-397A-428A-9CE4-768A6F3ED89F}" srcOrd="1" destOrd="0" presId="urn:microsoft.com/office/officeart/2005/8/layout/matrix1"/>
    <dgm:cxn modelId="{28E0A171-FEC2-408A-9DB4-D18A6B76DA4E}" type="presOf" srcId="{5A759F4D-DC60-4818-A9C3-1D26C8EA4BE4}" destId="{64392FE0-487A-45BD-9112-BB69123732FF}" srcOrd="1" destOrd="0" presId="urn:microsoft.com/office/officeart/2005/8/layout/matrix1"/>
    <dgm:cxn modelId="{A89C6C76-6060-4265-A75D-189ABDB7DC24}" type="presOf" srcId="{E9736F7A-7832-45F2-96DC-E8454D4A8782}" destId="{66910E45-B5F0-4CBA-9EA3-D7E9E017AEA2}" srcOrd="0" destOrd="0" presId="urn:microsoft.com/office/officeart/2005/8/layout/matrix1"/>
    <dgm:cxn modelId="{CC0A6E78-5A20-4CAA-A09A-0D5578B07B5A}" type="presOf" srcId="{35FDDBB3-388F-4B0B-AF44-256B80456A9C}" destId="{A0C6A02A-EC1A-441C-8C16-3572BF44F33D}" srcOrd="0" destOrd="0" presId="urn:microsoft.com/office/officeart/2005/8/layout/matrix1"/>
    <dgm:cxn modelId="{3A8D9E80-04C8-4B0B-A895-D933695F2E78}" srcId="{25A9C255-39AC-4235-A8AB-DF4026B1EB08}" destId="{BCE71C4D-309E-4D56-B7AA-465E647FF6FB}" srcOrd="3" destOrd="0" parTransId="{69F8E32A-DB87-45B5-97E7-A945CB577876}" sibTransId="{9D31B816-2E4D-41C7-A924-B4D85A57C2A7}"/>
    <dgm:cxn modelId="{5FDD1483-2402-4E22-9249-0B4C22322D38}" srcId="{25A9C255-39AC-4235-A8AB-DF4026B1EB08}" destId="{E9736F7A-7832-45F2-96DC-E8454D4A8782}" srcOrd="0" destOrd="0" parTransId="{CBC68F5C-1326-43CD-8DA1-B5EF856EB720}" sibTransId="{28B8513D-6A38-4394-A857-1EA18BD6DE71}"/>
    <dgm:cxn modelId="{C1856AA4-952B-4136-91C6-5D817ADD50D2}" type="presOf" srcId="{BCE71C4D-309E-4D56-B7AA-465E647FF6FB}" destId="{3E972734-2E79-4620-B792-D54A3F9A2041}" srcOrd="1" destOrd="0" presId="urn:microsoft.com/office/officeart/2005/8/layout/matrix1"/>
    <dgm:cxn modelId="{DACE8BAD-15D9-44CE-BF2A-704C7A63891F}" type="presOf" srcId="{25A9C255-39AC-4235-A8AB-DF4026B1EB08}" destId="{9A342CC5-7586-49C3-AFF7-23D8D93C7C17}" srcOrd="0" destOrd="0" presId="urn:microsoft.com/office/officeart/2005/8/layout/matrix1"/>
    <dgm:cxn modelId="{8B08E8E9-677C-4FCC-8AA5-98531D117621}" srcId="{25A9C255-39AC-4235-A8AB-DF4026B1EB08}" destId="{5A759F4D-DC60-4818-A9C3-1D26C8EA4BE4}" srcOrd="2" destOrd="0" parTransId="{02255569-EE14-4145-B5E7-2CA352D7903A}" sibTransId="{90F4C110-4B92-442C-B8C5-34275B7E347A}"/>
    <dgm:cxn modelId="{671473FA-211D-4C1B-8197-AFB2A50D0992}" type="presOf" srcId="{5A759F4D-DC60-4818-A9C3-1D26C8EA4BE4}" destId="{9CDFE3C3-9D37-4487-918B-22A90D47656A}" srcOrd="0" destOrd="0" presId="urn:microsoft.com/office/officeart/2005/8/layout/matrix1"/>
    <dgm:cxn modelId="{8788E0FB-26E7-4B56-BEE2-E42FF1C3030E}" type="presOf" srcId="{E9736F7A-7832-45F2-96DC-E8454D4A8782}" destId="{CE8BC105-1E83-44E2-9D0F-616C2120511F}" srcOrd="1" destOrd="0" presId="urn:microsoft.com/office/officeart/2005/8/layout/matrix1"/>
    <dgm:cxn modelId="{78193E89-00D2-486D-BF14-5B6E93B313B6}" type="presParOf" srcId="{A0C6A02A-EC1A-441C-8C16-3572BF44F33D}" destId="{E111B3B9-BF6A-4E48-BB8D-177770739303}" srcOrd="0" destOrd="0" presId="urn:microsoft.com/office/officeart/2005/8/layout/matrix1"/>
    <dgm:cxn modelId="{1E9AD6D4-B60A-4CD9-AC39-B213C0D0930B}" type="presParOf" srcId="{E111B3B9-BF6A-4E48-BB8D-177770739303}" destId="{66910E45-B5F0-4CBA-9EA3-D7E9E017AEA2}" srcOrd="0" destOrd="0" presId="urn:microsoft.com/office/officeart/2005/8/layout/matrix1"/>
    <dgm:cxn modelId="{4235979D-12E6-4F7B-ABAE-1563845F21AF}" type="presParOf" srcId="{E111B3B9-BF6A-4E48-BB8D-177770739303}" destId="{CE8BC105-1E83-44E2-9D0F-616C2120511F}" srcOrd="1" destOrd="0" presId="urn:microsoft.com/office/officeart/2005/8/layout/matrix1"/>
    <dgm:cxn modelId="{95366859-D8C2-4303-8C98-4767EC48713A}" type="presParOf" srcId="{E111B3B9-BF6A-4E48-BB8D-177770739303}" destId="{773568EF-B32D-4AC1-A2A3-9F6A45D89C89}" srcOrd="2" destOrd="0" presId="urn:microsoft.com/office/officeart/2005/8/layout/matrix1"/>
    <dgm:cxn modelId="{84B1081E-91A2-47A1-BEA8-017D5BE44D8E}" type="presParOf" srcId="{E111B3B9-BF6A-4E48-BB8D-177770739303}" destId="{60461342-397A-428A-9CE4-768A6F3ED89F}" srcOrd="3" destOrd="0" presId="urn:microsoft.com/office/officeart/2005/8/layout/matrix1"/>
    <dgm:cxn modelId="{96AAD74C-5294-4D32-B799-1C324276FD34}" type="presParOf" srcId="{E111B3B9-BF6A-4E48-BB8D-177770739303}" destId="{9CDFE3C3-9D37-4487-918B-22A90D47656A}" srcOrd="4" destOrd="0" presId="urn:microsoft.com/office/officeart/2005/8/layout/matrix1"/>
    <dgm:cxn modelId="{37E196B4-6A6A-4116-A8A8-FD20A7EE871E}" type="presParOf" srcId="{E111B3B9-BF6A-4E48-BB8D-177770739303}" destId="{64392FE0-487A-45BD-9112-BB69123732FF}" srcOrd="5" destOrd="0" presId="urn:microsoft.com/office/officeart/2005/8/layout/matrix1"/>
    <dgm:cxn modelId="{C1EE46EB-82B7-4D0B-9778-0CEDC3883FE7}" type="presParOf" srcId="{E111B3B9-BF6A-4E48-BB8D-177770739303}" destId="{DAE47391-8943-4037-AFAC-84CFEC73D6E4}" srcOrd="6" destOrd="0" presId="urn:microsoft.com/office/officeart/2005/8/layout/matrix1"/>
    <dgm:cxn modelId="{36954B46-C644-4D36-AF9A-5A6DF8BE4F49}" type="presParOf" srcId="{E111B3B9-BF6A-4E48-BB8D-177770739303}" destId="{3E972734-2E79-4620-B792-D54A3F9A2041}" srcOrd="7" destOrd="0" presId="urn:microsoft.com/office/officeart/2005/8/layout/matrix1"/>
    <dgm:cxn modelId="{81565AA7-12E9-4ACE-ADE1-D72F5EED57AE}" type="presParOf" srcId="{A0C6A02A-EC1A-441C-8C16-3572BF44F33D}" destId="{9A342CC5-7586-49C3-AFF7-23D8D93C7C1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FDDBB3-388F-4B0B-AF44-256B80456A9C}"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GB"/>
        </a:p>
      </dgm:t>
    </dgm:pt>
    <dgm:pt modelId="{25A9C255-39AC-4235-A8AB-DF4026B1EB08}">
      <dgm:prSet phldrT="[Text]"/>
      <dgm:spPr>
        <a:solidFill>
          <a:srgbClr val="1044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dirty="0">
              <a:latin typeface="Arial Black" panose="020B0A04020102020204" pitchFamily="34" charset="0"/>
            </a:rPr>
            <a:t>At least one of the below conditions must be met in Italy for more than 183 days in a calendar year</a:t>
          </a:r>
        </a:p>
      </dgm:t>
    </dgm:pt>
    <dgm:pt modelId="{0901CA87-896F-407C-B4FE-7F5F7147B10E}" type="parTrans" cxnId="{25632A61-D9B3-49FE-A1C7-07B6632D8BBA}">
      <dgm:prSet/>
      <dgm:spPr/>
      <dgm:t>
        <a:bodyPr/>
        <a:lstStyle/>
        <a:p>
          <a:endParaRPr lang="en-GB"/>
        </a:p>
      </dgm:t>
    </dgm:pt>
    <dgm:pt modelId="{4A470892-F8A4-482B-A219-46D2142B5ABB}" type="sibTrans" cxnId="{25632A61-D9B3-49FE-A1C7-07B6632D8BBA}">
      <dgm:prSet/>
      <dgm:spPr/>
      <dgm:t>
        <a:bodyPr/>
        <a:lstStyle/>
        <a:p>
          <a:endParaRPr lang="en-GB"/>
        </a:p>
      </dgm:t>
    </dgm:pt>
    <dgm:pt modelId="{E9736F7A-7832-45F2-96DC-E8454D4A8782}">
      <dgm:prSet phldrT="[Text]"/>
      <dgm:spPr>
        <a:solidFill>
          <a:srgbClr val="A4B26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dirty="0">
              <a:latin typeface="Arial Black" panose="020B0A04020102020204" pitchFamily="34" charset="0"/>
            </a:rPr>
            <a:t>Registration in the register of resident population</a:t>
          </a:r>
        </a:p>
        <a:p>
          <a:endParaRPr lang="en-GB" dirty="0"/>
        </a:p>
      </dgm:t>
    </dgm:pt>
    <dgm:pt modelId="{CBC68F5C-1326-43CD-8DA1-B5EF856EB720}" type="parTrans" cxnId="{5FDD1483-2402-4E22-9249-0B4C22322D38}">
      <dgm:prSet/>
      <dgm:spPr/>
      <dgm:t>
        <a:bodyPr/>
        <a:lstStyle/>
        <a:p>
          <a:endParaRPr lang="en-GB"/>
        </a:p>
      </dgm:t>
    </dgm:pt>
    <dgm:pt modelId="{28B8513D-6A38-4394-A857-1EA18BD6DE71}" type="sibTrans" cxnId="{5FDD1483-2402-4E22-9249-0B4C22322D38}">
      <dgm:prSet/>
      <dgm:spPr/>
      <dgm:t>
        <a:bodyPr/>
        <a:lstStyle/>
        <a:p>
          <a:endParaRPr lang="en-GB"/>
        </a:p>
      </dgm:t>
    </dgm:pt>
    <dgm:pt modelId="{99935DC3-0220-4853-B0EE-AE3D8CAD6F7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dirty="0">
              <a:latin typeface="Arial Black" panose="020B0A04020102020204" pitchFamily="34" charset="0"/>
              <a:cs typeface="Arial" panose="020B0604020202020204" pitchFamily="34" charset="0"/>
            </a:rPr>
            <a:t>Domicile</a:t>
          </a:r>
        </a:p>
        <a:p>
          <a:r>
            <a:rPr lang="en-GB" dirty="0">
              <a:latin typeface="Arial" panose="020B0604020202020204" pitchFamily="34" charset="0"/>
              <a:cs typeface="Arial" panose="020B0604020202020204" pitchFamily="34" charset="0"/>
            </a:rPr>
            <a:t> (i.e. centre of personal</a:t>
          </a:r>
          <a:r>
            <a:rPr lang="it-IT" dirty="0">
              <a:latin typeface="Arial" panose="020B0604020202020204" pitchFamily="34" charset="0"/>
              <a:cs typeface="Arial" panose="020B0604020202020204" pitchFamily="34" charset="0"/>
            </a:rPr>
            <a:t> and </a:t>
          </a:r>
          <a:r>
            <a:rPr lang="en-AU" noProof="0" dirty="0">
              <a:latin typeface="Arial" panose="020B0604020202020204" pitchFamily="34" charset="0"/>
              <a:cs typeface="Arial" panose="020B0604020202020204" pitchFamily="34" charset="0"/>
            </a:rPr>
            <a:t>economic</a:t>
          </a:r>
          <a:r>
            <a:rPr lang="it-IT" dirty="0">
              <a:latin typeface="Arial" panose="020B0604020202020204" pitchFamily="34" charset="0"/>
              <a:cs typeface="Arial" panose="020B0604020202020204" pitchFamily="34" charset="0"/>
            </a:rPr>
            <a:t> </a:t>
          </a:r>
        </a:p>
        <a:p>
          <a:r>
            <a:rPr lang="en-GB" dirty="0">
              <a:latin typeface="Arial" panose="020B0604020202020204" pitchFamily="34" charset="0"/>
              <a:cs typeface="Arial" panose="020B0604020202020204" pitchFamily="34" charset="0"/>
            </a:rPr>
            <a:t> interests)</a:t>
          </a:r>
        </a:p>
        <a:p>
          <a:r>
            <a:rPr lang="en-GB" dirty="0">
              <a:latin typeface="Arial" panose="020B0604020202020204" pitchFamily="34" charset="0"/>
              <a:cs typeface="Arial" panose="020B0604020202020204" pitchFamily="34" charset="0"/>
            </a:rPr>
            <a:t>Occupation, family and social relations,                                           political, cultural and other interests.</a:t>
          </a:r>
        </a:p>
      </dgm:t>
    </dgm:pt>
    <dgm:pt modelId="{4B8345AD-4F8D-4C5E-B594-0C84EA0EA73D}" type="parTrans" cxnId="{9A3E2F10-1A0F-42F4-B514-3BC65C16E258}">
      <dgm:prSet/>
      <dgm:spPr/>
      <dgm:t>
        <a:bodyPr/>
        <a:lstStyle/>
        <a:p>
          <a:endParaRPr lang="en-GB"/>
        </a:p>
      </dgm:t>
    </dgm:pt>
    <dgm:pt modelId="{1E4B9064-A038-4231-81BC-77246BD96D0F}" type="sibTrans" cxnId="{9A3E2F10-1A0F-42F4-B514-3BC65C16E258}">
      <dgm:prSet/>
      <dgm:spPr/>
      <dgm:t>
        <a:bodyPr/>
        <a:lstStyle/>
        <a:p>
          <a:endParaRPr lang="en-GB"/>
        </a:p>
      </dgm:t>
    </dgm:pt>
    <dgm:pt modelId="{5A759F4D-DC60-4818-A9C3-1D26C8EA4BE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dirty="0">
              <a:latin typeface="Arial Black" panose="020B0A04020102020204" pitchFamily="34" charset="0"/>
            </a:rPr>
            <a:t>Habitual abode</a:t>
          </a:r>
        </a:p>
        <a:p>
          <a:endParaRPr lang="en-GB" dirty="0">
            <a:latin typeface="Arial Black" panose="020B0A04020102020204" pitchFamily="34" charset="0"/>
          </a:endParaRPr>
        </a:p>
        <a:p>
          <a:endParaRPr lang="en-GB" dirty="0">
            <a:latin typeface="Arial Black" panose="020B0A04020102020204" pitchFamily="34" charset="0"/>
          </a:endParaRPr>
        </a:p>
      </dgm:t>
    </dgm:pt>
    <dgm:pt modelId="{02255569-EE14-4145-B5E7-2CA352D7903A}" type="parTrans" cxnId="{8B08E8E9-677C-4FCC-8AA5-98531D117621}">
      <dgm:prSet/>
      <dgm:spPr/>
      <dgm:t>
        <a:bodyPr/>
        <a:lstStyle/>
        <a:p>
          <a:endParaRPr lang="en-GB"/>
        </a:p>
      </dgm:t>
    </dgm:pt>
    <dgm:pt modelId="{90F4C110-4B92-442C-B8C5-34275B7E347A}" type="sibTrans" cxnId="{8B08E8E9-677C-4FCC-8AA5-98531D117621}">
      <dgm:prSet/>
      <dgm:spPr/>
      <dgm:t>
        <a:bodyPr/>
        <a:lstStyle/>
        <a:p>
          <a:endParaRPr lang="en-GB"/>
        </a:p>
      </dgm:t>
    </dgm:pt>
    <dgm:pt modelId="{34D6557D-1578-4B57-96D2-A8E24775EF4C}" type="pres">
      <dgm:prSet presAssocID="{35FDDBB3-388F-4B0B-AF44-256B80456A9C}" presName="hierChild1" presStyleCnt="0">
        <dgm:presLayoutVars>
          <dgm:orgChart val="1"/>
          <dgm:chPref val="1"/>
          <dgm:dir/>
          <dgm:animOne val="branch"/>
          <dgm:animLvl val="lvl"/>
          <dgm:resizeHandles/>
        </dgm:presLayoutVars>
      </dgm:prSet>
      <dgm:spPr/>
    </dgm:pt>
    <dgm:pt modelId="{321ADF9B-0869-42B0-B05C-5E9F4EA4F68D}" type="pres">
      <dgm:prSet presAssocID="{25A9C255-39AC-4235-A8AB-DF4026B1EB08}" presName="hierRoot1" presStyleCnt="0">
        <dgm:presLayoutVars>
          <dgm:hierBranch val="init"/>
        </dgm:presLayoutVars>
      </dgm:prSet>
      <dgm:spPr/>
    </dgm:pt>
    <dgm:pt modelId="{02EFE1F1-CB36-4FAC-AA7E-2911C4B80C4A}" type="pres">
      <dgm:prSet presAssocID="{25A9C255-39AC-4235-A8AB-DF4026B1EB08}" presName="rootComposite1" presStyleCnt="0"/>
      <dgm:spPr/>
    </dgm:pt>
    <dgm:pt modelId="{CD00A52C-6B13-4187-9F7C-16F8D782E8DA}" type="pres">
      <dgm:prSet presAssocID="{25A9C255-39AC-4235-A8AB-DF4026B1EB08}" presName="rootText1" presStyleLbl="node0" presStyleIdx="0" presStyleCnt="1" custScaleX="106716" custLinFactNeighborY="-1">
        <dgm:presLayoutVars>
          <dgm:chPref val="3"/>
        </dgm:presLayoutVars>
      </dgm:prSet>
      <dgm:spPr/>
    </dgm:pt>
    <dgm:pt modelId="{2511E826-6AAC-4DF0-9988-C95EAFC5AD8D}" type="pres">
      <dgm:prSet presAssocID="{25A9C255-39AC-4235-A8AB-DF4026B1EB08}" presName="rootConnector1" presStyleLbl="node1" presStyleIdx="0" presStyleCnt="0"/>
      <dgm:spPr/>
    </dgm:pt>
    <dgm:pt modelId="{5B8C21DB-D666-4A66-B022-42274625C869}" type="pres">
      <dgm:prSet presAssocID="{25A9C255-39AC-4235-A8AB-DF4026B1EB08}" presName="hierChild2" presStyleCnt="0"/>
      <dgm:spPr/>
    </dgm:pt>
    <dgm:pt modelId="{5979D53C-E269-441B-A3BE-2185447937ED}" type="pres">
      <dgm:prSet presAssocID="{CBC68F5C-1326-43CD-8DA1-B5EF856EB720}" presName="Name37" presStyleLbl="parChTrans1D2" presStyleIdx="0" presStyleCnt="3"/>
      <dgm:spPr/>
    </dgm:pt>
    <dgm:pt modelId="{BA8587BF-1864-49DF-99B0-D36AEA39517C}" type="pres">
      <dgm:prSet presAssocID="{E9736F7A-7832-45F2-96DC-E8454D4A8782}" presName="hierRoot2" presStyleCnt="0">
        <dgm:presLayoutVars>
          <dgm:hierBranch val="init"/>
        </dgm:presLayoutVars>
      </dgm:prSet>
      <dgm:spPr/>
    </dgm:pt>
    <dgm:pt modelId="{9D19497F-4364-4CD3-B9F6-4B9C6BE32D9E}" type="pres">
      <dgm:prSet presAssocID="{E9736F7A-7832-45F2-96DC-E8454D4A8782}" presName="rootComposite" presStyleCnt="0"/>
      <dgm:spPr/>
    </dgm:pt>
    <dgm:pt modelId="{9B8EA949-11CE-48A5-884E-1FE4B922DBE1}" type="pres">
      <dgm:prSet presAssocID="{E9736F7A-7832-45F2-96DC-E8454D4A8782}" presName="rootText" presStyleLbl="node2" presStyleIdx="0" presStyleCnt="3">
        <dgm:presLayoutVars>
          <dgm:chPref val="3"/>
        </dgm:presLayoutVars>
      </dgm:prSet>
      <dgm:spPr/>
    </dgm:pt>
    <dgm:pt modelId="{F3F4465D-7797-4A8A-AE61-3988F92A6178}" type="pres">
      <dgm:prSet presAssocID="{E9736F7A-7832-45F2-96DC-E8454D4A8782}" presName="rootConnector" presStyleLbl="node2" presStyleIdx="0" presStyleCnt="3"/>
      <dgm:spPr/>
    </dgm:pt>
    <dgm:pt modelId="{687BD7FA-5AD4-4A08-9467-73FE76742002}" type="pres">
      <dgm:prSet presAssocID="{E9736F7A-7832-45F2-96DC-E8454D4A8782}" presName="hierChild4" presStyleCnt="0"/>
      <dgm:spPr/>
    </dgm:pt>
    <dgm:pt modelId="{EAB5AB93-71C2-420B-9D64-1E1BF8EC43A4}" type="pres">
      <dgm:prSet presAssocID="{E9736F7A-7832-45F2-96DC-E8454D4A8782}" presName="hierChild5" presStyleCnt="0"/>
      <dgm:spPr/>
    </dgm:pt>
    <dgm:pt modelId="{6BED8A34-5F7B-4C6C-B9F6-8ADD6B3C9E85}" type="pres">
      <dgm:prSet presAssocID="{4B8345AD-4F8D-4C5E-B594-0C84EA0EA73D}" presName="Name37" presStyleLbl="parChTrans1D2" presStyleIdx="1" presStyleCnt="3"/>
      <dgm:spPr/>
    </dgm:pt>
    <dgm:pt modelId="{4E929074-30F1-4CF5-856C-67325AF44C20}" type="pres">
      <dgm:prSet presAssocID="{99935DC3-0220-4853-B0EE-AE3D8CAD6F7A}" presName="hierRoot2" presStyleCnt="0">
        <dgm:presLayoutVars>
          <dgm:hierBranch val="init"/>
        </dgm:presLayoutVars>
      </dgm:prSet>
      <dgm:spPr/>
    </dgm:pt>
    <dgm:pt modelId="{19A7D25C-EEFC-4C90-8F62-EEA0C5ABC695}" type="pres">
      <dgm:prSet presAssocID="{99935DC3-0220-4853-B0EE-AE3D8CAD6F7A}" presName="rootComposite" presStyleCnt="0"/>
      <dgm:spPr/>
    </dgm:pt>
    <dgm:pt modelId="{D92116CC-2DB1-4DDC-B334-F1DD43A01023}" type="pres">
      <dgm:prSet presAssocID="{99935DC3-0220-4853-B0EE-AE3D8CAD6F7A}" presName="rootText" presStyleLbl="node2" presStyleIdx="1" presStyleCnt="3">
        <dgm:presLayoutVars>
          <dgm:chPref val="3"/>
        </dgm:presLayoutVars>
      </dgm:prSet>
      <dgm:spPr/>
    </dgm:pt>
    <dgm:pt modelId="{BD6BD2D3-CC8E-4A53-AAB7-49602E51B268}" type="pres">
      <dgm:prSet presAssocID="{99935DC3-0220-4853-B0EE-AE3D8CAD6F7A}" presName="rootConnector" presStyleLbl="node2" presStyleIdx="1" presStyleCnt="3"/>
      <dgm:spPr/>
    </dgm:pt>
    <dgm:pt modelId="{F37ED107-B1C2-4C36-8EBB-A2DE397AB3F8}" type="pres">
      <dgm:prSet presAssocID="{99935DC3-0220-4853-B0EE-AE3D8CAD6F7A}" presName="hierChild4" presStyleCnt="0"/>
      <dgm:spPr/>
    </dgm:pt>
    <dgm:pt modelId="{7709C79A-4D5D-424E-9339-28522C6DFE08}" type="pres">
      <dgm:prSet presAssocID="{99935DC3-0220-4853-B0EE-AE3D8CAD6F7A}" presName="hierChild5" presStyleCnt="0"/>
      <dgm:spPr/>
    </dgm:pt>
    <dgm:pt modelId="{8E7C1FF2-EB05-4F95-80F0-CE2EF4C01B81}" type="pres">
      <dgm:prSet presAssocID="{02255569-EE14-4145-B5E7-2CA352D7903A}" presName="Name37" presStyleLbl="parChTrans1D2" presStyleIdx="2" presStyleCnt="3"/>
      <dgm:spPr/>
    </dgm:pt>
    <dgm:pt modelId="{A8A539AB-4560-4A29-BAA7-26AA2B6CCCDE}" type="pres">
      <dgm:prSet presAssocID="{5A759F4D-DC60-4818-A9C3-1D26C8EA4BE4}" presName="hierRoot2" presStyleCnt="0">
        <dgm:presLayoutVars>
          <dgm:hierBranch val="init"/>
        </dgm:presLayoutVars>
      </dgm:prSet>
      <dgm:spPr/>
    </dgm:pt>
    <dgm:pt modelId="{4E194479-C481-4586-B944-248497BCB7F9}" type="pres">
      <dgm:prSet presAssocID="{5A759F4D-DC60-4818-A9C3-1D26C8EA4BE4}" presName="rootComposite" presStyleCnt="0"/>
      <dgm:spPr/>
    </dgm:pt>
    <dgm:pt modelId="{26E5DB75-1C94-41FF-8280-CF9AA7ABD297}" type="pres">
      <dgm:prSet presAssocID="{5A759F4D-DC60-4818-A9C3-1D26C8EA4BE4}" presName="rootText" presStyleLbl="node2" presStyleIdx="2" presStyleCnt="3">
        <dgm:presLayoutVars>
          <dgm:chPref val="3"/>
        </dgm:presLayoutVars>
      </dgm:prSet>
      <dgm:spPr/>
    </dgm:pt>
    <dgm:pt modelId="{E3E0CFC1-C48C-418A-8ACA-EE62AA029C49}" type="pres">
      <dgm:prSet presAssocID="{5A759F4D-DC60-4818-A9C3-1D26C8EA4BE4}" presName="rootConnector" presStyleLbl="node2" presStyleIdx="2" presStyleCnt="3"/>
      <dgm:spPr/>
    </dgm:pt>
    <dgm:pt modelId="{AC586CE9-0A63-44D6-9FCC-F6157091270C}" type="pres">
      <dgm:prSet presAssocID="{5A759F4D-DC60-4818-A9C3-1D26C8EA4BE4}" presName="hierChild4" presStyleCnt="0"/>
      <dgm:spPr/>
    </dgm:pt>
    <dgm:pt modelId="{1DA01DD1-66FC-4C0E-834A-D92201E22BB9}" type="pres">
      <dgm:prSet presAssocID="{5A759F4D-DC60-4818-A9C3-1D26C8EA4BE4}" presName="hierChild5" presStyleCnt="0"/>
      <dgm:spPr/>
    </dgm:pt>
    <dgm:pt modelId="{8B17328C-D7D9-4C16-A0BB-B8CAB78B810B}" type="pres">
      <dgm:prSet presAssocID="{25A9C255-39AC-4235-A8AB-DF4026B1EB08}" presName="hierChild3" presStyleCnt="0"/>
      <dgm:spPr/>
    </dgm:pt>
  </dgm:ptLst>
  <dgm:cxnLst>
    <dgm:cxn modelId="{8443F90B-19F9-4232-98AA-A29F23280DC8}" type="presOf" srcId="{4B8345AD-4F8D-4C5E-B594-0C84EA0EA73D}" destId="{6BED8A34-5F7B-4C6C-B9F6-8ADD6B3C9E85}" srcOrd="0" destOrd="0" presId="urn:microsoft.com/office/officeart/2005/8/layout/orgChart1"/>
    <dgm:cxn modelId="{9A3E2F10-1A0F-42F4-B514-3BC65C16E258}" srcId="{25A9C255-39AC-4235-A8AB-DF4026B1EB08}" destId="{99935DC3-0220-4853-B0EE-AE3D8CAD6F7A}" srcOrd="1" destOrd="0" parTransId="{4B8345AD-4F8D-4C5E-B594-0C84EA0EA73D}" sibTransId="{1E4B9064-A038-4231-81BC-77246BD96D0F}"/>
    <dgm:cxn modelId="{6DF99B20-32E6-4D22-89BD-6BBCC75DF5ED}" type="presOf" srcId="{02255569-EE14-4145-B5E7-2CA352D7903A}" destId="{8E7C1FF2-EB05-4F95-80F0-CE2EF4C01B81}" srcOrd="0" destOrd="0" presId="urn:microsoft.com/office/officeart/2005/8/layout/orgChart1"/>
    <dgm:cxn modelId="{D47DD026-3743-417F-8E01-882B456B8A16}" type="presOf" srcId="{E9736F7A-7832-45F2-96DC-E8454D4A8782}" destId="{9B8EA949-11CE-48A5-884E-1FE4B922DBE1}" srcOrd="0" destOrd="0" presId="urn:microsoft.com/office/officeart/2005/8/layout/orgChart1"/>
    <dgm:cxn modelId="{9466FE5D-281B-4367-A355-083C2E976F3B}" type="presOf" srcId="{5A759F4D-DC60-4818-A9C3-1D26C8EA4BE4}" destId="{26E5DB75-1C94-41FF-8280-CF9AA7ABD297}" srcOrd="0" destOrd="0" presId="urn:microsoft.com/office/officeart/2005/8/layout/orgChart1"/>
    <dgm:cxn modelId="{25632A61-D9B3-49FE-A1C7-07B6632D8BBA}" srcId="{35FDDBB3-388F-4B0B-AF44-256B80456A9C}" destId="{25A9C255-39AC-4235-A8AB-DF4026B1EB08}" srcOrd="0" destOrd="0" parTransId="{0901CA87-896F-407C-B4FE-7F5F7147B10E}" sibTransId="{4A470892-F8A4-482B-A219-46D2142B5ABB}"/>
    <dgm:cxn modelId="{AB85D666-1341-42CA-9B4F-873A967897B1}" type="presOf" srcId="{35FDDBB3-388F-4B0B-AF44-256B80456A9C}" destId="{34D6557D-1578-4B57-96D2-A8E24775EF4C}" srcOrd="0" destOrd="0" presId="urn:microsoft.com/office/officeart/2005/8/layout/orgChart1"/>
    <dgm:cxn modelId="{8D365C7A-3DD9-4832-9F90-A9D7797F7B5F}" type="presOf" srcId="{E9736F7A-7832-45F2-96DC-E8454D4A8782}" destId="{F3F4465D-7797-4A8A-AE61-3988F92A6178}" srcOrd="1" destOrd="0" presId="urn:microsoft.com/office/officeart/2005/8/layout/orgChart1"/>
    <dgm:cxn modelId="{5FDD1483-2402-4E22-9249-0B4C22322D38}" srcId="{25A9C255-39AC-4235-A8AB-DF4026B1EB08}" destId="{E9736F7A-7832-45F2-96DC-E8454D4A8782}" srcOrd="0" destOrd="0" parTransId="{CBC68F5C-1326-43CD-8DA1-B5EF856EB720}" sibTransId="{28B8513D-6A38-4394-A857-1EA18BD6DE71}"/>
    <dgm:cxn modelId="{E7B63595-EC59-4446-BA65-061A9A04B2A3}" type="presOf" srcId="{25A9C255-39AC-4235-A8AB-DF4026B1EB08}" destId="{2511E826-6AAC-4DF0-9988-C95EAFC5AD8D}" srcOrd="1" destOrd="0" presId="urn:microsoft.com/office/officeart/2005/8/layout/orgChart1"/>
    <dgm:cxn modelId="{F832ECA5-F476-46C5-86FF-84BB465AC22A}" type="presOf" srcId="{CBC68F5C-1326-43CD-8DA1-B5EF856EB720}" destId="{5979D53C-E269-441B-A3BE-2185447937ED}" srcOrd="0" destOrd="0" presId="urn:microsoft.com/office/officeart/2005/8/layout/orgChart1"/>
    <dgm:cxn modelId="{64BF9FA7-BA0B-410B-9A0E-C244280C5ADF}" type="presOf" srcId="{5A759F4D-DC60-4818-A9C3-1D26C8EA4BE4}" destId="{E3E0CFC1-C48C-418A-8ACA-EE62AA029C49}" srcOrd="1" destOrd="0" presId="urn:microsoft.com/office/officeart/2005/8/layout/orgChart1"/>
    <dgm:cxn modelId="{1557A8A9-7CD2-4876-87AF-A5E0DE0FC84F}" type="presOf" srcId="{99935DC3-0220-4853-B0EE-AE3D8CAD6F7A}" destId="{BD6BD2D3-CC8E-4A53-AAB7-49602E51B268}" srcOrd="1" destOrd="0" presId="urn:microsoft.com/office/officeart/2005/8/layout/orgChart1"/>
    <dgm:cxn modelId="{FD91B1AD-EE5B-429A-BA8E-90CD9F1332BE}" type="presOf" srcId="{99935DC3-0220-4853-B0EE-AE3D8CAD6F7A}" destId="{D92116CC-2DB1-4DDC-B334-F1DD43A01023}" srcOrd="0" destOrd="0" presId="urn:microsoft.com/office/officeart/2005/8/layout/orgChart1"/>
    <dgm:cxn modelId="{327D13C2-1B57-4C2E-AFC1-5808D01A549F}" type="presOf" srcId="{25A9C255-39AC-4235-A8AB-DF4026B1EB08}" destId="{CD00A52C-6B13-4187-9F7C-16F8D782E8DA}" srcOrd="0" destOrd="0" presId="urn:microsoft.com/office/officeart/2005/8/layout/orgChart1"/>
    <dgm:cxn modelId="{8B08E8E9-677C-4FCC-8AA5-98531D117621}" srcId="{25A9C255-39AC-4235-A8AB-DF4026B1EB08}" destId="{5A759F4D-DC60-4818-A9C3-1D26C8EA4BE4}" srcOrd="2" destOrd="0" parTransId="{02255569-EE14-4145-B5E7-2CA352D7903A}" sibTransId="{90F4C110-4B92-442C-B8C5-34275B7E347A}"/>
    <dgm:cxn modelId="{D5992552-BF85-4A46-ADEF-E192D30B926E}" type="presParOf" srcId="{34D6557D-1578-4B57-96D2-A8E24775EF4C}" destId="{321ADF9B-0869-42B0-B05C-5E9F4EA4F68D}" srcOrd="0" destOrd="0" presId="urn:microsoft.com/office/officeart/2005/8/layout/orgChart1"/>
    <dgm:cxn modelId="{269286F8-B405-45DD-93C6-E9CC7C19CD83}" type="presParOf" srcId="{321ADF9B-0869-42B0-B05C-5E9F4EA4F68D}" destId="{02EFE1F1-CB36-4FAC-AA7E-2911C4B80C4A}" srcOrd="0" destOrd="0" presId="urn:microsoft.com/office/officeart/2005/8/layout/orgChart1"/>
    <dgm:cxn modelId="{017DA053-5032-4812-AFE1-1C711244CD1C}" type="presParOf" srcId="{02EFE1F1-CB36-4FAC-AA7E-2911C4B80C4A}" destId="{CD00A52C-6B13-4187-9F7C-16F8D782E8DA}" srcOrd="0" destOrd="0" presId="urn:microsoft.com/office/officeart/2005/8/layout/orgChart1"/>
    <dgm:cxn modelId="{1DA1AFA6-0DD2-47B1-BB8D-9558BEEEBD42}" type="presParOf" srcId="{02EFE1F1-CB36-4FAC-AA7E-2911C4B80C4A}" destId="{2511E826-6AAC-4DF0-9988-C95EAFC5AD8D}" srcOrd="1" destOrd="0" presId="urn:microsoft.com/office/officeart/2005/8/layout/orgChart1"/>
    <dgm:cxn modelId="{BA7D659D-5553-4B78-A1EE-14C3B53FBC6E}" type="presParOf" srcId="{321ADF9B-0869-42B0-B05C-5E9F4EA4F68D}" destId="{5B8C21DB-D666-4A66-B022-42274625C869}" srcOrd="1" destOrd="0" presId="urn:microsoft.com/office/officeart/2005/8/layout/orgChart1"/>
    <dgm:cxn modelId="{4E5D099E-3D7D-4E25-AA83-1CB0A7955F9C}" type="presParOf" srcId="{5B8C21DB-D666-4A66-B022-42274625C869}" destId="{5979D53C-E269-441B-A3BE-2185447937ED}" srcOrd="0" destOrd="0" presId="urn:microsoft.com/office/officeart/2005/8/layout/orgChart1"/>
    <dgm:cxn modelId="{A81FC199-D173-44BB-830D-5A259B4CAA36}" type="presParOf" srcId="{5B8C21DB-D666-4A66-B022-42274625C869}" destId="{BA8587BF-1864-49DF-99B0-D36AEA39517C}" srcOrd="1" destOrd="0" presId="urn:microsoft.com/office/officeart/2005/8/layout/orgChart1"/>
    <dgm:cxn modelId="{236662BB-80E2-4005-A20F-CAA2D37CD032}" type="presParOf" srcId="{BA8587BF-1864-49DF-99B0-D36AEA39517C}" destId="{9D19497F-4364-4CD3-B9F6-4B9C6BE32D9E}" srcOrd="0" destOrd="0" presId="urn:microsoft.com/office/officeart/2005/8/layout/orgChart1"/>
    <dgm:cxn modelId="{532D0B0B-6CA2-48D4-AA13-ABB4137A1D7F}" type="presParOf" srcId="{9D19497F-4364-4CD3-B9F6-4B9C6BE32D9E}" destId="{9B8EA949-11CE-48A5-884E-1FE4B922DBE1}" srcOrd="0" destOrd="0" presId="urn:microsoft.com/office/officeart/2005/8/layout/orgChart1"/>
    <dgm:cxn modelId="{A75C0F44-3C3A-4945-BF17-D8BCE8774405}" type="presParOf" srcId="{9D19497F-4364-4CD3-B9F6-4B9C6BE32D9E}" destId="{F3F4465D-7797-4A8A-AE61-3988F92A6178}" srcOrd="1" destOrd="0" presId="urn:microsoft.com/office/officeart/2005/8/layout/orgChart1"/>
    <dgm:cxn modelId="{0AEFFBD4-A5BF-4AEB-8F51-3869B2886190}" type="presParOf" srcId="{BA8587BF-1864-49DF-99B0-D36AEA39517C}" destId="{687BD7FA-5AD4-4A08-9467-73FE76742002}" srcOrd="1" destOrd="0" presId="urn:microsoft.com/office/officeart/2005/8/layout/orgChart1"/>
    <dgm:cxn modelId="{F0FF5DC1-CF5D-4747-995E-699B65365053}" type="presParOf" srcId="{BA8587BF-1864-49DF-99B0-D36AEA39517C}" destId="{EAB5AB93-71C2-420B-9D64-1E1BF8EC43A4}" srcOrd="2" destOrd="0" presId="urn:microsoft.com/office/officeart/2005/8/layout/orgChart1"/>
    <dgm:cxn modelId="{06A10FAF-0E9D-4B44-8978-2C05AB62F039}" type="presParOf" srcId="{5B8C21DB-D666-4A66-B022-42274625C869}" destId="{6BED8A34-5F7B-4C6C-B9F6-8ADD6B3C9E85}" srcOrd="2" destOrd="0" presId="urn:microsoft.com/office/officeart/2005/8/layout/orgChart1"/>
    <dgm:cxn modelId="{351F3D54-DADD-4586-88A0-02CFB8A31E78}" type="presParOf" srcId="{5B8C21DB-D666-4A66-B022-42274625C869}" destId="{4E929074-30F1-4CF5-856C-67325AF44C20}" srcOrd="3" destOrd="0" presId="urn:microsoft.com/office/officeart/2005/8/layout/orgChart1"/>
    <dgm:cxn modelId="{D0EB064C-F7D7-4871-86EC-874F8528B919}" type="presParOf" srcId="{4E929074-30F1-4CF5-856C-67325AF44C20}" destId="{19A7D25C-EEFC-4C90-8F62-EEA0C5ABC695}" srcOrd="0" destOrd="0" presId="urn:microsoft.com/office/officeart/2005/8/layout/orgChart1"/>
    <dgm:cxn modelId="{8ACDD7DE-17FA-4ED2-9224-00BBDCEA3851}" type="presParOf" srcId="{19A7D25C-EEFC-4C90-8F62-EEA0C5ABC695}" destId="{D92116CC-2DB1-4DDC-B334-F1DD43A01023}" srcOrd="0" destOrd="0" presId="urn:microsoft.com/office/officeart/2005/8/layout/orgChart1"/>
    <dgm:cxn modelId="{BDCBE3E5-43D0-41B9-872A-6C03EA46DFB4}" type="presParOf" srcId="{19A7D25C-EEFC-4C90-8F62-EEA0C5ABC695}" destId="{BD6BD2D3-CC8E-4A53-AAB7-49602E51B268}" srcOrd="1" destOrd="0" presId="urn:microsoft.com/office/officeart/2005/8/layout/orgChart1"/>
    <dgm:cxn modelId="{C8A2E004-D173-4AF4-985D-FE72E7681A1C}" type="presParOf" srcId="{4E929074-30F1-4CF5-856C-67325AF44C20}" destId="{F37ED107-B1C2-4C36-8EBB-A2DE397AB3F8}" srcOrd="1" destOrd="0" presId="urn:microsoft.com/office/officeart/2005/8/layout/orgChart1"/>
    <dgm:cxn modelId="{0639977C-05D7-4CA4-9B4A-AA6FF4DF432E}" type="presParOf" srcId="{4E929074-30F1-4CF5-856C-67325AF44C20}" destId="{7709C79A-4D5D-424E-9339-28522C6DFE08}" srcOrd="2" destOrd="0" presId="urn:microsoft.com/office/officeart/2005/8/layout/orgChart1"/>
    <dgm:cxn modelId="{18A3462F-A250-4D59-9A51-6499176C54AB}" type="presParOf" srcId="{5B8C21DB-D666-4A66-B022-42274625C869}" destId="{8E7C1FF2-EB05-4F95-80F0-CE2EF4C01B81}" srcOrd="4" destOrd="0" presId="urn:microsoft.com/office/officeart/2005/8/layout/orgChart1"/>
    <dgm:cxn modelId="{25B0AD1F-4427-47CF-A165-5293A8F97AF4}" type="presParOf" srcId="{5B8C21DB-D666-4A66-B022-42274625C869}" destId="{A8A539AB-4560-4A29-BAA7-26AA2B6CCCDE}" srcOrd="5" destOrd="0" presId="urn:microsoft.com/office/officeart/2005/8/layout/orgChart1"/>
    <dgm:cxn modelId="{46F3EE1C-6659-4A44-8967-A27FA6325C67}" type="presParOf" srcId="{A8A539AB-4560-4A29-BAA7-26AA2B6CCCDE}" destId="{4E194479-C481-4586-B944-248497BCB7F9}" srcOrd="0" destOrd="0" presId="urn:microsoft.com/office/officeart/2005/8/layout/orgChart1"/>
    <dgm:cxn modelId="{99CF525F-9416-4E3A-A248-397AC1ACE6C2}" type="presParOf" srcId="{4E194479-C481-4586-B944-248497BCB7F9}" destId="{26E5DB75-1C94-41FF-8280-CF9AA7ABD297}" srcOrd="0" destOrd="0" presId="urn:microsoft.com/office/officeart/2005/8/layout/orgChart1"/>
    <dgm:cxn modelId="{5A21A529-96E8-445E-B79B-0AAEE075B6C3}" type="presParOf" srcId="{4E194479-C481-4586-B944-248497BCB7F9}" destId="{E3E0CFC1-C48C-418A-8ACA-EE62AA029C49}" srcOrd="1" destOrd="0" presId="urn:microsoft.com/office/officeart/2005/8/layout/orgChart1"/>
    <dgm:cxn modelId="{3C405BDF-7896-48FC-B22E-E1AA01B772AB}" type="presParOf" srcId="{A8A539AB-4560-4A29-BAA7-26AA2B6CCCDE}" destId="{AC586CE9-0A63-44D6-9FCC-F6157091270C}" srcOrd="1" destOrd="0" presId="urn:microsoft.com/office/officeart/2005/8/layout/orgChart1"/>
    <dgm:cxn modelId="{ECF16988-0BA5-4A42-A018-BD94B3EBFBE8}" type="presParOf" srcId="{A8A539AB-4560-4A29-BAA7-26AA2B6CCCDE}" destId="{1DA01DD1-66FC-4C0E-834A-D92201E22BB9}" srcOrd="2" destOrd="0" presId="urn:microsoft.com/office/officeart/2005/8/layout/orgChart1"/>
    <dgm:cxn modelId="{E6447BB5-E9AE-4873-A482-F227376EED81}" type="presParOf" srcId="{321ADF9B-0869-42B0-B05C-5E9F4EA4F68D}" destId="{8B17328C-D7D9-4C16-A0BB-B8CAB78B81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FDDBB3-388F-4B0B-AF44-256B80456A9C}"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GB"/>
        </a:p>
      </dgm:t>
    </dgm:pt>
    <dgm:pt modelId="{25A9C255-39AC-4235-A8AB-DF4026B1EB08}">
      <dgm:prSet phldrT="[Text]"/>
      <dgm:spPr>
        <a:solidFill>
          <a:srgbClr val="1044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dirty="0">
              <a:latin typeface="Arial Black" panose="020B0A04020102020204" pitchFamily="34" charset="0"/>
            </a:rPr>
            <a:t>Physical presence in Switzerland is required and at least one of the below conditions must be met</a:t>
          </a:r>
        </a:p>
      </dgm:t>
    </dgm:pt>
    <dgm:pt modelId="{0901CA87-896F-407C-B4FE-7F5F7147B10E}" type="parTrans" cxnId="{25632A61-D9B3-49FE-A1C7-07B6632D8BBA}">
      <dgm:prSet/>
      <dgm:spPr/>
      <dgm:t>
        <a:bodyPr/>
        <a:lstStyle/>
        <a:p>
          <a:endParaRPr lang="en-GB"/>
        </a:p>
      </dgm:t>
    </dgm:pt>
    <dgm:pt modelId="{4A470892-F8A4-482B-A219-46D2142B5ABB}" type="sibTrans" cxnId="{25632A61-D9B3-49FE-A1C7-07B6632D8BBA}">
      <dgm:prSet/>
      <dgm:spPr/>
      <dgm:t>
        <a:bodyPr/>
        <a:lstStyle/>
        <a:p>
          <a:endParaRPr lang="en-GB"/>
        </a:p>
      </dgm:t>
    </dgm:pt>
    <dgm:pt modelId="{E9736F7A-7832-45F2-96DC-E8454D4A8782}">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dirty="0">
              <a:latin typeface="Arial Black" panose="020B0A04020102020204" pitchFamily="34" charset="0"/>
            </a:rPr>
            <a:t>Intention to permanently establish an habitual abode </a:t>
          </a:r>
          <a:r>
            <a:rPr lang="en-GB" b="0" dirty="0">
              <a:latin typeface="Arial" panose="020B0604020202020204" pitchFamily="34" charset="0"/>
              <a:cs typeface="Arial" panose="020B0604020202020204" pitchFamily="34" charset="0"/>
            </a:rPr>
            <a:t>(i.e. centre of vital interest) </a:t>
          </a:r>
          <a:br>
            <a:rPr lang="en-GB" b="0" dirty="0">
              <a:latin typeface="Arial" panose="020B0604020202020204" pitchFamily="34" charset="0"/>
              <a:cs typeface="Arial" panose="020B0604020202020204" pitchFamily="34" charset="0"/>
            </a:rPr>
          </a:br>
          <a:r>
            <a:rPr lang="en-GB" dirty="0">
              <a:latin typeface="Arial Black" panose="020B0A04020102020204" pitchFamily="34" charset="0"/>
            </a:rPr>
            <a:t>and registration with the municipal authorities</a:t>
          </a:r>
          <a:endParaRPr lang="en-GB" dirty="0"/>
        </a:p>
      </dgm:t>
    </dgm:pt>
    <dgm:pt modelId="{CBC68F5C-1326-43CD-8DA1-B5EF856EB720}" type="parTrans" cxnId="{5FDD1483-2402-4E22-9249-0B4C22322D38}">
      <dgm:prSet/>
      <dgm:spPr/>
      <dgm:t>
        <a:bodyPr/>
        <a:lstStyle/>
        <a:p>
          <a:endParaRPr lang="en-GB"/>
        </a:p>
      </dgm:t>
    </dgm:pt>
    <dgm:pt modelId="{28B8513D-6A38-4394-A857-1EA18BD6DE71}" type="sibTrans" cxnId="{5FDD1483-2402-4E22-9249-0B4C22322D38}">
      <dgm:prSet/>
      <dgm:spPr/>
      <dgm:t>
        <a:bodyPr/>
        <a:lstStyle/>
        <a:p>
          <a:endParaRPr lang="en-GB"/>
        </a:p>
      </dgm:t>
    </dgm:pt>
    <dgm:pt modelId="{99935DC3-0220-4853-B0EE-AE3D8CAD6F7A}">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b="0" dirty="0">
              <a:latin typeface="Arial Black" panose="020B0A04020102020204" pitchFamily="34" charset="0"/>
              <a:cs typeface="Arial" panose="020B0604020202020204" pitchFamily="34" charset="0"/>
            </a:rPr>
            <a:t>Exercise of a gainful activity for a consecutive period of at least 30 days </a:t>
          </a:r>
          <a:r>
            <a:rPr lang="en-GB" b="0" dirty="0">
              <a:latin typeface="Arial" panose="020B0604020202020204" pitchFamily="34" charset="0"/>
              <a:cs typeface="Arial" panose="020B0604020202020204" pitchFamily="34" charset="0"/>
            </a:rPr>
            <a:t>(regardless of temporary </a:t>
          </a:r>
          <a:r>
            <a:rPr lang="en-GB" dirty="0">
              <a:latin typeface="Arial" panose="020B0604020202020204" pitchFamily="34" charset="0"/>
              <a:cs typeface="Arial" panose="020B0604020202020204" pitchFamily="34" charset="0"/>
            </a:rPr>
            <a:t>interruptions)</a:t>
          </a:r>
        </a:p>
      </dgm:t>
    </dgm:pt>
    <dgm:pt modelId="{4B8345AD-4F8D-4C5E-B594-0C84EA0EA73D}" type="parTrans" cxnId="{9A3E2F10-1A0F-42F4-B514-3BC65C16E258}">
      <dgm:prSet/>
      <dgm:spPr/>
      <dgm:t>
        <a:bodyPr/>
        <a:lstStyle/>
        <a:p>
          <a:endParaRPr lang="en-GB"/>
        </a:p>
      </dgm:t>
    </dgm:pt>
    <dgm:pt modelId="{1E4B9064-A038-4231-81BC-77246BD96D0F}" type="sibTrans" cxnId="{9A3E2F10-1A0F-42F4-B514-3BC65C16E258}">
      <dgm:prSet/>
      <dgm:spPr/>
      <dgm:t>
        <a:bodyPr/>
        <a:lstStyle/>
        <a:p>
          <a:endParaRPr lang="en-GB"/>
        </a:p>
      </dgm:t>
    </dgm:pt>
    <dgm:pt modelId="{5A759F4D-DC60-4818-A9C3-1D26C8EA4BE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US" sz="1300" b="0" kern="1200" dirty="0">
              <a:solidFill>
                <a:prstClr val="white"/>
              </a:solidFill>
              <a:latin typeface="Arial Black" panose="020B0A04020102020204" pitchFamily="34" charset="0"/>
              <a:ea typeface="+mn-ea"/>
              <a:cs typeface="Arial" panose="020B0604020202020204" pitchFamily="34" charset="0"/>
            </a:rPr>
            <a:t>Stay without gainful activity for a consecutive period of at least 90 days</a:t>
          </a:r>
          <a:br>
            <a:rPr lang="en-US" sz="1300" b="0" kern="1200" dirty="0">
              <a:solidFill>
                <a:prstClr val="white"/>
              </a:solidFill>
              <a:latin typeface="Arial Black" panose="020B0A04020102020204" pitchFamily="34" charset="0"/>
              <a:ea typeface="+mn-ea"/>
              <a:cs typeface="Arial" panose="020B0604020202020204" pitchFamily="34" charset="0"/>
            </a:rPr>
          </a:br>
          <a:r>
            <a:rPr lang="en-US" sz="1300" b="0" kern="1200" dirty="0">
              <a:solidFill>
                <a:prstClr val="white"/>
              </a:solidFill>
              <a:latin typeface="Arial" panose="020B0604020202020204" pitchFamily="34" charset="0"/>
              <a:ea typeface="+mn-ea"/>
              <a:cs typeface="Arial" panose="020B0604020202020204" pitchFamily="34" charset="0"/>
            </a:rPr>
            <a:t>(regardless of temporary interruptions)</a:t>
          </a:r>
          <a:endParaRPr lang="en-GB" sz="1300" b="0" kern="1200" dirty="0">
            <a:solidFill>
              <a:prstClr val="white"/>
            </a:solidFill>
            <a:latin typeface="Arial" panose="020B0604020202020204" pitchFamily="34" charset="0"/>
            <a:ea typeface="+mn-ea"/>
            <a:cs typeface="Arial" panose="020B0604020202020204" pitchFamily="34" charset="0"/>
          </a:endParaRPr>
        </a:p>
      </dgm:t>
    </dgm:pt>
    <dgm:pt modelId="{02255569-EE14-4145-B5E7-2CA352D7903A}" type="parTrans" cxnId="{8B08E8E9-677C-4FCC-8AA5-98531D117621}">
      <dgm:prSet/>
      <dgm:spPr/>
      <dgm:t>
        <a:bodyPr/>
        <a:lstStyle/>
        <a:p>
          <a:endParaRPr lang="en-GB"/>
        </a:p>
      </dgm:t>
    </dgm:pt>
    <dgm:pt modelId="{90F4C110-4B92-442C-B8C5-34275B7E347A}" type="sibTrans" cxnId="{8B08E8E9-677C-4FCC-8AA5-98531D117621}">
      <dgm:prSet/>
      <dgm:spPr/>
      <dgm:t>
        <a:bodyPr/>
        <a:lstStyle/>
        <a:p>
          <a:endParaRPr lang="en-GB"/>
        </a:p>
      </dgm:t>
    </dgm:pt>
    <dgm:pt modelId="{34D6557D-1578-4B57-96D2-A8E24775EF4C}" type="pres">
      <dgm:prSet presAssocID="{35FDDBB3-388F-4B0B-AF44-256B80456A9C}" presName="hierChild1" presStyleCnt="0">
        <dgm:presLayoutVars>
          <dgm:orgChart val="1"/>
          <dgm:chPref val="1"/>
          <dgm:dir/>
          <dgm:animOne val="branch"/>
          <dgm:animLvl val="lvl"/>
          <dgm:resizeHandles/>
        </dgm:presLayoutVars>
      </dgm:prSet>
      <dgm:spPr/>
    </dgm:pt>
    <dgm:pt modelId="{321ADF9B-0869-42B0-B05C-5E9F4EA4F68D}" type="pres">
      <dgm:prSet presAssocID="{25A9C255-39AC-4235-A8AB-DF4026B1EB08}" presName="hierRoot1" presStyleCnt="0">
        <dgm:presLayoutVars>
          <dgm:hierBranch val="init"/>
        </dgm:presLayoutVars>
      </dgm:prSet>
      <dgm:spPr/>
    </dgm:pt>
    <dgm:pt modelId="{02EFE1F1-CB36-4FAC-AA7E-2911C4B80C4A}" type="pres">
      <dgm:prSet presAssocID="{25A9C255-39AC-4235-A8AB-DF4026B1EB08}" presName="rootComposite1" presStyleCnt="0"/>
      <dgm:spPr/>
    </dgm:pt>
    <dgm:pt modelId="{CD00A52C-6B13-4187-9F7C-16F8D782E8DA}" type="pres">
      <dgm:prSet presAssocID="{25A9C255-39AC-4235-A8AB-DF4026B1EB08}" presName="rootText1" presStyleLbl="node0" presStyleIdx="0" presStyleCnt="1" custScaleX="106716" custLinFactNeighborY="-1">
        <dgm:presLayoutVars>
          <dgm:chPref val="3"/>
        </dgm:presLayoutVars>
      </dgm:prSet>
      <dgm:spPr/>
    </dgm:pt>
    <dgm:pt modelId="{2511E826-6AAC-4DF0-9988-C95EAFC5AD8D}" type="pres">
      <dgm:prSet presAssocID="{25A9C255-39AC-4235-A8AB-DF4026B1EB08}" presName="rootConnector1" presStyleLbl="node1" presStyleIdx="0" presStyleCnt="0"/>
      <dgm:spPr/>
    </dgm:pt>
    <dgm:pt modelId="{5B8C21DB-D666-4A66-B022-42274625C869}" type="pres">
      <dgm:prSet presAssocID="{25A9C255-39AC-4235-A8AB-DF4026B1EB08}" presName="hierChild2" presStyleCnt="0"/>
      <dgm:spPr/>
    </dgm:pt>
    <dgm:pt modelId="{5979D53C-E269-441B-A3BE-2185447937ED}" type="pres">
      <dgm:prSet presAssocID="{CBC68F5C-1326-43CD-8DA1-B5EF856EB720}" presName="Name37" presStyleLbl="parChTrans1D2" presStyleIdx="0" presStyleCnt="3"/>
      <dgm:spPr/>
    </dgm:pt>
    <dgm:pt modelId="{BA8587BF-1864-49DF-99B0-D36AEA39517C}" type="pres">
      <dgm:prSet presAssocID="{E9736F7A-7832-45F2-96DC-E8454D4A8782}" presName="hierRoot2" presStyleCnt="0">
        <dgm:presLayoutVars>
          <dgm:hierBranch val="init"/>
        </dgm:presLayoutVars>
      </dgm:prSet>
      <dgm:spPr/>
    </dgm:pt>
    <dgm:pt modelId="{9D19497F-4364-4CD3-B9F6-4B9C6BE32D9E}" type="pres">
      <dgm:prSet presAssocID="{E9736F7A-7832-45F2-96DC-E8454D4A8782}" presName="rootComposite" presStyleCnt="0"/>
      <dgm:spPr/>
    </dgm:pt>
    <dgm:pt modelId="{9B8EA949-11CE-48A5-884E-1FE4B922DBE1}" type="pres">
      <dgm:prSet presAssocID="{E9736F7A-7832-45F2-96DC-E8454D4A8782}" presName="rootText" presStyleLbl="node2" presStyleIdx="0" presStyleCnt="3">
        <dgm:presLayoutVars>
          <dgm:chPref val="3"/>
        </dgm:presLayoutVars>
      </dgm:prSet>
      <dgm:spPr/>
    </dgm:pt>
    <dgm:pt modelId="{F3F4465D-7797-4A8A-AE61-3988F92A6178}" type="pres">
      <dgm:prSet presAssocID="{E9736F7A-7832-45F2-96DC-E8454D4A8782}" presName="rootConnector" presStyleLbl="node2" presStyleIdx="0" presStyleCnt="3"/>
      <dgm:spPr/>
    </dgm:pt>
    <dgm:pt modelId="{687BD7FA-5AD4-4A08-9467-73FE76742002}" type="pres">
      <dgm:prSet presAssocID="{E9736F7A-7832-45F2-96DC-E8454D4A8782}" presName="hierChild4" presStyleCnt="0"/>
      <dgm:spPr/>
    </dgm:pt>
    <dgm:pt modelId="{EAB5AB93-71C2-420B-9D64-1E1BF8EC43A4}" type="pres">
      <dgm:prSet presAssocID="{E9736F7A-7832-45F2-96DC-E8454D4A8782}" presName="hierChild5" presStyleCnt="0"/>
      <dgm:spPr/>
    </dgm:pt>
    <dgm:pt modelId="{6BED8A34-5F7B-4C6C-B9F6-8ADD6B3C9E85}" type="pres">
      <dgm:prSet presAssocID="{4B8345AD-4F8D-4C5E-B594-0C84EA0EA73D}" presName="Name37" presStyleLbl="parChTrans1D2" presStyleIdx="1" presStyleCnt="3"/>
      <dgm:spPr/>
    </dgm:pt>
    <dgm:pt modelId="{4E929074-30F1-4CF5-856C-67325AF44C20}" type="pres">
      <dgm:prSet presAssocID="{99935DC3-0220-4853-B0EE-AE3D8CAD6F7A}" presName="hierRoot2" presStyleCnt="0">
        <dgm:presLayoutVars>
          <dgm:hierBranch val="init"/>
        </dgm:presLayoutVars>
      </dgm:prSet>
      <dgm:spPr/>
    </dgm:pt>
    <dgm:pt modelId="{19A7D25C-EEFC-4C90-8F62-EEA0C5ABC695}" type="pres">
      <dgm:prSet presAssocID="{99935DC3-0220-4853-B0EE-AE3D8CAD6F7A}" presName="rootComposite" presStyleCnt="0"/>
      <dgm:spPr/>
    </dgm:pt>
    <dgm:pt modelId="{D92116CC-2DB1-4DDC-B334-F1DD43A01023}" type="pres">
      <dgm:prSet presAssocID="{99935DC3-0220-4853-B0EE-AE3D8CAD6F7A}" presName="rootText" presStyleLbl="node2" presStyleIdx="1" presStyleCnt="3">
        <dgm:presLayoutVars>
          <dgm:chPref val="3"/>
        </dgm:presLayoutVars>
      </dgm:prSet>
      <dgm:spPr/>
    </dgm:pt>
    <dgm:pt modelId="{BD6BD2D3-CC8E-4A53-AAB7-49602E51B268}" type="pres">
      <dgm:prSet presAssocID="{99935DC3-0220-4853-B0EE-AE3D8CAD6F7A}" presName="rootConnector" presStyleLbl="node2" presStyleIdx="1" presStyleCnt="3"/>
      <dgm:spPr/>
    </dgm:pt>
    <dgm:pt modelId="{F37ED107-B1C2-4C36-8EBB-A2DE397AB3F8}" type="pres">
      <dgm:prSet presAssocID="{99935DC3-0220-4853-B0EE-AE3D8CAD6F7A}" presName="hierChild4" presStyleCnt="0"/>
      <dgm:spPr/>
    </dgm:pt>
    <dgm:pt modelId="{7709C79A-4D5D-424E-9339-28522C6DFE08}" type="pres">
      <dgm:prSet presAssocID="{99935DC3-0220-4853-B0EE-AE3D8CAD6F7A}" presName="hierChild5" presStyleCnt="0"/>
      <dgm:spPr/>
    </dgm:pt>
    <dgm:pt modelId="{8E7C1FF2-EB05-4F95-80F0-CE2EF4C01B81}" type="pres">
      <dgm:prSet presAssocID="{02255569-EE14-4145-B5E7-2CA352D7903A}" presName="Name37" presStyleLbl="parChTrans1D2" presStyleIdx="2" presStyleCnt="3"/>
      <dgm:spPr/>
    </dgm:pt>
    <dgm:pt modelId="{A8A539AB-4560-4A29-BAA7-26AA2B6CCCDE}" type="pres">
      <dgm:prSet presAssocID="{5A759F4D-DC60-4818-A9C3-1D26C8EA4BE4}" presName="hierRoot2" presStyleCnt="0">
        <dgm:presLayoutVars>
          <dgm:hierBranch val="init"/>
        </dgm:presLayoutVars>
      </dgm:prSet>
      <dgm:spPr/>
    </dgm:pt>
    <dgm:pt modelId="{4E194479-C481-4586-B944-248497BCB7F9}" type="pres">
      <dgm:prSet presAssocID="{5A759F4D-DC60-4818-A9C3-1D26C8EA4BE4}" presName="rootComposite" presStyleCnt="0"/>
      <dgm:spPr/>
    </dgm:pt>
    <dgm:pt modelId="{26E5DB75-1C94-41FF-8280-CF9AA7ABD297}" type="pres">
      <dgm:prSet presAssocID="{5A759F4D-DC60-4818-A9C3-1D26C8EA4BE4}" presName="rootText" presStyleLbl="node2" presStyleIdx="2" presStyleCnt="3">
        <dgm:presLayoutVars>
          <dgm:chPref val="3"/>
        </dgm:presLayoutVars>
      </dgm:prSet>
      <dgm:spPr/>
    </dgm:pt>
    <dgm:pt modelId="{E3E0CFC1-C48C-418A-8ACA-EE62AA029C49}" type="pres">
      <dgm:prSet presAssocID="{5A759F4D-DC60-4818-A9C3-1D26C8EA4BE4}" presName="rootConnector" presStyleLbl="node2" presStyleIdx="2" presStyleCnt="3"/>
      <dgm:spPr/>
    </dgm:pt>
    <dgm:pt modelId="{AC586CE9-0A63-44D6-9FCC-F6157091270C}" type="pres">
      <dgm:prSet presAssocID="{5A759F4D-DC60-4818-A9C3-1D26C8EA4BE4}" presName="hierChild4" presStyleCnt="0"/>
      <dgm:spPr/>
    </dgm:pt>
    <dgm:pt modelId="{1DA01DD1-66FC-4C0E-834A-D92201E22BB9}" type="pres">
      <dgm:prSet presAssocID="{5A759F4D-DC60-4818-A9C3-1D26C8EA4BE4}" presName="hierChild5" presStyleCnt="0"/>
      <dgm:spPr/>
    </dgm:pt>
    <dgm:pt modelId="{8B17328C-D7D9-4C16-A0BB-B8CAB78B810B}" type="pres">
      <dgm:prSet presAssocID="{25A9C255-39AC-4235-A8AB-DF4026B1EB08}" presName="hierChild3" presStyleCnt="0"/>
      <dgm:spPr/>
    </dgm:pt>
  </dgm:ptLst>
  <dgm:cxnLst>
    <dgm:cxn modelId="{8443F90B-19F9-4232-98AA-A29F23280DC8}" type="presOf" srcId="{4B8345AD-4F8D-4C5E-B594-0C84EA0EA73D}" destId="{6BED8A34-5F7B-4C6C-B9F6-8ADD6B3C9E85}" srcOrd="0" destOrd="0" presId="urn:microsoft.com/office/officeart/2005/8/layout/orgChart1"/>
    <dgm:cxn modelId="{9A3E2F10-1A0F-42F4-B514-3BC65C16E258}" srcId="{25A9C255-39AC-4235-A8AB-DF4026B1EB08}" destId="{99935DC3-0220-4853-B0EE-AE3D8CAD6F7A}" srcOrd="1" destOrd="0" parTransId="{4B8345AD-4F8D-4C5E-B594-0C84EA0EA73D}" sibTransId="{1E4B9064-A038-4231-81BC-77246BD96D0F}"/>
    <dgm:cxn modelId="{6DF99B20-32E6-4D22-89BD-6BBCC75DF5ED}" type="presOf" srcId="{02255569-EE14-4145-B5E7-2CA352D7903A}" destId="{8E7C1FF2-EB05-4F95-80F0-CE2EF4C01B81}" srcOrd="0" destOrd="0" presId="urn:microsoft.com/office/officeart/2005/8/layout/orgChart1"/>
    <dgm:cxn modelId="{D47DD026-3743-417F-8E01-882B456B8A16}" type="presOf" srcId="{E9736F7A-7832-45F2-96DC-E8454D4A8782}" destId="{9B8EA949-11CE-48A5-884E-1FE4B922DBE1}" srcOrd="0" destOrd="0" presId="urn:microsoft.com/office/officeart/2005/8/layout/orgChart1"/>
    <dgm:cxn modelId="{9466FE5D-281B-4367-A355-083C2E976F3B}" type="presOf" srcId="{5A759F4D-DC60-4818-A9C3-1D26C8EA4BE4}" destId="{26E5DB75-1C94-41FF-8280-CF9AA7ABD297}" srcOrd="0" destOrd="0" presId="urn:microsoft.com/office/officeart/2005/8/layout/orgChart1"/>
    <dgm:cxn modelId="{25632A61-D9B3-49FE-A1C7-07B6632D8BBA}" srcId="{35FDDBB3-388F-4B0B-AF44-256B80456A9C}" destId="{25A9C255-39AC-4235-A8AB-DF4026B1EB08}" srcOrd="0" destOrd="0" parTransId="{0901CA87-896F-407C-B4FE-7F5F7147B10E}" sibTransId="{4A470892-F8A4-482B-A219-46D2142B5ABB}"/>
    <dgm:cxn modelId="{AB85D666-1341-42CA-9B4F-873A967897B1}" type="presOf" srcId="{35FDDBB3-388F-4B0B-AF44-256B80456A9C}" destId="{34D6557D-1578-4B57-96D2-A8E24775EF4C}" srcOrd="0" destOrd="0" presId="urn:microsoft.com/office/officeart/2005/8/layout/orgChart1"/>
    <dgm:cxn modelId="{8D365C7A-3DD9-4832-9F90-A9D7797F7B5F}" type="presOf" srcId="{E9736F7A-7832-45F2-96DC-E8454D4A8782}" destId="{F3F4465D-7797-4A8A-AE61-3988F92A6178}" srcOrd="1" destOrd="0" presId="urn:microsoft.com/office/officeart/2005/8/layout/orgChart1"/>
    <dgm:cxn modelId="{5FDD1483-2402-4E22-9249-0B4C22322D38}" srcId="{25A9C255-39AC-4235-A8AB-DF4026B1EB08}" destId="{E9736F7A-7832-45F2-96DC-E8454D4A8782}" srcOrd="0" destOrd="0" parTransId="{CBC68F5C-1326-43CD-8DA1-B5EF856EB720}" sibTransId="{28B8513D-6A38-4394-A857-1EA18BD6DE71}"/>
    <dgm:cxn modelId="{E7B63595-EC59-4446-BA65-061A9A04B2A3}" type="presOf" srcId="{25A9C255-39AC-4235-A8AB-DF4026B1EB08}" destId="{2511E826-6AAC-4DF0-9988-C95EAFC5AD8D}" srcOrd="1" destOrd="0" presId="urn:microsoft.com/office/officeart/2005/8/layout/orgChart1"/>
    <dgm:cxn modelId="{F832ECA5-F476-46C5-86FF-84BB465AC22A}" type="presOf" srcId="{CBC68F5C-1326-43CD-8DA1-B5EF856EB720}" destId="{5979D53C-E269-441B-A3BE-2185447937ED}" srcOrd="0" destOrd="0" presId="urn:microsoft.com/office/officeart/2005/8/layout/orgChart1"/>
    <dgm:cxn modelId="{64BF9FA7-BA0B-410B-9A0E-C244280C5ADF}" type="presOf" srcId="{5A759F4D-DC60-4818-A9C3-1D26C8EA4BE4}" destId="{E3E0CFC1-C48C-418A-8ACA-EE62AA029C49}" srcOrd="1" destOrd="0" presId="urn:microsoft.com/office/officeart/2005/8/layout/orgChart1"/>
    <dgm:cxn modelId="{1557A8A9-7CD2-4876-87AF-A5E0DE0FC84F}" type="presOf" srcId="{99935DC3-0220-4853-B0EE-AE3D8CAD6F7A}" destId="{BD6BD2D3-CC8E-4A53-AAB7-49602E51B268}" srcOrd="1" destOrd="0" presId="urn:microsoft.com/office/officeart/2005/8/layout/orgChart1"/>
    <dgm:cxn modelId="{FD91B1AD-EE5B-429A-BA8E-90CD9F1332BE}" type="presOf" srcId="{99935DC3-0220-4853-B0EE-AE3D8CAD6F7A}" destId="{D92116CC-2DB1-4DDC-B334-F1DD43A01023}" srcOrd="0" destOrd="0" presId="urn:microsoft.com/office/officeart/2005/8/layout/orgChart1"/>
    <dgm:cxn modelId="{327D13C2-1B57-4C2E-AFC1-5808D01A549F}" type="presOf" srcId="{25A9C255-39AC-4235-A8AB-DF4026B1EB08}" destId="{CD00A52C-6B13-4187-9F7C-16F8D782E8DA}" srcOrd="0" destOrd="0" presId="urn:microsoft.com/office/officeart/2005/8/layout/orgChart1"/>
    <dgm:cxn modelId="{8B08E8E9-677C-4FCC-8AA5-98531D117621}" srcId="{25A9C255-39AC-4235-A8AB-DF4026B1EB08}" destId="{5A759F4D-DC60-4818-A9C3-1D26C8EA4BE4}" srcOrd="2" destOrd="0" parTransId="{02255569-EE14-4145-B5E7-2CA352D7903A}" sibTransId="{90F4C110-4B92-442C-B8C5-34275B7E347A}"/>
    <dgm:cxn modelId="{D5992552-BF85-4A46-ADEF-E192D30B926E}" type="presParOf" srcId="{34D6557D-1578-4B57-96D2-A8E24775EF4C}" destId="{321ADF9B-0869-42B0-B05C-5E9F4EA4F68D}" srcOrd="0" destOrd="0" presId="urn:microsoft.com/office/officeart/2005/8/layout/orgChart1"/>
    <dgm:cxn modelId="{269286F8-B405-45DD-93C6-E9CC7C19CD83}" type="presParOf" srcId="{321ADF9B-0869-42B0-B05C-5E9F4EA4F68D}" destId="{02EFE1F1-CB36-4FAC-AA7E-2911C4B80C4A}" srcOrd="0" destOrd="0" presId="urn:microsoft.com/office/officeart/2005/8/layout/orgChart1"/>
    <dgm:cxn modelId="{017DA053-5032-4812-AFE1-1C711244CD1C}" type="presParOf" srcId="{02EFE1F1-CB36-4FAC-AA7E-2911C4B80C4A}" destId="{CD00A52C-6B13-4187-9F7C-16F8D782E8DA}" srcOrd="0" destOrd="0" presId="urn:microsoft.com/office/officeart/2005/8/layout/orgChart1"/>
    <dgm:cxn modelId="{1DA1AFA6-0DD2-47B1-BB8D-9558BEEEBD42}" type="presParOf" srcId="{02EFE1F1-CB36-4FAC-AA7E-2911C4B80C4A}" destId="{2511E826-6AAC-4DF0-9988-C95EAFC5AD8D}" srcOrd="1" destOrd="0" presId="urn:microsoft.com/office/officeart/2005/8/layout/orgChart1"/>
    <dgm:cxn modelId="{BA7D659D-5553-4B78-A1EE-14C3B53FBC6E}" type="presParOf" srcId="{321ADF9B-0869-42B0-B05C-5E9F4EA4F68D}" destId="{5B8C21DB-D666-4A66-B022-42274625C869}" srcOrd="1" destOrd="0" presId="urn:microsoft.com/office/officeart/2005/8/layout/orgChart1"/>
    <dgm:cxn modelId="{4E5D099E-3D7D-4E25-AA83-1CB0A7955F9C}" type="presParOf" srcId="{5B8C21DB-D666-4A66-B022-42274625C869}" destId="{5979D53C-E269-441B-A3BE-2185447937ED}" srcOrd="0" destOrd="0" presId="urn:microsoft.com/office/officeart/2005/8/layout/orgChart1"/>
    <dgm:cxn modelId="{A81FC199-D173-44BB-830D-5A259B4CAA36}" type="presParOf" srcId="{5B8C21DB-D666-4A66-B022-42274625C869}" destId="{BA8587BF-1864-49DF-99B0-D36AEA39517C}" srcOrd="1" destOrd="0" presId="urn:microsoft.com/office/officeart/2005/8/layout/orgChart1"/>
    <dgm:cxn modelId="{236662BB-80E2-4005-A20F-CAA2D37CD032}" type="presParOf" srcId="{BA8587BF-1864-49DF-99B0-D36AEA39517C}" destId="{9D19497F-4364-4CD3-B9F6-4B9C6BE32D9E}" srcOrd="0" destOrd="0" presId="urn:microsoft.com/office/officeart/2005/8/layout/orgChart1"/>
    <dgm:cxn modelId="{532D0B0B-6CA2-48D4-AA13-ABB4137A1D7F}" type="presParOf" srcId="{9D19497F-4364-4CD3-B9F6-4B9C6BE32D9E}" destId="{9B8EA949-11CE-48A5-884E-1FE4B922DBE1}" srcOrd="0" destOrd="0" presId="urn:microsoft.com/office/officeart/2005/8/layout/orgChart1"/>
    <dgm:cxn modelId="{A75C0F44-3C3A-4945-BF17-D8BCE8774405}" type="presParOf" srcId="{9D19497F-4364-4CD3-B9F6-4B9C6BE32D9E}" destId="{F3F4465D-7797-4A8A-AE61-3988F92A6178}" srcOrd="1" destOrd="0" presId="urn:microsoft.com/office/officeart/2005/8/layout/orgChart1"/>
    <dgm:cxn modelId="{0AEFFBD4-A5BF-4AEB-8F51-3869B2886190}" type="presParOf" srcId="{BA8587BF-1864-49DF-99B0-D36AEA39517C}" destId="{687BD7FA-5AD4-4A08-9467-73FE76742002}" srcOrd="1" destOrd="0" presId="urn:microsoft.com/office/officeart/2005/8/layout/orgChart1"/>
    <dgm:cxn modelId="{F0FF5DC1-CF5D-4747-995E-699B65365053}" type="presParOf" srcId="{BA8587BF-1864-49DF-99B0-D36AEA39517C}" destId="{EAB5AB93-71C2-420B-9D64-1E1BF8EC43A4}" srcOrd="2" destOrd="0" presId="urn:microsoft.com/office/officeart/2005/8/layout/orgChart1"/>
    <dgm:cxn modelId="{06A10FAF-0E9D-4B44-8978-2C05AB62F039}" type="presParOf" srcId="{5B8C21DB-D666-4A66-B022-42274625C869}" destId="{6BED8A34-5F7B-4C6C-B9F6-8ADD6B3C9E85}" srcOrd="2" destOrd="0" presId="urn:microsoft.com/office/officeart/2005/8/layout/orgChart1"/>
    <dgm:cxn modelId="{351F3D54-DADD-4586-88A0-02CFB8A31E78}" type="presParOf" srcId="{5B8C21DB-D666-4A66-B022-42274625C869}" destId="{4E929074-30F1-4CF5-856C-67325AF44C20}" srcOrd="3" destOrd="0" presId="urn:microsoft.com/office/officeart/2005/8/layout/orgChart1"/>
    <dgm:cxn modelId="{D0EB064C-F7D7-4871-86EC-874F8528B919}" type="presParOf" srcId="{4E929074-30F1-4CF5-856C-67325AF44C20}" destId="{19A7D25C-EEFC-4C90-8F62-EEA0C5ABC695}" srcOrd="0" destOrd="0" presId="urn:microsoft.com/office/officeart/2005/8/layout/orgChart1"/>
    <dgm:cxn modelId="{8ACDD7DE-17FA-4ED2-9224-00BBDCEA3851}" type="presParOf" srcId="{19A7D25C-EEFC-4C90-8F62-EEA0C5ABC695}" destId="{D92116CC-2DB1-4DDC-B334-F1DD43A01023}" srcOrd="0" destOrd="0" presId="urn:microsoft.com/office/officeart/2005/8/layout/orgChart1"/>
    <dgm:cxn modelId="{BDCBE3E5-43D0-41B9-872A-6C03EA46DFB4}" type="presParOf" srcId="{19A7D25C-EEFC-4C90-8F62-EEA0C5ABC695}" destId="{BD6BD2D3-CC8E-4A53-AAB7-49602E51B268}" srcOrd="1" destOrd="0" presId="urn:microsoft.com/office/officeart/2005/8/layout/orgChart1"/>
    <dgm:cxn modelId="{C8A2E004-D173-4AF4-985D-FE72E7681A1C}" type="presParOf" srcId="{4E929074-30F1-4CF5-856C-67325AF44C20}" destId="{F37ED107-B1C2-4C36-8EBB-A2DE397AB3F8}" srcOrd="1" destOrd="0" presId="urn:microsoft.com/office/officeart/2005/8/layout/orgChart1"/>
    <dgm:cxn modelId="{0639977C-05D7-4CA4-9B4A-AA6FF4DF432E}" type="presParOf" srcId="{4E929074-30F1-4CF5-856C-67325AF44C20}" destId="{7709C79A-4D5D-424E-9339-28522C6DFE08}" srcOrd="2" destOrd="0" presId="urn:microsoft.com/office/officeart/2005/8/layout/orgChart1"/>
    <dgm:cxn modelId="{18A3462F-A250-4D59-9A51-6499176C54AB}" type="presParOf" srcId="{5B8C21DB-D666-4A66-B022-42274625C869}" destId="{8E7C1FF2-EB05-4F95-80F0-CE2EF4C01B81}" srcOrd="4" destOrd="0" presId="urn:microsoft.com/office/officeart/2005/8/layout/orgChart1"/>
    <dgm:cxn modelId="{25B0AD1F-4427-47CF-A165-5293A8F97AF4}" type="presParOf" srcId="{5B8C21DB-D666-4A66-B022-42274625C869}" destId="{A8A539AB-4560-4A29-BAA7-26AA2B6CCCDE}" srcOrd="5" destOrd="0" presId="urn:microsoft.com/office/officeart/2005/8/layout/orgChart1"/>
    <dgm:cxn modelId="{46F3EE1C-6659-4A44-8967-A27FA6325C67}" type="presParOf" srcId="{A8A539AB-4560-4A29-BAA7-26AA2B6CCCDE}" destId="{4E194479-C481-4586-B944-248497BCB7F9}" srcOrd="0" destOrd="0" presId="urn:microsoft.com/office/officeart/2005/8/layout/orgChart1"/>
    <dgm:cxn modelId="{99CF525F-9416-4E3A-A248-397AC1ACE6C2}" type="presParOf" srcId="{4E194479-C481-4586-B944-248497BCB7F9}" destId="{26E5DB75-1C94-41FF-8280-CF9AA7ABD297}" srcOrd="0" destOrd="0" presId="urn:microsoft.com/office/officeart/2005/8/layout/orgChart1"/>
    <dgm:cxn modelId="{5A21A529-96E8-445E-B79B-0AAEE075B6C3}" type="presParOf" srcId="{4E194479-C481-4586-B944-248497BCB7F9}" destId="{E3E0CFC1-C48C-418A-8ACA-EE62AA029C49}" srcOrd="1" destOrd="0" presId="urn:microsoft.com/office/officeart/2005/8/layout/orgChart1"/>
    <dgm:cxn modelId="{3C405BDF-7896-48FC-B22E-E1AA01B772AB}" type="presParOf" srcId="{A8A539AB-4560-4A29-BAA7-26AA2B6CCCDE}" destId="{AC586CE9-0A63-44D6-9FCC-F6157091270C}" srcOrd="1" destOrd="0" presId="urn:microsoft.com/office/officeart/2005/8/layout/orgChart1"/>
    <dgm:cxn modelId="{ECF16988-0BA5-4A42-A018-BD94B3EBFBE8}" type="presParOf" srcId="{A8A539AB-4560-4A29-BAA7-26AA2B6CCCDE}" destId="{1DA01DD1-66FC-4C0E-834A-D92201E22BB9}" srcOrd="2" destOrd="0" presId="urn:microsoft.com/office/officeart/2005/8/layout/orgChart1"/>
    <dgm:cxn modelId="{E6447BB5-E9AE-4873-A482-F227376EED81}" type="presParOf" srcId="{321ADF9B-0869-42B0-B05C-5E9F4EA4F68D}" destId="{8B17328C-D7D9-4C16-A0BB-B8CAB78B81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FDDBB3-388F-4B0B-AF44-256B80456A9C}"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GB"/>
        </a:p>
      </dgm:t>
    </dgm:pt>
    <dgm:pt modelId="{25A9C255-39AC-4235-A8AB-DF4026B1EB08}">
      <dgm:prSet phldrT="[Text]" custT="1"/>
      <dgm:spPr>
        <a:solidFill>
          <a:srgbClr val="1044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sz="1300" dirty="0">
              <a:latin typeface="Arial Black" panose="020B0A04020102020204" pitchFamily="34" charset="0"/>
            </a:rPr>
            <a:t>UK tax regimes </a:t>
          </a:r>
        </a:p>
      </dgm:t>
    </dgm:pt>
    <dgm:pt modelId="{0901CA87-896F-407C-B4FE-7F5F7147B10E}" type="parTrans" cxnId="{25632A61-D9B3-49FE-A1C7-07B6632D8BBA}">
      <dgm:prSet/>
      <dgm:spPr/>
      <dgm:t>
        <a:bodyPr/>
        <a:lstStyle/>
        <a:p>
          <a:endParaRPr lang="en-GB"/>
        </a:p>
      </dgm:t>
    </dgm:pt>
    <dgm:pt modelId="{4A470892-F8A4-482B-A219-46D2142B5ABB}" type="sibTrans" cxnId="{25632A61-D9B3-49FE-A1C7-07B6632D8BBA}">
      <dgm:prSet/>
      <dgm:spPr/>
      <dgm:t>
        <a:bodyPr/>
        <a:lstStyle/>
        <a:p>
          <a:endParaRPr lang="en-GB"/>
        </a:p>
      </dgm:t>
    </dgm:pt>
    <dgm:pt modelId="{E9736F7A-7832-45F2-96DC-E8454D4A8782}">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sz="1250" dirty="0">
              <a:latin typeface="Arial Black" panose="020B0A04020102020204" pitchFamily="34" charset="0"/>
            </a:rPr>
            <a:t>UK resident and domiciled </a:t>
          </a:r>
        </a:p>
        <a:p>
          <a:endParaRPr lang="en-GB" sz="1250" dirty="0"/>
        </a:p>
      </dgm:t>
    </dgm:pt>
    <dgm:pt modelId="{28B8513D-6A38-4394-A857-1EA18BD6DE71}" type="sibTrans" cxnId="{5FDD1483-2402-4E22-9249-0B4C22322D38}">
      <dgm:prSet/>
      <dgm:spPr/>
      <dgm:t>
        <a:bodyPr/>
        <a:lstStyle/>
        <a:p>
          <a:endParaRPr lang="en-GB"/>
        </a:p>
      </dgm:t>
    </dgm:pt>
    <dgm:pt modelId="{CBC68F5C-1326-43CD-8DA1-B5EF856EB720}" type="parTrans" cxnId="{5FDD1483-2402-4E22-9249-0B4C22322D38}">
      <dgm:prSet/>
      <dgm:spPr/>
      <dgm:t>
        <a:bodyPr/>
        <a:lstStyle/>
        <a:p>
          <a:endParaRPr lang="en-GB"/>
        </a:p>
      </dgm:t>
    </dgm:pt>
    <dgm:pt modelId="{99935DC3-0220-4853-B0EE-AE3D8CAD6F7A}">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r>
            <a:rPr lang="en-GB" sz="1300" dirty="0">
              <a:latin typeface="Arial Black" panose="020B0A04020102020204" pitchFamily="34" charset="0"/>
              <a:cs typeface="Arial" panose="020B0604020202020204" pitchFamily="34" charset="0"/>
            </a:rPr>
            <a:t>Non-UK domiciled</a:t>
          </a:r>
          <a:endParaRPr lang="en-GB" sz="1300" dirty="0">
            <a:latin typeface="Arial" panose="020B0604020202020204" pitchFamily="34" charset="0"/>
            <a:cs typeface="Arial" panose="020B0604020202020204" pitchFamily="34" charset="0"/>
          </a:endParaRPr>
        </a:p>
      </dgm:t>
    </dgm:pt>
    <dgm:pt modelId="{1E4B9064-A038-4231-81BC-77246BD96D0F}" type="sibTrans" cxnId="{9A3E2F10-1A0F-42F4-B514-3BC65C16E258}">
      <dgm:prSet/>
      <dgm:spPr/>
      <dgm:t>
        <a:bodyPr/>
        <a:lstStyle/>
        <a:p>
          <a:endParaRPr lang="en-GB"/>
        </a:p>
      </dgm:t>
    </dgm:pt>
    <dgm:pt modelId="{4B8345AD-4F8D-4C5E-B594-0C84EA0EA73D}" type="parTrans" cxnId="{9A3E2F10-1A0F-42F4-B514-3BC65C16E258}">
      <dgm:prSet/>
      <dgm:spPr/>
      <dgm:t>
        <a:bodyPr/>
        <a:lstStyle/>
        <a:p>
          <a:endParaRPr lang="en-GB"/>
        </a:p>
      </dgm:t>
    </dgm:pt>
    <dgm:pt modelId="{5A759F4D-DC60-4818-A9C3-1D26C8EA4BE4}">
      <dgm:prSet phldrT="[Tex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27000" h="38100"/>
        </a:sp3d>
      </dgm:spPr>
      <dgm:t>
        <a:bodyPr/>
        <a:lstStyle/>
        <a:p>
          <a:endParaRPr lang="en-GB" sz="1300" dirty="0">
            <a:latin typeface="Arial Black" panose="020B0A04020102020204" pitchFamily="34" charset="0"/>
          </a:endParaRPr>
        </a:p>
        <a:p>
          <a:endParaRPr lang="en-GB" sz="1300" dirty="0">
            <a:latin typeface="Arial Black" panose="020B0A04020102020204" pitchFamily="34" charset="0"/>
          </a:endParaRPr>
        </a:p>
        <a:p>
          <a:r>
            <a:rPr lang="en-GB" sz="1300" dirty="0">
              <a:latin typeface="Arial Black" panose="020B0A04020102020204" pitchFamily="34" charset="0"/>
            </a:rPr>
            <a:t>Non-UK resident</a:t>
          </a:r>
        </a:p>
        <a:p>
          <a:endParaRPr lang="en-GB" sz="1300" dirty="0">
            <a:latin typeface="Arial Black" panose="020B0A04020102020204" pitchFamily="34" charset="0"/>
          </a:endParaRPr>
        </a:p>
        <a:p>
          <a:endParaRPr lang="en-GB" sz="1300" dirty="0">
            <a:latin typeface="Arial Black" panose="020B0A04020102020204" pitchFamily="34" charset="0"/>
          </a:endParaRPr>
        </a:p>
      </dgm:t>
    </dgm:pt>
    <dgm:pt modelId="{90F4C110-4B92-442C-B8C5-34275B7E347A}" type="sibTrans" cxnId="{8B08E8E9-677C-4FCC-8AA5-98531D117621}">
      <dgm:prSet/>
      <dgm:spPr/>
      <dgm:t>
        <a:bodyPr/>
        <a:lstStyle/>
        <a:p>
          <a:endParaRPr lang="en-GB"/>
        </a:p>
      </dgm:t>
    </dgm:pt>
    <dgm:pt modelId="{02255569-EE14-4145-B5E7-2CA352D7903A}" type="parTrans" cxnId="{8B08E8E9-677C-4FCC-8AA5-98531D117621}">
      <dgm:prSet/>
      <dgm:spPr/>
      <dgm:t>
        <a:bodyPr/>
        <a:lstStyle/>
        <a:p>
          <a:endParaRPr lang="en-GB"/>
        </a:p>
      </dgm:t>
    </dgm:pt>
    <dgm:pt modelId="{34D6557D-1578-4B57-96D2-A8E24775EF4C}" type="pres">
      <dgm:prSet presAssocID="{35FDDBB3-388F-4B0B-AF44-256B80456A9C}" presName="hierChild1" presStyleCnt="0">
        <dgm:presLayoutVars>
          <dgm:orgChart val="1"/>
          <dgm:chPref val="1"/>
          <dgm:dir/>
          <dgm:animOne val="branch"/>
          <dgm:animLvl val="lvl"/>
          <dgm:resizeHandles/>
        </dgm:presLayoutVars>
      </dgm:prSet>
      <dgm:spPr/>
    </dgm:pt>
    <dgm:pt modelId="{321ADF9B-0869-42B0-B05C-5E9F4EA4F68D}" type="pres">
      <dgm:prSet presAssocID="{25A9C255-39AC-4235-A8AB-DF4026B1EB08}" presName="hierRoot1" presStyleCnt="0">
        <dgm:presLayoutVars>
          <dgm:hierBranch val="init"/>
        </dgm:presLayoutVars>
      </dgm:prSet>
      <dgm:spPr/>
    </dgm:pt>
    <dgm:pt modelId="{02EFE1F1-CB36-4FAC-AA7E-2911C4B80C4A}" type="pres">
      <dgm:prSet presAssocID="{25A9C255-39AC-4235-A8AB-DF4026B1EB08}" presName="rootComposite1" presStyleCnt="0"/>
      <dgm:spPr/>
    </dgm:pt>
    <dgm:pt modelId="{CD00A52C-6B13-4187-9F7C-16F8D782E8DA}" type="pres">
      <dgm:prSet presAssocID="{25A9C255-39AC-4235-A8AB-DF4026B1EB08}" presName="rootText1" presStyleLbl="node0" presStyleIdx="0" presStyleCnt="1" custScaleX="106716" custLinFactNeighborY="-1">
        <dgm:presLayoutVars>
          <dgm:chPref val="3"/>
        </dgm:presLayoutVars>
      </dgm:prSet>
      <dgm:spPr/>
    </dgm:pt>
    <dgm:pt modelId="{2511E826-6AAC-4DF0-9988-C95EAFC5AD8D}" type="pres">
      <dgm:prSet presAssocID="{25A9C255-39AC-4235-A8AB-DF4026B1EB08}" presName="rootConnector1" presStyleLbl="node1" presStyleIdx="0" presStyleCnt="0"/>
      <dgm:spPr/>
    </dgm:pt>
    <dgm:pt modelId="{5B8C21DB-D666-4A66-B022-42274625C869}" type="pres">
      <dgm:prSet presAssocID="{25A9C255-39AC-4235-A8AB-DF4026B1EB08}" presName="hierChild2" presStyleCnt="0"/>
      <dgm:spPr/>
    </dgm:pt>
    <dgm:pt modelId="{5979D53C-E269-441B-A3BE-2185447937ED}" type="pres">
      <dgm:prSet presAssocID="{CBC68F5C-1326-43CD-8DA1-B5EF856EB720}" presName="Name37" presStyleLbl="parChTrans1D2" presStyleIdx="0" presStyleCnt="3"/>
      <dgm:spPr/>
    </dgm:pt>
    <dgm:pt modelId="{BA8587BF-1864-49DF-99B0-D36AEA39517C}" type="pres">
      <dgm:prSet presAssocID="{E9736F7A-7832-45F2-96DC-E8454D4A8782}" presName="hierRoot2" presStyleCnt="0">
        <dgm:presLayoutVars>
          <dgm:hierBranch val="init"/>
        </dgm:presLayoutVars>
      </dgm:prSet>
      <dgm:spPr/>
    </dgm:pt>
    <dgm:pt modelId="{9D19497F-4364-4CD3-B9F6-4B9C6BE32D9E}" type="pres">
      <dgm:prSet presAssocID="{E9736F7A-7832-45F2-96DC-E8454D4A8782}" presName="rootComposite" presStyleCnt="0"/>
      <dgm:spPr/>
    </dgm:pt>
    <dgm:pt modelId="{9B8EA949-11CE-48A5-884E-1FE4B922DBE1}" type="pres">
      <dgm:prSet presAssocID="{E9736F7A-7832-45F2-96DC-E8454D4A8782}" presName="rootText" presStyleLbl="node2" presStyleIdx="0" presStyleCnt="3" custLinFactNeighborX="-920" custLinFactNeighborY="1">
        <dgm:presLayoutVars>
          <dgm:chPref val="3"/>
        </dgm:presLayoutVars>
      </dgm:prSet>
      <dgm:spPr/>
    </dgm:pt>
    <dgm:pt modelId="{F3F4465D-7797-4A8A-AE61-3988F92A6178}" type="pres">
      <dgm:prSet presAssocID="{E9736F7A-7832-45F2-96DC-E8454D4A8782}" presName="rootConnector" presStyleLbl="node2" presStyleIdx="0" presStyleCnt="3"/>
      <dgm:spPr/>
    </dgm:pt>
    <dgm:pt modelId="{687BD7FA-5AD4-4A08-9467-73FE76742002}" type="pres">
      <dgm:prSet presAssocID="{E9736F7A-7832-45F2-96DC-E8454D4A8782}" presName="hierChild4" presStyleCnt="0"/>
      <dgm:spPr/>
    </dgm:pt>
    <dgm:pt modelId="{EAB5AB93-71C2-420B-9D64-1E1BF8EC43A4}" type="pres">
      <dgm:prSet presAssocID="{E9736F7A-7832-45F2-96DC-E8454D4A8782}" presName="hierChild5" presStyleCnt="0"/>
      <dgm:spPr/>
    </dgm:pt>
    <dgm:pt modelId="{6BED8A34-5F7B-4C6C-B9F6-8ADD6B3C9E85}" type="pres">
      <dgm:prSet presAssocID="{4B8345AD-4F8D-4C5E-B594-0C84EA0EA73D}" presName="Name37" presStyleLbl="parChTrans1D2" presStyleIdx="1" presStyleCnt="3"/>
      <dgm:spPr/>
    </dgm:pt>
    <dgm:pt modelId="{4E929074-30F1-4CF5-856C-67325AF44C20}" type="pres">
      <dgm:prSet presAssocID="{99935DC3-0220-4853-B0EE-AE3D8CAD6F7A}" presName="hierRoot2" presStyleCnt="0">
        <dgm:presLayoutVars>
          <dgm:hierBranch val="init"/>
        </dgm:presLayoutVars>
      </dgm:prSet>
      <dgm:spPr/>
    </dgm:pt>
    <dgm:pt modelId="{19A7D25C-EEFC-4C90-8F62-EEA0C5ABC695}" type="pres">
      <dgm:prSet presAssocID="{99935DC3-0220-4853-B0EE-AE3D8CAD6F7A}" presName="rootComposite" presStyleCnt="0"/>
      <dgm:spPr/>
    </dgm:pt>
    <dgm:pt modelId="{D92116CC-2DB1-4DDC-B334-F1DD43A01023}" type="pres">
      <dgm:prSet presAssocID="{99935DC3-0220-4853-B0EE-AE3D8CAD6F7A}" presName="rootText" presStyleLbl="node2" presStyleIdx="1" presStyleCnt="3">
        <dgm:presLayoutVars>
          <dgm:chPref val="3"/>
        </dgm:presLayoutVars>
      </dgm:prSet>
      <dgm:spPr/>
    </dgm:pt>
    <dgm:pt modelId="{BD6BD2D3-CC8E-4A53-AAB7-49602E51B268}" type="pres">
      <dgm:prSet presAssocID="{99935DC3-0220-4853-B0EE-AE3D8CAD6F7A}" presName="rootConnector" presStyleLbl="node2" presStyleIdx="1" presStyleCnt="3"/>
      <dgm:spPr/>
    </dgm:pt>
    <dgm:pt modelId="{F37ED107-B1C2-4C36-8EBB-A2DE397AB3F8}" type="pres">
      <dgm:prSet presAssocID="{99935DC3-0220-4853-B0EE-AE3D8CAD6F7A}" presName="hierChild4" presStyleCnt="0"/>
      <dgm:spPr/>
    </dgm:pt>
    <dgm:pt modelId="{7709C79A-4D5D-424E-9339-28522C6DFE08}" type="pres">
      <dgm:prSet presAssocID="{99935DC3-0220-4853-B0EE-AE3D8CAD6F7A}" presName="hierChild5" presStyleCnt="0"/>
      <dgm:spPr/>
    </dgm:pt>
    <dgm:pt modelId="{8E7C1FF2-EB05-4F95-80F0-CE2EF4C01B81}" type="pres">
      <dgm:prSet presAssocID="{02255569-EE14-4145-B5E7-2CA352D7903A}" presName="Name37" presStyleLbl="parChTrans1D2" presStyleIdx="2" presStyleCnt="3"/>
      <dgm:spPr/>
    </dgm:pt>
    <dgm:pt modelId="{A8A539AB-4560-4A29-BAA7-26AA2B6CCCDE}" type="pres">
      <dgm:prSet presAssocID="{5A759F4D-DC60-4818-A9C3-1D26C8EA4BE4}" presName="hierRoot2" presStyleCnt="0">
        <dgm:presLayoutVars>
          <dgm:hierBranch val="init"/>
        </dgm:presLayoutVars>
      </dgm:prSet>
      <dgm:spPr/>
    </dgm:pt>
    <dgm:pt modelId="{4E194479-C481-4586-B944-248497BCB7F9}" type="pres">
      <dgm:prSet presAssocID="{5A759F4D-DC60-4818-A9C3-1D26C8EA4BE4}" presName="rootComposite" presStyleCnt="0"/>
      <dgm:spPr/>
    </dgm:pt>
    <dgm:pt modelId="{26E5DB75-1C94-41FF-8280-CF9AA7ABD297}" type="pres">
      <dgm:prSet presAssocID="{5A759F4D-DC60-4818-A9C3-1D26C8EA4BE4}" presName="rootText" presStyleLbl="node2" presStyleIdx="2" presStyleCnt="3">
        <dgm:presLayoutVars>
          <dgm:chPref val="3"/>
        </dgm:presLayoutVars>
      </dgm:prSet>
      <dgm:spPr/>
    </dgm:pt>
    <dgm:pt modelId="{E3E0CFC1-C48C-418A-8ACA-EE62AA029C49}" type="pres">
      <dgm:prSet presAssocID="{5A759F4D-DC60-4818-A9C3-1D26C8EA4BE4}" presName="rootConnector" presStyleLbl="node2" presStyleIdx="2" presStyleCnt="3"/>
      <dgm:spPr/>
    </dgm:pt>
    <dgm:pt modelId="{AC586CE9-0A63-44D6-9FCC-F6157091270C}" type="pres">
      <dgm:prSet presAssocID="{5A759F4D-DC60-4818-A9C3-1D26C8EA4BE4}" presName="hierChild4" presStyleCnt="0"/>
      <dgm:spPr/>
    </dgm:pt>
    <dgm:pt modelId="{1DA01DD1-66FC-4C0E-834A-D92201E22BB9}" type="pres">
      <dgm:prSet presAssocID="{5A759F4D-DC60-4818-A9C3-1D26C8EA4BE4}" presName="hierChild5" presStyleCnt="0"/>
      <dgm:spPr/>
    </dgm:pt>
    <dgm:pt modelId="{8B17328C-D7D9-4C16-A0BB-B8CAB78B810B}" type="pres">
      <dgm:prSet presAssocID="{25A9C255-39AC-4235-A8AB-DF4026B1EB08}" presName="hierChild3" presStyleCnt="0"/>
      <dgm:spPr/>
    </dgm:pt>
  </dgm:ptLst>
  <dgm:cxnLst>
    <dgm:cxn modelId="{8443F90B-19F9-4232-98AA-A29F23280DC8}" type="presOf" srcId="{4B8345AD-4F8D-4C5E-B594-0C84EA0EA73D}" destId="{6BED8A34-5F7B-4C6C-B9F6-8ADD6B3C9E85}" srcOrd="0" destOrd="0" presId="urn:microsoft.com/office/officeart/2005/8/layout/orgChart1"/>
    <dgm:cxn modelId="{9A3E2F10-1A0F-42F4-B514-3BC65C16E258}" srcId="{25A9C255-39AC-4235-A8AB-DF4026B1EB08}" destId="{99935DC3-0220-4853-B0EE-AE3D8CAD6F7A}" srcOrd="1" destOrd="0" parTransId="{4B8345AD-4F8D-4C5E-B594-0C84EA0EA73D}" sibTransId="{1E4B9064-A038-4231-81BC-77246BD96D0F}"/>
    <dgm:cxn modelId="{6DF99B20-32E6-4D22-89BD-6BBCC75DF5ED}" type="presOf" srcId="{02255569-EE14-4145-B5E7-2CA352D7903A}" destId="{8E7C1FF2-EB05-4F95-80F0-CE2EF4C01B81}" srcOrd="0" destOrd="0" presId="urn:microsoft.com/office/officeart/2005/8/layout/orgChart1"/>
    <dgm:cxn modelId="{D47DD026-3743-417F-8E01-882B456B8A16}" type="presOf" srcId="{E9736F7A-7832-45F2-96DC-E8454D4A8782}" destId="{9B8EA949-11CE-48A5-884E-1FE4B922DBE1}" srcOrd="0" destOrd="0" presId="urn:microsoft.com/office/officeart/2005/8/layout/orgChart1"/>
    <dgm:cxn modelId="{9466FE5D-281B-4367-A355-083C2E976F3B}" type="presOf" srcId="{5A759F4D-DC60-4818-A9C3-1D26C8EA4BE4}" destId="{26E5DB75-1C94-41FF-8280-CF9AA7ABD297}" srcOrd="0" destOrd="0" presId="urn:microsoft.com/office/officeart/2005/8/layout/orgChart1"/>
    <dgm:cxn modelId="{25632A61-D9B3-49FE-A1C7-07B6632D8BBA}" srcId="{35FDDBB3-388F-4B0B-AF44-256B80456A9C}" destId="{25A9C255-39AC-4235-A8AB-DF4026B1EB08}" srcOrd="0" destOrd="0" parTransId="{0901CA87-896F-407C-B4FE-7F5F7147B10E}" sibTransId="{4A470892-F8A4-482B-A219-46D2142B5ABB}"/>
    <dgm:cxn modelId="{AB85D666-1341-42CA-9B4F-873A967897B1}" type="presOf" srcId="{35FDDBB3-388F-4B0B-AF44-256B80456A9C}" destId="{34D6557D-1578-4B57-96D2-A8E24775EF4C}" srcOrd="0" destOrd="0" presId="urn:microsoft.com/office/officeart/2005/8/layout/orgChart1"/>
    <dgm:cxn modelId="{8D365C7A-3DD9-4832-9F90-A9D7797F7B5F}" type="presOf" srcId="{E9736F7A-7832-45F2-96DC-E8454D4A8782}" destId="{F3F4465D-7797-4A8A-AE61-3988F92A6178}" srcOrd="1" destOrd="0" presId="urn:microsoft.com/office/officeart/2005/8/layout/orgChart1"/>
    <dgm:cxn modelId="{5FDD1483-2402-4E22-9249-0B4C22322D38}" srcId="{25A9C255-39AC-4235-A8AB-DF4026B1EB08}" destId="{E9736F7A-7832-45F2-96DC-E8454D4A8782}" srcOrd="0" destOrd="0" parTransId="{CBC68F5C-1326-43CD-8DA1-B5EF856EB720}" sibTransId="{28B8513D-6A38-4394-A857-1EA18BD6DE71}"/>
    <dgm:cxn modelId="{E7B63595-EC59-4446-BA65-061A9A04B2A3}" type="presOf" srcId="{25A9C255-39AC-4235-A8AB-DF4026B1EB08}" destId="{2511E826-6AAC-4DF0-9988-C95EAFC5AD8D}" srcOrd="1" destOrd="0" presId="urn:microsoft.com/office/officeart/2005/8/layout/orgChart1"/>
    <dgm:cxn modelId="{F832ECA5-F476-46C5-86FF-84BB465AC22A}" type="presOf" srcId="{CBC68F5C-1326-43CD-8DA1-B5EF856EB720}" destId="{5979D53C-E269-441B-A3BE-2185447937ED}" srcOrd="0" destOrd="0" presId="urn:microsoft.com/office/officeart/2005/8/layout/orgChart1"/>
    <dgm:cxn modelId="{64BF9FA7-BA0B-410B-9A0E-C244280C5ADF}" type="presOf" srcId="{5A759F4D-DC60-4818-A9C3-1D26C8EA4BE4}" destId="{E3E0CFC1-C48C-418A-8ACA-EE62AA029C49}" srcOrd="1" destOrd="0" presId="urn:microsoft.com/office/officeart/2005/8/layout/orgChart1"/>
    <dgm:cxn modelId="{1557A8A9-7CD2-4876-87AF-A5E0DE0FC84F}" type="presOf" srcId="{99935DC3-0220-4853-B0EE-AE3D8CAD6F7A}" destId="{BD6BD2D3-CC8E-4A53-AAB7-49602E51B268}" srcOrd="1" destOrd="0" presId="urn:microsoft.com/office/officeart/2005/8/layout/orgChart1"/>
    <dgm:cxn modelId="{FD91B1AD-EE5B-429A-BA8E-90CD9F1332BE}" type="presOf" srcId="{99935DC3-0220-4853-B0EE-AE3D8CAD6F7A}" destId="{D92116CC-2DB1-4DDC-B334-F1DD43A01023}" srcOrd="0" destOrd="0" presId="urn:microsoft.com/office/officeart/2005/8/layout/orgChart1"/>
    <dgm:cxn modelId="{327D13C2-1B57-4C2E-AFC1-5808D01A549F}" type="presOf" srcId="{25A9C255-39AC-4235-A8AB-DF4026B1EB08}" destId="{CD00A52C-6B13-4187-9F7C-16F8D782E8DA}" srcOrd="0" destOrd="0" presId="urn:microsoft.com/office/officeart/2005/8/layout/orgChart1"/>
    <dgm:cxn modelId="{8B08E8E9-677C-4FCC-8AA5-98531D117621}" srcId="{25A9C255-39AC-4235-A8AB-DF4026B1EB08}" destId="{5A759F4D-DC60-4818-A9C3-1D26C8EA4BE4}" srcOrd="2" destOrd="0" parTransId="{02255569-EE14-4145-B5E7-2CA352D7903A}" sibTransId="{90F4C110-4B92-442C-B8C5-34275B7E347A}"/>
    <dgm:cxn modelId="{D5992552-BF85-4A46-ADEF-E192D30B926E}" type="presParOf" srcId="{34D6557D-1578-4B57-96D2-A8E24775EF4C}" destId="{321ADF9B-0869-42B0-B05C-5E9F4EA4F68D}" srcOrd="0" destOrd="0" presId="urn:microsoft.com/office/officeart/2005/8/layout/orgChart1"/>
    <dgm:cxn modelId="{269286F8-B405-45DD-93C6-E9CC7C19CD83}" type="presParOf" srcId="{321ADF9B-0869-42B0-B05C-5E9F4EA4F68D}" destId="{02EFE1F1-CB36-4FAC-AA7E-2911C4B80C4A}" srcOrd="0" destOrd="0" presId="urn:microsoft.com/office/officeart/2005/8/layout/orgChart1"/>
    <dgm:cxn modelId="{017DA053-5032-4812-AFE1-1C711244CD1C}" type="presParOf" srcId="{02EFE1F1-CB36-4FAC-AA7E-2911C4B80C4A}" destId="{CD00A52C-6B13-4187-9F7C-16F8D782E8DA}" srcOrd="0" destOrd="0" presId="urn:microsoft.com/office/officeart/2005/8/layout/orgChart1"/>
    <dgm:cxn modelId="{1DA1AFA6-0DD2-47B1-BB8D-9558BEEEBD42}" type="presParOf" srcId="{02EFE1F1-CB36-4FAC-AA7E-2911C4B80C4A}" destId="{2511E826-6AAC-4DF0-9988-C95EAFC5AD8D}" srcOrd="1" destOrd="0" presId="urn:microsoft.com/office/officeart/2005/8/layout/orgChart1"/>
    <dgm:cxn modelId="{BA7D659D-5553-4B78-A1EE-14C3B53FBC6E}" type="presParOf" srcId="{321ADF9B-0869-42B0-B05C-5E9F4EA4F68D}" destId="{5B8C21DB-D666-4A66-B022-42274625C869}" srcOrd="1" destOrd="0" presId="urn:microsoft.com/office/officeart/2005/8/layout/orgChart1"/>
    <dgm:cxn modelId="{4E5D099E-3D7D-4E25-AA83-1CB0A7955F9C}" type="presParOf" srcId="{5B8C21DB-D666-4A66-B022-42274625C869}" destId="{5979D53C-E269-441B-A3BE-2185447937ED}" srcOrd="0" destOrd="0" presId="urn:microsoft.com/office/officeart/2005/8/layout/orgChart1"/>
    <dgm:cxn modelId="{A81FC199-D173-44BB-830D-5A259B4CAA36}" type="presParOf" srcId="{5B8C21DB-D666-4A66-B022-42274625C869}" destId="{BA8587BF-1864-49DF-99B0-D36AEA39517C}" srcOrd="1" destOrd="0" presId="urn:microsoft.com/office/officeart/2005/8/layout/orgChart1"/>
    <dgm:cxn modelId="{236662BB-80E2-4005-A20F-CAA2D37CD032}" type="presParOf" srcId="{BA8587BF-1864-49DF-99B0-D36AEA39517C}" destId="{9D19497F-4364-4CD3-B9F6-4B9C6BE32D9E}" srcOrd="0" destOrd="0" presId="urn:microsoft.com/office/officeart/2005/8/layout/orgChart1"/>
    <dgm:cxn modelId="{532D0B0B-6CA2-48D4-AA13-ABB4137A1D7F}" type="presParOf" srcId="{9D19497F-4364-4CD3-B9F6-4B9C6BE32D9E}" destId="{9B8EA949-11CE-48A5-884E-1FE4B922DBE1}" srcOrd="0" destOrd="0" presId="urn:microsoft.com/office/officeart/2005/8/layout/orgChart1"/>
    <dgm:cxn modelId="{A75C0F44-3C3A-4945-BF17-D8BCE8774405}" type="presParOf" srcId="{9D19497F-4364-4CD3-B9F6-4B9C6BE32D9E}" destId="{F3F4465D-7797-4A8A-AE61-3988F92A6178}" srcOrd="1" destOrd="0" presId="urn:microsoft.com/office/officeart/2005/8/layout/orgChart1"/>
    <dgm:cxn modelId="{0AEFFBD4-A5BF-4AEB-8F51-3869B2886190}" type="presParOf" srcId="{BA8587BF-1864-49DF-99B0-D36AEA39517C}" destId="{687BD7FA-5AD4-4A08-9467-73FE76742002}" srcOrd="1" destOrd="0" presId="urn:microsoft.com/office/officeart/2005/8/layout/orgChart1"/>
    <dgm:cxn modelId="{F0FF5DC1-CF5D-4747-995E-699B65365053}" type="presParOf" srcId="{BA8587BF-1864-49DF-99B0-D36AEA39517C}" destId="{EAB5AB93-71C2-420B-9D64-1E1BF8EC43A4}" srcOrd="2" destOrd="0" presId="urn:microsoft.com/office/officeart/2005/8/layout/orgChart1"/>
    <dgm:cxn modelId="{06A10FAF-0E9D-4B44-8978-2C05AB62F039}" type="presParOf" srcId="{5B8C21DB-D666-4A66-B022-42274625C869}" destId="{6BED8A34-5F7B-4C6C-B9F6-8ADD6B3C9E85}" srcOrd="2" destOrd="0" presId="urn:microsoft.com/office/officeart/2005/8/layout/orgChart1"/>
    <dgm:cxn modelId="{351F3D54-DADD-4586-88A0-02CFB8A31E78}" type="presParOf" srcId="{5B8C21DB-D666-4A66-B022-42274625C869}" destId="{4E929074-30F1-4CF5-856C-67325AF44C20}" srcOrd="3" destOrd="0" presId="urn:microsoft.com/office/officeart/2005/8/layout/orgChart1"/>
    <dgm:cxn modelId="{D0EB064C-F7D7-4871-86EC-874F8528B919}" type="presParOf" srcId="{4E929074-30F1-4CF5-856C-67325AF44C20}" destId="{19A7D25C-EEFC-4C90-8F62-EEA0C5ABC695}" srcOrd="0" destOrd="0" presId="urn:microsoft.com/office/officeart/2005/8/layout/orgChart1"/>
    <dgm:cxn modelId="{8ACDD7DE-17FA-4ED2-9224-00BBDCEA3851}" type="presParOf" srcId="{19A7D25C-EEFC-4C90-8F62-EEA0C5ABC695}" destId="{D92116CC-2DB1-4DDC-B334-F1DD43A01023}" srcOrd="0" destOrd="0" presId="urn:microsoft.com/office/officeart/2005/8/layout/orgChart1"/>
    <dgm:cxn modelId="{BDCBE3E5-43D0-41B9-872A-6C03EA46DFB4}" type="presParOf" srcId="{19A7D25C-EEFC-4C90-8F62-EEA0C5ABC695}" destId="{BD6BD2D3-CC8E-4A53-AAB7-49602E51B268}" srcOrd="1" destOrd="0" presId="urn:microsoft.com/office/officeart/2005/8/layout/orgChart1"/>
    <dgm:cxn modelId="{C8A2E004-D173-4AF4-985D-FE72E7681A1C}" type="presParOf" srcId="{4E929074-30F1-4CF5-856C-67325AF44C20}" destId="{F37ED107-B1C2-4C36-8EBB-A2DE397AB3F8}" srcOrd="1" destOrd="0" presId="urn:microsoft.com/office/officeart/2005/8/layout/orgChart1"/>
    <dgm:cxn modelId="{0639977C-05D7-4CA4-9B4A-AA6FF4DF432E}" type="presParOf" srcId="{4E929074-30F1-4CF5-856C-67325AF44C20}" destId="{7709C79A-4D5D-424E-9339-28522C6DFE08}" srcOrd="2" destOrd="0" presId="urn:microsoft.com/office/officeart/2005/8/layout/orgChart1"/>
    <dgm:cxn modelId="{18A3462F-A250-4D59-9A51-6499176C54AB}" type="presParOf" srcId="{5B8C21DB-D666-4A66-B022-42274625C869}" destId="{8E7C1FF2-EB05-4F95-80F0-CE2EF4C01B81}" srcOrd="4" destOrd="0" presId="urn:microsoft.com/office/officeart/2005/8/layout/orgChart1"/>
    <dgm:cxn modelId="{25B0AD1F-4427-47CF-A165-5293A8F97AF4}" type="presParOf" srcId="{5B8C21DB-D666-4A66-B022-42274625C869}" destId="{A8A539AB-4560-4A29-BAA7-26AA2B6CCCDE}" srcOrd="5" destOrd="0" presId="urn:microsoft.com/office/officeart/2005/8/layout/orgChart1"/>
    <dgm:cxn modelId="{46F3EE1C-6659-4A44-8967-A27FA6325C67}" type="presParOf" srcId="{A8A539AB-4560-4A29-BAA7-26AA2B6CCCDE}" destId="{4E194479-C481-4586-B944-248497BCB7F9}" srcOrd="0" destOrd="0" presId="urn:microsoft.com/office/officeart/2005/8/layout/orgChart1"/>
    <dgm:cxn modelId="{99CF525F-9416-4E3A-A248-397AC1ACE6C2}" type="presParOf" srcId="{4E194479-C481-4586-B944-248497BCB7F9}" destId="{26E5DB75-1C94-41FF-8280-CF9AA7ABD297}" srcOrd="0" destOrd="0" presId="urn:microsoft.com/office/officeart/2005/8/layout/orgChart1"/>
    <dgm:cxn modelId="{5A21A529-96E8-445E-B79B-0AAEE075B6C3}" type="presParOf" srcId="{4E194479-C481-4586-B944-248497BCB7F9}" destId="{E3E0CFC1-C48C-418A-8ACA-EE62AA029C49}" srcOrd="1" destOrd="0" presId="urn:microsoft.com/office/officeart/2005/8/layout/orgChart1"/>
    <dgm:cxn modelId="{3C405BDF-7896-48FC-B22E-E1AA01B772AB}" type="presParOf" srcId="{A8A539AB-4560-4A29-BAA7-26AA2B6CCCDE}" destId="{AC586CE9-0A63-44D6-9FCC-F6157091270C}" srcOrd="1" destOrd="0" presId="urn:microsoft.com/office/officeart/2005/8/layout/orgChart1"/>
    <dgm:cxn modelId="{ECF16988-0BA5-4A42-A018-BD94B3EBFBE8}" type="presParOf" srcId="{A8A539AB-4560-4A29-BAA7-26AA2B6CCCDE}" destId="{1DA01DD1-66FC-4C0E-834A-D92201E22BB9}" srcOrd="2" destOrd="0" presId="urn:microsoft.com/office/officeart/2005/8/layout/orgChart1"/>
    <dgm:cxn modelId="{E6447BB5-E9AE-4873-A482-F227376EED81}" type="presParOf" srcId="{321ADF9B-0869-42B0-B05C-5E9F4EA4F68D}" destId="{8B17328C-D7D9-4C16-A0BB-B8CAB78B810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0C069-B47F-4A7D-A807-0F813ED92ABD}">
      <dsp:nvSpPr>
        <dsp:cNvPr id="0" name=""/>
        <dsp:cNvSpPr/>
      </dsp:nvSpPr>
      <dsp:spPr>
        <a:xfrm>
          <a:off x="75871" y="774693"/>
          <a:ext cx="2026170" cy="1797061"/>
        </a:xfrm>
        <a:prstGeom prst="roundRect">
          <a:avLst>
            <a:gd name="adj" fmla="val 10000"/>
          </a:avLst>
        </a:prstGeom>
        <a:solidFill>
          <a:srgbClr val="FCBE00"/>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Black" panose="020B0A04020102020204" pitchFamily="34" charset="0"/>
            </a:rPr>
            <a:t>Tax implications to consider</a:t>
          </a:r>
        </a:p>
      </dsp:txBody>
      <dsp:txXfrm>
        <a:off x="128505" y="827327"/>
        <a:ext cx="1920902" cy="1691793"/>
      </dsp:txXfrm>
    </dsp:sp>
    <dsp:sp modelId="{F5F03314-1F72-4651-8D22-FBB71BBEB01D}">
      <dsp:nvSpPr>
        <dsp:cNvPr id="0" name=""/>
        <dsp:cNvSpPr/>
      </dsp:nvSpPr>
      <dsp:spPr>
        <a:xfrm rot="18289469">
          <a:off x="1797664" y="1063454"/>
          <a:ext cx="1419223" cy="54492"/>
        </a:xfrm>
        <a:custGeom>
          <a:avLst/>
          <a:gdLst/>
          <a:ahLst/>
          <a:cxnLst/>
          <a:rect l="0" t="0" r="0" b="0"/>
          <a:pathLst>
            <a:path>
              <a:moveTo>
                <a:pt x="0" y="27246"/>
              </a:moveTo>
              <a:lnTo>
                <a:pt x="1419223" y="272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71795" y="1055219"/>
        <a:ext cx="70961" cy="70961"/>
      </dsp:txXfrm>
    </dsp:sp>
    <dsp:sp modelId="{2FC5B09C-43BB-41E6-8898-CE817AC47A28}">
      <dsp:nvSpPr>
        <dsp:cNvPr id="0" name=""/>
        <dsp:cNvSpPr/>
      </dsp:nvSpPr>
      <dsp:spPr>
        <a:xfrm>
          <a:off x="2912510" y="1634"/>
          <a:ext cx="5876825" cy="1013085"/>
        </a:xfrm>
        <a:prstGeom prst="roundRect">
          <a:avLst>
            <a:gd name="adj" fmla="val 10000"/>
          </a:avLst>
        </a:prstGeom>
        <a:solidFill>
          <a:srgbClr val="0089BC"/>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l" defTabSz="711200">
            <a:lnSpc>
              <a:spcPct val="90000"/>
            </a:lnSpc>
            <a:spcBef>
              <a:spcPct val="0"/>
            </a:spcBef>
            <a:spcAft>
              <a:spcPct val="35000"/>
            </a:spcAft>
            <a:buNone/>
          </a:pPr>
          <a:r>
            <a:rPr lang="en-GB" sz="1600" kern="1200" dirty="0">
              <a:latin typeface="Arial Black" panose="020B0A04020102020204" pitchFamily="34" charset="0"/>
            </a:rPr>
            <a:t> From the departing jurisdiction i.e. State A </a:t>
          </a:r>
        </a:p>
      </dsp:txBody>
      <dsp:txXfrm>
        <a:off x="2942182" y="31306"/>
        <a:ext cx="5817481" cy="953741"/>
      </dsp:txXfrm>
    </dsp:sp>
    <dsp:sp modelId="{83D9CCAC-C677-45F0-A375-11A06ABA3499}">
      <dsp:nvSpPr>
        <dsp:cNvPr id="0" name=""/>
        <dsp:cNvSpPr/>
      </dsp:nvSpPr>
      <dsp:spPr>
        <a:xfrm>
          <a:off x="2102042" y="1645978"/>
          <a:ext cx="831904" cy="54492"/>
        </a:xfrm>
        <a:custGeom>
          <a:avLst/>
          <a:gdLst/>
          <a:ahLst/>
          <a:cxnLst/>
          <a:rect l="0" t="0" r="0" b="0"/>
          <a:pathLst>
            <a:path>
              <a:moveTo>
                <a:pt x="0" y="27246"/>
              </a:moveTo>
              <a:lnTo>
                <a:pt x="831904" y="272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97197" y="1652426"/>
        <a:ext cx="41595" cy="41595"/>
      </dsp:txXfrm>
    </dsp:sp>
    <dsp:sp modelId="{E76DDCA2-F6AB-434D-9C48-A38F6675C2F0}">
      <dsp:nvSpPr>
        <dsp:cNvPr id="0" name=""/>
        <dsp:cNvSpPr/>
      </dsp:nvSpPr>
      <dsp:spPr>
        <a:xfrm>
          <a:off x="2933947" y="1166681"/>
          <a:ext cx="5912729" cy="1013085"/>
        </a:xfrm>
        <a:prstGeom prst="roundRect">
          <a:avLst>
            <a:gd name="adj" fmla="val 10000"/>
          </a:avLst>
        </a:prstGeom>
        <a:solidFill>
          <a:srgbClr val="4F7F9C"/>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l" defTabSz="666750">
            <a:lnSpc>
              <a:spcPct val="90000"/>
            </a:lnSpc>
            <a:spcBef>
              <a:spcPct val="0"/>
            </a:spcBef>
            <a:spcAft>
              <a:spcPct val="35000"/>
            </a:spcAft>
            <a:buNone/>
          </a:pPr>
          <a:r>
            <a:rPr lang="en-GB" sz="1500" kern="1200" dirty="0">
              <a:latin typeface="Arial Black" panose="020B0A04020102020204" pitchFamily="34" charset="0"/>
            </a:rPr>
            <a:t> From the landing jurisdiction (i.e. Cyprus, Greece, Italy,  Switzerland and the UK)   </a:t>
          </a:r>
        </a:p>
      </dsp:txBody>
      <dsp:txXfrm>
        <a:off x="2963619" y="1196353"/>
        <a:ext cx="5853385" cy="953741"/>
      </dsp:txXfrm>
    </dsp:sp>
    <dsp:sp modelId="{5475D41D-F91A-4B1C-AE38-3A32923870DB}">
      <dsp:nvSpPr>
        <dsp:cNvPr id="0" name=""/>
        <dsp:cNvSpPr/>
      </dsp:nvSpPr>
      <dsp:spPr>
        <a:xfrm rot="3310531">
          <a:off x="1797664" y="2228502"/>
          <a:ext cx="1419223" cy="54492"/>
        </a:xfrm>
        <a:custGeom>
          <a:avLst/>
          <a:gdLst/>
          <a:ahLst/>
          <a:cxnLst/>
          <a:rect l="0" t="0" r="0" b="0"/>
          <a:pathLst>
            <a:path>
              <a:moveTo>
                <a:pt x="0" y="27246"/>
              </a:moveTo>
              <a:lnTo>
                <a:pt x="1419223" y="27246"/>
              </a:lnTo>
            </a:path>
          </a:pathLst>
        </a:custGeom>
        <a:noFill/>
        <a:ln w="25400"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2471795" y="2220267"/>
        <a:ext cx="70961" cy="70961"/>
      </dsp:txXfrm>
    </dsp:sp>
    <dsp:sp modelId="{11426AE1-8016-4786-AC2C-120F048E9E76}">
      <dsp:nvSpPr>
        <dsp:cNvPr id="0" name=""/>
        <dsp:cNvSpPr/>
      </dsp:nvSpPr>
      <dsp:spPr>
        <a:xfrm>
          <a:off x="2912510" y="2331729"/>
          <a:ext cx="5855206" cy="1013085"/>
        </a:xfrm>
        <a:prstGeom prst="roundRect">
          <a:avLst>
            <a:gd name="adj" fmla="val 10000"/>
          </a:avLst>
        </a:prstGeom>
        <a:solidFill>
          <a:srgbClr val="9DBFBA"/>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Black" panose="020B0A04020102020204" pitchFamily="34" charset="0"/>
            </a:rPr>
            <a:t>Any other jurisdiction that Mr &amp; Mr X have nexus/ties (e.g. spend much of their time, home)</a:t>
          </a:r>
        </a:p>
      </dsp:txBody>
      <dsp:txXfrm>
        <a:off x="2942182" y="2361401"/>
        <a:ext cx="5795862" cy="953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3A5D1-4D72-4058-ACB0-895D5E3124F6}">
      <dsp:nvSpPr>
        <dsp:cNvPr id="0" name=""/>
        <dsp:cNvSpPr/>
      </dsp:nvSpPr>
      <dsp:spPr>
        <a:xfrm>
          <a:off x="1087" y="0"/>
          <a:ext cx="2827327" cy="3236118"/>
        </a:xfrm>
        <a:prstGeom prst="roundRect">
          <a:avLst>
            <a:gd name="adj" fmla="val 10000"/>
          </a:avLst>
        </a:prstGeom>
        <a:solidFill>
          <a:srgbClr val="CACACA"/>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latin typeface="Arial Black" panose="020B0A04020102020204" pitchFamily="34" charset="0"/>
            </a:rPr>
            <a:t>Passive Income</a:t>
          </a:r>
        </a:p>
      </dsp:txBody>
      <dsp:txXfrm>
        <a:off x="1087" y="0"/>
        <a:ext cx="2827327" cy="970835"/>
      </dsp:txXfrm>
    </dsp:sp>
    <dsp:sp modelId="{B00D8B74-9441-40A8-A2DB-268554048FD1}">
      <dsp:nvSpPr>
        <dsp:cNvPr id="0" name=""/>
        <dsp:cNvSpPr/>
      </dsp:nvSpPr>
      <dsp:spPr>
        <a:xfrm>
          <a:off x="283820" y="970914"/>
          <a:ext cx="2261861" cy="471433"/>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Dividend income</a:t>
          </a:r>
        </a:p>
      </dsp:txBody>
      <dsp:txXfrm>
        <a:off x="297628" y="984722"/>
        <a:ext cx="2234245" cy="443817"/>
      </dsp:txXfrm>
    </dsp:sp>
    <dsp:sp modelId="{AAF838F9-B8F6-4DD9-B6E5-EA112FDA917F}">
      <dsp:nvSpPr>
        <dsp:cNvPr id="0" name=""/>
        <dsp:cNvSpPr/>
      </dsp:nvSpPr>
      <dsp:spPr>
        <a:xfrm>
          <a:off x="283820" y="1514876"/>
          <a:ext cx="2261861" cy="471433"/>
        </a:xfrm>
        <a:prstGeom prst="roundRect">
          <a:avLst>
            <a:gd name="adj" fmla="val 10000"/>
          </a:avLst>
        </a:prstGeom>
        <a:solidFill>
          <a:schemeClr val="accent5">
            <a:hueOff val="-978181"/>
            <a:satOff val="-228"/>
            <a:lumOff val="127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Interest from bank deposits</a:t>
          </a:r>
        </a:p>
      </dsp:txBody>
      <dsp:txXfrm>
        <a:off x="297628" y="1528684"/>
        <a:ext cx="2234245" cy="443817"/>
      </dsp:txXfrm>
    </dsp:sp>
    <dsp:sp modelId="{3A0911A8-D271-415E-8030-23CF991E6420}">
      <dsp:nvSpPr>
        <dsp:cNvPr id="0" name=""/>
        <dsp:cNvSpPr/>
      </dsp:nvSpPr>
      <dsp:spPr>
        <a:xfrm>
          <a:off x="283820" y="2058837"/>
          <a:ext cx="2261861" cy="471433"/>
        </a:xfrm>
        <a:prstGeom prst="roundRect">
          <a:avLst>
            <a:gd name="adj" fmla="val 10000"/>
          </a:avLst>
        </a:prstGeom>
        <a:solidFill>
          <a:schemeClr val="accent5">
            <a:hueOff val="-1956363"/>
            <a:satOff val="-456"/>
            <a:lumOff val="25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Rent income from property</a:t>
          </a:r>
        </a:p>
      </dsp:txBody>
      <dsp:txXfrm>
        <a:off x="297628" y="2072645"/>
        <a:ext cx="2234245" cy="443817"/>
      </dsp:txXfrm>
    </dsp:sp>
    <dsp:sp modelId="{2C925BB3-23CF-452E-A4A8-3EA44320E078}">
      <dsp:nvSpPr>
        <dsp:cNvPr id="0" name=""/>
        <dsp:cNvSpPr/>
      </dsp:nvSpPr>
      <dsp:spPr>
        <a:xfrm>
          <a:off x="283820" y="2602799"/>
          <a:ext cx="2261861" cy="471433"/>
        </a:xfrm>
        <a:prstGeom prst="roundRect">
          <a:avLst>
            <a:gd name="adj" fmla="val 10000"/>
          </a:avLst>
        </a:prstGeom>
        <a:solidFill>
          <a:schemeClr val="accent5">
            <a:hueOff val="-2934544"/>
            <a:satOff val="-684"/>
            <a:lumOff val="382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Capital Gains</a:t>
          </a:r>
        </a:p>
      </dsp:txBody>
      <dsp:txXfrm>
        <a:off x="297628" y="2616607"/>
        <a:ext cx="2234245" cy="443817"/>
      </dsp:txXfrm>
    </dsp:sp>
    <dsp:sp modelId="{A9E07A9A-2DAB-4AF9-8D8C-B32FB3887118}">
      <dsp:nvSpPr>
        <dsp:cNvPr id="0" name=""/>
        <dsp:cNvSpPr/>
      </dsp:nvSpPr>
      <dsp:spPr>
        <a:xfrm>
          <a:off x="3040464" y="0"/>
          <a:ext cx="2827327" cy="3236118"/>
        </a:xfrm>
        <a:prstGeom prst="roundRect">
          <a:avLst>
            <a:gd name="adj" fmla="val 10000"/>
          </a:avLst>
        </a:prstGeom>
        <a:solidFill>
          <a:srgbClr val="CACACA"/>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latin typeface="Arial Black" panose="020B0A04020102020204" pitchFamily="34" charset="0"/>
            </a:rPr>
            <a:t>Active income</a:t>
          </a:r>
        </a:p>
      </dsp:txBody>
      <dsp:txXfrm>
        <a:off x="3040464" y="0"/>
        <a:ext cx="2827327" cy="970835"/>
      </dsp:txXfrm>
    </dsp:sp>
    <dsp:sp modelId="{F2AEEA6F-B6F8-47D1-A60C-8E557A9F1A73}">
      <dsp:nvSpPr>
        <dsp:cNvPr id="0" name=""/>
        <dsp:cNvSpPr/>
      </dsp:nvSpPr>
      <dsp:spPr>
        <a:xfrm>
          <a:off x="3323197" y="971111"/>
          <a:ext cx="2261861" cy="635767"/>
        </a:xfrm>
        <a:prstGeom prst="roundRect">
          <a:avLst>
            <a:gd name="adj" fmla="val 10000"/>
          </a:avLst>
        </a:prstGeom>
        <a:solidFill>
          <a:schemeClr val="accent5">
            <a:hueOff val="-3912726"/>
            <a:satOff val="-912"/>
            <a:lumOff val="509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Employment income</a:t>
          </a:r>
        </a:p>
      </dsp:txBody>
      <dsp:txXfrm>
        <a:off x="3341818" y="989732"/>
        <a:ext cx="2224619" cy="598525"/>
      </dsp:txXfrm>
    </dsp:sp>
    <dsp:sp modelId="{057E85C7-805E-483C-B0E5-2058B25D43F2}">
      <dsp:nvSpPr>
        <dsp:cNvPr id="0" name=""/>
        <dsp:cNvSpPr/>
      </dsp:nvSpPr>
      <dsp:spPr>
        <a:xfrm>
          <a:off x="3323197" y="1704689"/>
          <a:ext cx="2261861" cy="635767"/>
        </a:xfrm>
        <a:prstGeom prst="roundRect">
          <a:avLst>
            <a:gd name="adj" fmla="val 10000"/>
          </a:avLst>
        </a:prstGeom>
        <a:solidFill>
          <a:schemeClr val="accent5">
            <a:hueOff val="-4890907"/>
            <a:satOff val="-1140"/>
            <a:lumOff val="637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Stock options</a:t>
          </a:r>
        </a:p>
      </dsp:txBody>
      <dsp:txXfrm>
        <a:off x="3341818" y="1723310"/>
        <a:ext cx="2224619" cy="598525"/>
      </dsp:txXfrm>
    </dsp:sp>
    <dsp:sp modelId="{AACF9298-B996-40E7-A928-B927E859B0EB}">
      <dsp:nvSpPr>
        <dsp:cNvPr id="0" name=""/>
        <dsp:cNvSpPr/>
      </dsp:nvSpPr>
      <dsp:spPr>
        <a:xfrm>
          <a:off x="3323197" y="2438267"/>
          <a:ext cx="2261861" cy="635767"/>
        </a:xfrm>
        <a:prstGeom prst="roundRect">
          <a:avLst>
            <a:gd name="adj" fmla="val 10000"/>
          </a:avLst>
        </a:prstGeom>
        <a:solidFill>
          <a:schemeClr val="accent5">
            <a:hueOff val="-5869089"/>
            <a:satOff val="-1368"/>
            <a:lumOff val="764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Bonus</a:t>
          </a:r>
        </a:p>
      </dsp:txBody>
      <dsp:txXfrm>
        <a:off x="3341818" y="2456888"/>
        <a:ext cx="2224619" cy="598525"/>
      </dsp:txXfrm>
    </dsp:sp>
    <dsp:sp modelId="{A9340832-FF22-4535-8B11-96D8712A5B72}">
      <dsp:nvSpPr>
        <dsp:cNvPr id="0" name=""/>
        <dsp:cNvSpPr/>
      </dsp:nvSpPr>
      <dsp:spPr>
        <a:xfrm>
          <a:off x="6079841" y="0"/>
          <a:ext cx="2827327" cy="3236118"/>
        </a:xfrm>
        <a:prstGeom prst="roundRect">
          <a:avLst>
            <a:gd name="adj" fmla="val 10000"/>
          </a:avLst>
        </a:prstGeom>
        <a:solidFill>
          <a:srgbClr val="CACACA"/>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bg1"/>
              </a:solidFill>
              <a:latin typeface="Arial Black" panose="020B0A04020102020204" pitchFamily="34" charset="0"/>
            </a:rPr>
            <a:t>Capital Assets</a:t>
          </a:r>
        </a:p>
      </dsp:txBody>
      <dsp:txXfrm>
        <a:off x="6079841" y="0"/>
        <a:ext cx="2827327" cy="970835"/>
      </dsp:txXfrm>
    </dsp:sp>
    <dsp:sp modelId="{DFB071B9-E075-4F61-B287-A9C805DF04F6}">
      <dsp:nvSpPr>
        <dsp:cNvPr id="0" name=""/>
        <dsp:cNvSpPr/>
      </dsp:nvSpPr>
      <dsp:spPr>
        <a:xfrm>
          <a:off x="6271635" y="971783"/>
          <a:ext cx="2443738" cy="975733"/>
        </a:xfrm>
        <a:prstGeom prst="roundRect">
          <a:avLst>
            <a:gd name="adj" fmla="val 10000"/>
          </a:avLst>
        </a:prstGeom>
        <a:solidFill>
          <a:schemeClr val="accent5">
            <a:hueOff val="-6847270"/>
            <a:satOff val="-1596"/>
            <a:lumOff val="892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 </a:t>
          </a:r>
          <a:r>
            <a:rPr lang="en-GB" sz="2000" kern="1200" dirty="0">
              <a:latin typeface="Arial" panose="020B0604020202020204" pitchFamily="34" charset="0"/>
              <a:cs typeface="Arial" panose="020B0604020202020204" pitchFamily="34" charset="0"/>
            </a:rPr>
            <a:t>Immovable Property</a:t>
          </a:r>
          <a:endParaRPr lang="en-GB" sz="1400" kern="1200" dirty="0">
            <a:latin typeface="Arial" panose="020B0604020202020204" pitchFamily="34" charset="0"/>
            <a:cs typeface="Arial" panose="020B0604020202020204" pitchFamily="34" charset="0"/>
          </a:endParaRPr>
        </a:p>
      </dsp:txBody>
      <dsp:txXfrm>
        <a:off x="6300213" y="1000361"/>
        <a:ext cx="2386582" cy="918577"/>
      </dsp:txXfrm>
    </dsp:sp>
    <dsp:sp modelId="{A8869931-5D13-4A00-B740-90010AA42B25}">
      <dsp:nvSpPr>
        <dsp:cNvPr id="0" name=""/>
        <dsp:cNvSpPr/>
      </dsp:nvSpPr>
      <dsp:spPr>
        <a:xfrm>
          <a:off x="6285919" y="2097630"/>
          <a:ext cx="2415170" cy="975733"/>
        </a:xfrm>
        <a:prstGeom prst="roundRect">
          <a:avLst>
            <a:gd name="adj" fmla="val 10000"/>
          </a:avLst>
        </a:prstGeom>
        <a:solidFill>
          <a:schemeClr val="accent5">
            <a:hueOff val="-7825452"/>
            <a:satOff val="-1824"/>
            <a:lumOff val="1019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Wealth/Inheritance </a:t>
          </a:r>
        </a:p>
      </dsp:txBody>
      <dsp:txXfrm>
        <a:off x="6314497" y="2126208"/>
        <a:ext cx="2358014" cy="918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10E45-B5F0-4CBA-9EA3-D7E9E017AEA2}">
      <dsp:nvSpPr>
        <dsp:cNvPr id="0" name=""/>
        <dsp:cNvSpPr/>
      </dsp:nvSpPr>
      <dsp:spPr>
        <a:xfrm rot="16200000">
          <a:off x="1453753" y="-1453753"/>
          <a:ext cx="1578768" cy="4486275"/>
        </a:xfrm>
        <a:prstGeom prst="round1Rect">
          <a:avLst/>
        </a:prstGeom>
        <a:solidFill>
          <a:srgbClr val="4F7F9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GB" sz="1200" kern="1200" dirty="0">
            <a:latin typeface="Arial Black" panose="020B0A04020102020204" pitchFamily="34" charset="0"/>
          </a:endParaRPr>
        </a:p>
        <a:p>
          <a:pPr marL="0" lvl="0" indent="0" algn="ctr" defTabSz="533400">
            <a:lnSpc>
              <a:spcPct val="90000"/>
            </a:lnSpc>
            <a:spcBef>
              <a:spcPct val="0"/>
            </a:spcBef>
            <a:spcAft>
              <a:spcPct val="35000"/>
            </a:spcAft>
            <a:buNone/>
          </a:pPr>
          <a:endParaRPr lang="en-GB" sz="1200" kern="1200" dirty="0">
            <a:latin typeface="Arial Black" panose="020B0A04020102020204" pitchFamily="34" charset="0"/>
          </a:endParaRPr>
        </a:p>
        <a:p>
          <a:pPr marL="0" lvl="0" indent="0" algn="ctr" defTabSz="533400">
            <a:lnSpc>
              <a:spcPct val="90000"/>
            </a:lnSpc>
            <a:spcBef>
              <a:spcPct val="0"/>
            </a:spcBef>
            <a:spcAft>
              <a:spcPct val="35000"/>
            </a:spcAft>
            <a:buNone/>
          </a:pPr>
          <a:r>
            <a:rPr lang="en-GB" sz="1400" kern="1200" dirty="0">
              <a:latin typeface="Arial Black" panose="020B0A04020102020204" pitchFamily="34" charset="0"/>
            </a:rPr>
            <a:t>Permanent home</a:t>
          </a:r>
        </a:p>
        <a:p>
          <a:pPr marL="0" lvl="0" indent="0" algn="ctr" defTabSz="533400">
            <a:lnSpc>
              <a:spcPct val="90000"/>
            </a:lnSpc>
            <a:spcBef>
              <a:spcPct val="0"/>
            </a:spcBef>
            <a:spcAft>
              <a:spcPct val="35000"/>
            </a:spcAft>
            <a:buNone/>
          </a:pPr>
          <a:endParaRPr lang="en-GB" sz="1200" kern="1200" dirty="0"/>
        </a:p>
      </dsp:txBody>
      <dsp:txXfrm rot="5400000">
        <a:off x="0" y="0"/>
        <a:ext cx="4486275" cy="1184076"/>
      </dsp:txXfrm>
    </dsp:sp>
    <dsp:sp modelId="{773568EF-B32D-4AC1-A2A3-9F6A45D89C89}">
      <dsp:nvSpPr>
        <dsp:cNvPr id="0" name=""/>
        <dsp:cNvSpPr/>
      </dsp:nvSpPr>
      <dsp:spPr>
        <a:xfrm>
          <a:off x="4486275" y="0"/>
          <a:ext cx="4486275" cy="1578768"/>
        </a:xfrm>
        <a:prstGeom prst="round1Rect">
          <a:avLst/>
        </a:prstGeom>
        <a:solidFill>
          <a:srgbClr val="10442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Black" panose="020B0A04020102020204" pitchFamily="34" charset="0"/>
              <a:cs typeface="Arial" panose="020B0604020202020204" pitchFamily="34" charset="0"/>
            </a:rPr>
            <a:t>Personal and economic relations</a:t>
          </a:r>
        </a:p>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 (i.e. centre of vital interests)</a:t>
          </a:r>
        </a:p>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Occupation, Family and social relations,                                           Political, cultural and other inter</a:t>
          </a:r>
          <a:r>
            <a:rPr lang="en-GB" sz="1200" kern="1200" dirty="0">
              <a:latin typeface="Arial" panose="020B0604020202020204" pitchFamily="34" charset="0"/>
              <a:cs typeface="Arial" panose="020B0604020202020204" pitchFamily="34" charset="0"/>
            </a:rPr>
            <a:t>ests.</a:t>
          </a:r>
        </a:p>
      </dsp:txBody>
      <dsp:txXfrm>
        <a:off x="4486275" y="0"/>
        <a:ext cx="4486275" cy="1184076"/>
      </dsp:txXfrm>
    </dsp:sp>
    <dsp:sp modelId="{9CDFE3C3-9D37-4487-918B-22A90D47656A}">
      <dsp:nvSpPr>
        <dsp:cNvPr id="0" name=""/>
        <dsp:cNvSpPr/>
      </dsp:nvSpPr>
      <dsp:spPr>
        <a:xfrm rot="10800000">
          <a:off x="0" y="1578768"/>
          <a:ext cx="4486275" cy="1578768"/>
        </a:xfrm>
        <a:prstGeom prst="round1Rect">
          <a:avLst/>
        </a:prstGeom>
        <a:solidFill>
          <a:srgbClr val="E0DB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Black" panose="020B0A04020102020204" pitchFamily="34" charset="0"/>
            </a:rPr>
            <a:t>Physical Presence and Habitual abode</a:t>
          </a:r>
        </a:p>
        <a:p>
          <a:pPr marL="0" lvl="0" indent="0" algn="ctr" defTabSz="622300">
            <a:lnSpc>
              <a:spcPct val="90000"/>
            </a:lnSpc>
            <a:spcBef>
              <a:spcPct val="0"/>
            </a:spcBef>
            <a:spcAft>
              <a:spcPct val="35000"/>
            </a:spcAft>
            <a:buNone/>
          </a:pPr>
          <a:endParaRPr lang="en-GB" sz="1400" kern="1200" dirty="0">
            <a:latin typeface="Arial Black" panose="020B0A04020102020204" pitchFamily="34" charset="0"/>
          </a:endParaRPr>
        </a:p>
        <a:p>
          <a:pPr marL="0" lvl="0" indent="0" algn="ctr" defTabSz="622300">
            <a:lnSpc>
              <a:spcPct val="90000"/>
            </a:lnSpc>
            <a:spcBef>
              <a:spcPct val="0"/>
            </a:spcBef>
            <a:spcAft>
              <a:spcPct val="35000"/>
            </a:spcAft>
            <a:buNone/>
          </a:pPr>
          <a:endParaRPr lang="en-GB" sz="1400" kern="1200" dirty="0">
            <a:latin typeface="Arial Black" panose="020B0A04020102020204" pitchFamily="34" charset="0"/>
          </a:endParaRPr>
        </a:p>
      </dsp:txBody>
      <dsp:txXfrm rot="10800000">
        <a:off x="0" y="1973460"/>
        <a:ext cx="4486275" cy="1184076"/>
      </dsp:txXfrm>
    </dsp:sp>
    <dsp:sp modelId="{DAE47391-8943-4037-AFAC-84CFEC73D6E4}">
      <dsp:nvSpPr>
        <dsp:cNvPr id="0" name=""/>
        <dsp:cNvSpPr/>
      </dsp:nvSpPr>
      <dsp:spPr>
        <a:xfrm rot="5400000">
          <a:off x="5940028" y="125015"/>
          <a:ext cx="1578768" cy="4486275"/>
        </a:xfrm>
        <a:prstGeom prst="round1Rect">
          <a:avLst/>
        </a:prstGeom>
        <a:solidFill>
          <a:srgbClr val="A4B2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Black" panose="020B0A04020102020204" pitchFamily="34" charset="0"/>
            </a:rPr>
            <a:t>Nationality (i.e. Passport)</a:t>
          </a:r>
        </a:p>
        <a:p>
          <a:pPr marL="0" lvl="0" indent="0" algn="ctr" defTabSz="622300">
            <a:lnSpc>
              <a:spcPct val="90000"/>
            </a:lnSpc>
            <a:spcBef>
              <a:spcPct val="0"/>
            </a:spcBef>
            <a:spcAft>
              <a:spcPct val="35000"/>
            </a:spcAft>
            <a:buNone/>
          </a:pPr>
          <a:endParaRPr lang="en-GB" sz="1400" kern="1200" dirty="0">
            <a:latin typeface="Arial Black" panose="020B0A04020102020204" pitchFamily="34" charset="0"/>
          </a:endParaRPr>
        </a:p>
        <a:p>
          <a:pPr marL="0" lvl="0" indent="0" algn="ctr" defTabSz="622300">
            <a:lnSpc>
              <a:spcPct val="90000"/>
            </a:lnSpc>
            <a:spcBef>
              <a:spcPct val="0"/>
            </a:spcBef>
            <a:spcAft>
              <a:spcPct val="35000"/>
            </a:spcAft>
            <a:buNone/>
          </a:pPr>
          <a:endParaRPr lang="en-GB" sz="1400" kern="1200" dirty="0">
            <a:latin typeface="Arial Black" panose="020B0A04020102020204" pitchFamily="34" charset="0"/>
          </a:endParaRPr>
        </a:p>
      </dsp:txBody>
      <dsp:txXfrm rot="-5400000">
        <a:off x="4486275" y="1973460"/>
        <a:ext cx="4486275" cy="1184076"/>
      </dsp:txXfrm>
    </dsp:sp>
    <dsp:sp modelId="{9A342CC5-7586-49C3-AFF7-23D8D93C7C17}">
      <dsp:nvSpPr>
        <dsp:cNvPr id="0" name=""/>
        <dsp:cNvSpPr/>
      </dsp:nvSpPr>
      <dsp:spPr>
        <a:xfrm>
          <a:off x="3140392" y="1184076"/>
          <a:ext cx="2691765" cy="789384"/>
        </a:xfrm>
        <a:prstGeom prst="roundRect">
          <a:avLst/>
        </a:prstGeom>
        <a:solidFill>
          <a:srgbClr val="CACA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Black" panose="020B0A04020102020204" pitchFamily="34" charset="0"/>
            </a:rPr>
            <a:t>Tax authorities challenge tax residence</a:t>
          </a:r>
        </a:p>
      </dsp:txBody>
      <dsp:txXfrm>
        <a:off x="3178927" y="1222611"/>
        <a:ext cx="2614695" cy="712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C1FF2-EB05-4F95-80F0-CE2EF4C01B81}">
      <dsp:nvSpPr>
        <dsp:cNvPr id="0" name=""/>
        <dsp:cNvSpPr/>
      </dsp:nvSpPr>
      <dsp:spPr>
        <a:xfrm>
          <a:off x="4310380" y="1314118"/>
          <a:ext cx="3049625" cy="529286"/>
        </a:xfrm>
        <a:custGeom>
          <a:avLst/>
          <a:gdLst/>
          <a:ahLst/>
          <a:cxnLst/>
          <a:rect l="0" t="0" r="0" b="0"/>
          <a:pathLst>
            <a:path>
              <a:moveTo>
                <a:pt x="0" y="0"/>
              </a:moveTo>
              <a:lnTo>
                <a:pt x="0" y="264649"/>
              </a:lnTo>
              <a:lnTo>
                <a:pt x="3049625" y="264649"/>
              </a:lnTo>
              <a:lnTo>
                <a:pt x="3049625" y="52928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D8A34-5F7B-4C6C-B9F6-8ADD6B3C9E85}">
      <dsp:nvSpPr>
        <dsp:cNvPr id="0" name=""/>
        <dsp:cNvSpPr/>
      </dsp:nvSpPr>
      <dsp:spPr>
        <a:xfrm>
          <a:off x="4264660" y="1314118"/>
          <a:ext cx="91440" cy="529286"/>
        </a:xfrm>
        <a:custGeom>
          <a:avLst/>
          <a:gdLst/>
          <a:ahLst/>
          <a:cxnLst/>
          <a:rect l="0" t="0" r="0" b="0"/>
          <a:pathLst>
            <a:path>
              <a:moveTo>
                <a:pt x="45720" y="0"/>
              </a:moveTo>
              <a:lnTo>
                <a:pt x="45720" y="52928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79D53C-E269-441B-A3BE-2185447937ED}">
      <dsp:nvSpPr>
        <dsp:cNvPr id="0" name=""/>
        <dsp:cNvSpPr/>
      </dsp:nvSpPr>
      <dsp:spPr>
        <a:xfrm>
          <a:off x="1260754" y="1314118"/>
          <a:ext cx="3049625" cy="529286"/>
        </a:xfrm>
        <a:custGeom>
          <a:avLst/>
          <a:gdLst/>
          <a:ahLst/>
          <a:cxnLst/>
          <a:rect l="0" t="0" r="0" b="0"/>
          <a:pathLst>
            <a:path>
              <a:moveTo>
                <a:pt x="3049625" y="0"/>
              </a:moveTo>
              <a:lnTo>
                <a:pt x="3049625" y="264649"/>
              </a:lnTo>
              <a:lnTo>
                <a:pt x="0" y="264649"/>
              </a:lnTo>
              <a:lnTo>
                <a:pt x="0" y="52928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0A52C-6B13-4187-9F7C-16F8D782E8DA}">
      <dsp:nvSpPr>
        <dsp:cNvPr id="0" name=""/>
        <dsp:cNvSpPr/>
      </dsp:nvSpPr>
      <dsp:spPr>
        <a:xfrm>
          <a:off x="2965571" y="53943"/>
          <a:ext cx="2689618" cy="1260175"/>
        </a:xfrm>
        <a:prstGeom prst="rect">
          <a:avLst/>
        </a:prstGeom>
        <a:solidFill>
          <a:srgbClr val="10442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Black" panose="020B0A04020102020204" pitchFamily="34" charset="0"/>
            </a:rPr>
            <a:t>At least one of the below conditions must be met in Italy for more than 183 days in a calendar year</a:t>
          </a:r>
        </a:p>
      </dsp:txBody>
      <dsp:txXfrm>
        <a:off x="2965571" y="53943"/>
        <a:ext cx="2689618" cy="1260175"/>
      </dsp:txXfrm>
    </dsp:sp>
    <dsp:sp modelId="{9B8EA949-11CE-48A5-884E-1FE4B922DBE1}">
      <dsp:nvSpPr>
        <dsp:cNvPr id="0" name=""/>
        <dsp:cNvSpPr/>
      </dsp:nvSpPr>
      <dsp:spPr>
        <a:xfrm>
          <a:off x="578" y="1843405"/>
          <a:ext cx="2520351" cy="1260175"/>
        </a:xfrm>
        <a:prstGeom prst="rect">
          <a:avLst/>
        </a:prstGeom>
        <a:solidFill>
          <a:srgbClr val="A4B26D"/>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Black" panose="020B0A04020102020204" pitchFamily="34" charset="0"/>
            </a:rPr>
            <a:t>Registration in the register of resident population</a:t>
          </a:r>
        </a:p>
        <a:p>
          <a:pPr marL="0" lvl="0" indent="0" algn="ctr" defTabSz="488950">
            <a:lnSpc>
              <a:spcPct val="90000"/>
            </a:lnSpc>
            <a:spcBef>
              <a:spcPct val="0"/>
            </a:spcBef>
            <a:spcAft>
              <a:spcPct val="35000"/>
            </a:spcAft>
            <a:buNone/>
          </a:pPr>
          <a:endParaRPr lang="en-GB" sz="1100" kern="1200" dirty="0"/>
        </a:p>
      </dsp:txBody>
      <dsp:txXfrm>
        <a:off x="578" y="1843405"/>
        <a:ext cx="2520351" cy="1260175"/>
      </dsp:txXfrm>
    </dsp:sp>
    <dsp:sp modelId="{D92116CC-2DB1-4DDC-B334-F1DD43A01023}">
      <dsp:nvSpPr>
        <dsp:cNvPr id="0" name=""/>
        <dsp:cNvSpPr/>
      </dsp:nvSpPr>
      <dsp:spPr>
        <a:xfrm>
          <a:off x="3050204" y="1843405"/>
          <a:ext cx="2520351" cy="1260175"/>
        </a:xfrm>
        <a:prstGeom prst="rect">
          <a:avLst/>
        </a:prstGeom>
        <a:solidFill>
          <a:schemeClr val="accent6">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Black" panose="020B0A04020102020204" pitchFamily="34" charset="0"/>
              <a:cs typeface="Arial" panose="020B0604020202020204" pitchFamily="34" charset="0"/>
            </a:rPr>
            <a:t>Domicile</a:t>
          </a:r>
        </a:p>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 (i.e. centre of personal</a:t>
          </a:r>
          <a:r>
            <a:rPr lang="it-IT" sz="1100" kern="1200" dirty="0">
              <a:latin typeface="Arial" panose="020B0604020202020204" pitchFamily="34" charset="0"/>
              <a:cs typeface="Arial" panose="020B0604020202020204" pitchFamily="34" charset="0"/>
            </a:rPr>
            <a:t> and </a:t>
          </a:r>
          <a:r>
            <a:rPr lang="en-AU" sz="1100" kern="1200" noProof="0" dirty="0">
              <a:latin typeface="Arial" panose="020B0604020202020204" pitchFamily="34" charset="0"/>
              <a:cs typeface="Arial" panose="020B0604020202020204" pitchFamily="34" charset="0"/>
            </a:rPr>
            <a:t>economic</a:t>
          </a:r>
          <a:r>
            <a:rPr lang="it-IT" sz="1100" kern="1200" dirty="0">
              <a:latin typeface="Arial" panose="020B0604020202020204" pitchFamily="34" charset="0"/>
              <a:cs typeface="Arial" panose="020B0604020202020204" pitchFamily="34" charset="0"/>
            </a:rPr>
            <a:t> </a:t>
          </a:r>
        </a:p>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 interests)</a:t>
          </a:r>
        </a:p>
        <a:p>
          <a:pPr marL="0" lvl="0" indent="0" algn="ctr" defTabSz="48895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Occupation, family and social relations,                                           political, cultural and other interests.</a:t>
          </a:r>
        </a:p>
      </dsp:txBody>
      <dsp:txXfrm>
        <a:off x="3050204" y="1843405"/>
        <a:ext cx="2520351" cy="1260175"/>
      </dsp:txXfrm>
    </dsp:sp>
    <dsp:sp modelId="{26E5DB75-1C94-41FF-8280-CF9AA7ABD297}">
      <dsp:nvSpPr>
        <dsp:cNvPr id="0" name=""/>
        <dsp:cNvSpPr/>
      </dsp:nvSpPr>
      <dsp:spPr>
        <a:xfrm>
          <a:off x="6099830" y="1843405"/>
          <a:ext cx="2520351" cy="1260175"/>
        </a:xfrm>
        <a:prstGeom prst="rect">
          <a:avLst/>
        </a:prstGeom>
        <a:solidFill>
          <a:schemeClr val="accent6">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Black" panose="020B0A04020102020204" pitchFamily="34" charset="0"/>
            </a:rPr>
            <a:t>Habitual abode</a:t>
          </a:r>
        </a:p>
        <a:p>
          <a:pPr marL="0" lvl="0" indent="0" algn="ctr" defTabSz="488950">
            <a:lnSpc>
              <a:spcPct val="90000"/>
            </a:lnSpc>
            <a:spcBef>
              <a:spcPct val="0"/>
            </a:spcBef>
            <a:spcAft>
              <a:spcPct val="35000"/>
            </a:spcAft>
            <a:buNone/>
          </a:pPr>
          <a:endParaRPr lang="en-GB" sz="1100" kern="1200" dirty="0">
            <a:latin typeface="Arial Black" panose="020B0A04020102020204" pitchFamily="34" charset="0"/>
          </a:endParaRPr>
        </a:p>
        <a:p>
          <a:pPr marL="0" lvl="0" indent="0" algn="ctr" defTabSz="488950">
            <a:lnSpc>
              <a:spcPct val="90000"/>
            </a:lnSpc>
            <a:spcBef>
              <a:spcPct val="0"/>
            </a:spcBef>
            <a:spcAft>
              <a:spcPct val="35000"/>
            </a:spcAft>
            <a:buNone/>
          </a:pPr>
          <a:endParaRPr lang="en-GB" sz="1100" kern="1200" dirty="0">
            <a:latin typeface="Arial Black" panose="020B0A04020102020204" pitchFamily="34" charset="0"/>
          </a:endParaRPr>
        </a:p>
      </dsp:txBody>
      <dsp:txXfrm>
        <a:off x="6099830" y="1843405"/>
        <a:ext cx="2520351" cy="1260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C1FF2-EB05-4F95-80F0-CE2EF4C01B81}">
      <dsp:nvSpPr>
        <dsp:cNvPr id="0" name=""/>
        <dsp:cNvSpPr/>
      </dsp:nvSpPr>
      <dsp:spPr>
        <a:xfrm>
          <a:off x="4315690" y="1289006"/>
          <a:ext cx="3053382" cy="529938"/>
        </a:xfrm>
        <a:custGeom>
          <a:avLst/>
          <a:gdLst/>
          <a:ahLst/>
          <a:cxnLst/>
          <a:rect l="0" t="0" r="0" b="0"/>
          <a:pathLst>
            <a:path>
              <a:moveTo>
                <a:pt x="0" y="0"/>
              </a:moveTo>
              <a:lnTo>
                <a:pt x="0" y="264975"/>
              </a:lnTo>
              <a:lnTo>
                <a:pt x="3053382" y="264975"/>
              </a:lnTo>
              <a:lnTo>
                <a:pt x="3053382" y="5299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D8A34-5F7B-4C6C-B9F6-8ADD6B3C9E85}">
      <dsp:nvSpPr>
        <dsp:cNvPr id="0" name=""/>
        <dsp:cNvSpPr/>
      </dsp:nvSpPr>
      <dsp:spPr>
        <a:xfrm>
          <a:off x="4269970" y="1289006"/>
          <a:ext cx="91440" cy="529938"/>
        </a:xfrm>
        <a:custGeom>
          <a:avLst/>
          <a:gdLst/>
          <a:ahLst/>
          <a:cxnLst/>
          <a:rect l="0" t="0" r="0" b="0"/>
          <a:pathLst>
            <a:path>
              <a:moveTo>
                <a:pt x="45720" y="0"/>
              </a:moveTo>
              <a:lnTo>
                <a:pt x="45720" y="5299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79D53C-E269-441B-A3BE-2185447937ED}">
      <dsp:nvSpPr>
        <dsp:cNvPr id="0" name=""/>
        <dsp:cNvSpPr/>
      </dsp:nvSpPr>
      <dsp:spPr>
        <a:xfrm>
          <a:off x="1262307" y="1289006"/>
          <a:ext cx="3053382" cy="529938"/>
        </a:xfrm>
        <a:custGeom>
          <a:avLst/>
          <a:gdLst/>
          <a:ahLst/>
          <a:cxnLst/>
          <a:rect l="0" t="0" r="0" b="0"/>
          <a:pathLst>
            <a:path>
              <a:moveTo>
                <a:pt x="3053382" y="0"/>
              </a:moveTo>
              <a:lnTo>
                <a:pt x="3053382" y="264975"/>
              </a:lnTo>
              <a:lnTo>
                <a:pt x="0" y="264975"/>
              </a:lnTo>
              <a:lnTo>
                <a:pt x="0" y="529938"/>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0A52C-6B13-4187-9F7C-16F8D782E8DA}">
      <dsp:nvSpPr>
        <dsp:cNvPr id="0" name=""/>
        <dsp:cNvSpPr/>
      </dsp:nvSpPr>
      <dsp:spPr>
        <a:xfrm>
          <a:off x="2969224" y="27278"/>
          <a:ext cx="2692932" cy="1261728"/>
        </a:xfrm>
        <a:prstGeom prst="rect">
          <a:avLst/>
        </a:prstGeom>
        <a:solidFill>
          <a:srgbClr val="10442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Black" panose="020B0A04020102020204" pitchFamily="34" charset="0"/>
            </a:rPr>
            <a:t>Physical presence in Switzerland is required and at least one of the below conditions must be met</a:t>
          </a:r>
        </a:p>
      </dsp:txBody>
      <dsp:txXfrm>
        <a:off x="2969224" y="27278"/>
        <a:ext cx="2692932" cy="1261728"/>
      </dsp:txXfrm>
    </dsp:sp>
    <dsp:sp modelId="{9B8EA949-11CE-48A5-884E-1FE4B922DBE1}">
      <dsp:nvSpPr>
        <dsp:cNvPr id="0" name=""/>
        <dsp:cNvSpPr/>
      </dsp:nvSpPr>
      <dsp:spPr>
        <a:xfrm>
          <a:off x="579" y="1818944"/>
          <a:ext cx="2523456" cy="1261728"/>
        </a:xfrm>
        <a:prstGeom prst="rect">
          <a:avLst/>
        </a:prstGeom>
        <a:solidFill>
          <a:schemeClr val="accent6">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Black" panose="020B0A04020102020204" pitchFamily="34" charset="0"/>
            </a:rPr>
            <a:t>Intention to permanently establish an habitual abode </a:t>
          </a:r>
          <a:r>
            <a:rPr lang="en-GB" sz="1300" b="0" kern="1200" dirty="0">
              <a:latin typeface="Arial" panose="020B0604020202020204" pitchFamily="34" charset="0"/>
              <a:cs typeface="Arial" panose="020B0604020202020204" pitchFamily="34" charset="0"/>
            </a:rPr>
            <a:t>(i.e. centre of vital interest) </a:t>
          </a:r>
          <a:br>
            <a:rPr lang="en-GB" sz="1300" b="0" kern="1200" dirty="0">
              <a:latin typeface="Arial" panose="020B0604020202020204" pitchFamily="34" charset="0"/>
              <a:cs typeface="Arial" panose="020B0604020202020204" pitchFamily="34" charset="0"/>
            </a:rPr>
          </a:br>
          <a:r>
            <a:rPr lang="en-GB" sz="1300" kern="1200" dirty="0">
              <a:latin typeface="Arial Black" panose="020B0A04020102020204" pitchFamily="34" charset="0"/>
            </a:rPr>
            <a:t>and registration with the municipal authorities</a:t>
          </a:r>
          <a:endParaRPr lang="en-GB" sz="1300" kern="1200" dirty="0"/>
        </a:p>
      </dsp:txBody>
      <dsp:txXfrm>
        <a:off x="579" y="1818944"/>
        <a:ext cx="2523456" cy="1261728"/>
      </dsp:txXfrm>
    </dsp:sp>
    <dsp:sp modelId="{D92116CC-2DB1-4DDC-B334-F1DD43A01023}">
      <dsp:nvSpPr>
        <dsp:cNvPr id="0" name=""/>
        <dsp:cNvSpPr/>
      </dsp:nvSpPr>
      <dsp:spPr>
        <a:xfrm>
          <a:off x="3053962" y="1818944"/>
          <a:ext cx="2523456" cy="1261728"/>
        </a:xfrm>
        <a:prstGeom prst="rect">
          <a:avLst/>
        </a:prstGeom>
        <a:solidFill>
          <a:schemeClr val="accent6">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0" kern="1200" dirty="0">
              <a:latin typeface="Arial Black" panose="020B0A04020102020204" pitchFamily="34" charset="0"/>
              <a:cs typeface="Arial" panose="020B0604020202020204" pitchFamily="34" charset="0"/>
            </a:rPr>
            <a:t>Exercise of a gainful activity for a consecutive period of at least 30 days </a:t>
          </a:r>
          <a:r>
            <a:rPr lang="en-GB" sz="1300" b="0" kern="1200" dirty="0">
              <a:latin typeface="Arial" panose="020B0604020202020204" pitchFamily="34" charset="0"/>
              <a:cs typeface="Arial" panose="020B0604020202020204" pitchFamily="34" charset="0"/>
            </a:rPr>
            <a:t>(regardless of temporary </a:t>
          </a:r>
          <a:r>
            <a:rPr lang="en-GB" sz="1300" kern="1200" dirty="0">
              <a:latin typeface="Arial" panose="020B0604020202020204" pitchFamily="34" charset="0"/>
              <a:cs typeface="Arial" panose="020B0604020202020204" pitchFamily="34" charset="0"/>
            </a:rPr>
            <a:t>interruptions)</a:t>
          </a:r>
        </a:p>
      </dsp:txBody>
      <dsp:txXfrm>
        <a:off x="3053962" y="1818944"/>
        <a:ext cx="2523456" cy="1261728"/>
      </dsp:txXfrm>
    </dsp:sp>
    <dsp:sp modelId="{26E5DB75-1C94-41FF-8280-CF9AA7ABD297}">
      <dsp:nvSpPr>
        <dsp:cNvPr id="0" name=""/>
        <dsp:cNvSpPr/>
      </dsp:nvSpPr>
      <dsp:spPr>
        <a:xfrm>
          <a:off x="6107344" y="1818944"/>
          <a:ext cx="2523456" cy="1261728"/>
        </a:xfrm>
        <a:prstGeom prst="rect">
          <a:avLst/>
        </a:prstGeom>
        <a:solidFill>
          <a:schemeClr val="accent6">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prstClr val="white"/>
              </a:solidFill>
              <a:latin typeface="Arial Black" panose="020B0A04020102020204" pitchFamily="34" charset="0"/>
              <a:ea typeface="+mn-ea"/>
              <a:cs typeface="Arial" panose="020B0604020202020204" pitchFamily="34" charset="0"/>
            </a:rPr>
            <a:t>Stay without gainful activity for a consecutive period of at least 90 days</a:t>
          </a:r>
          <a:br>
            <a:rPr lang="en-US" sz="1300" b="0" kern="1200" dirty="0">
              <a:solidFill>
                <a:prstClr val="white"/>
              </a:solidFill>
              <a:latin typeface="Arial Black" panose="020B0A04020102020204" pitchFamily="34" charset="0"/>
              <a:ea typeface="+mn-ea"/>
              <a:cs typeface="Arial" panose="020B0604020202020204" pitchFamily="34" charset="0"/>
            </a:rPr>
          </a:br>
          <a:r>
            <a:rPr lang="en-US" sz="1300" b="0" kern="1200" dirty="0">
              <a:solidFill>
                <a:prstClr val="white"/>
              </a:solidFill>
              <a:latin typeface="Arial" panose="020B0604020202020204" pitchFamily="34" charset="0"/>
              <a:ea typeface="+mn-ea"/>
              <a:cs typeface="Arial" panose="020B0604020202020204" pitchFamily="34" charset="0"/>
            </a:rPr>
            <a:t>(regardless of temporary interruptions)</a:t>
          </a:r>
          <a:endParaRPr lang="en-GB" sz="1300" b="0" kern="1200" dirty="0">
            <a:solidFill>
              <a:prstClr val="white"/>
            </a:solidFill>
            <a:latin typeface="Arial" panose="020B0604020202020204" pitchFamily="34" charset="0"/>
            <a:ea typeface="+mn-ea"/>
            <a:cs typeface="Arial" panose="020B0604020202020204" pitchFamily="34" charset="0"/>
          </a:endParaRPr>
        </a:p>
      </dsp:txBody>
      <dsp:txXfrm>
        <a:off x="6107344" y="1818944"/>
        <a:ext cx="2523456" cy="1261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C1FF2-EB05-4F95-80F0-CE2EF4C01B81}">
      <dsp:nvSpPr>
        <dsp:cNvPr id="0" name=""/>
        <dsp:cNvSpPr/>
      </dsp:nvSpPr>
      <dsp:spPr>
        <a:xfrm>
          <a:off x="4150327" y="1207052"/>
          <a:ext cx="2921061" cy="506973"/>
        </a:xfrm>
        <a:custGeom>
          <a:avLst/>
          <a:gdLst/>
          <a:ahLst/>
          <a:cxnLst/>
          <a:rect l="0" t="0" r="0" b="0"/>
          <a:pathLst>
            <a:path>
              <a:moveTo>
                <a:pt x="0" y="0"/>
              </a:moveTo>
              <a:lnTo>
                <a:pt x="0" y="253492"/>
              </a:lnTo>
              <a:lnTo>
                <a:pt x="2921061" y="253492"/>
              </a:lnTo>
              <a:lnTo>
                <a:pt x="2921061" y="5069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ED8A34-5F7B-4C6C-B9F6-8ADD6B3C9E85}">
      <dsp:nvSpPr>
        <dsp:cNvPr id="0" name=""/>
        <dsp:cNvSpPr/>
      </dsp:nvSpPr>
      <dsp:spPr>
        <a:xfrm>
          <a:off x="4104607" y="1207052"/>
          <a:ext cx="91440" cy="506973"/>
        </a:xfrm>
        <a:custGeom>
          <a:avLst/>
          <a:gdLst/>
          <a:ahLst/>
          <a:cxnLst/>
          <a:rect l="0" t="0" r="0" b="0"/>
          <a:pathLst>
            <a:path>
              <a:moveTo>
                <a:pt x="45720" y="0"/>
              </a:moveTo>
              <a:lnTo>
                <a:pt x="45720" y="506973"/>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79D53C-E269-441B-A3BE-2185447937ED}">
      <dsp:nvSpPr>
        <dsp:cNvPr id="0" name=""/>
        <dsp:cNvSpPr/>
      </dsp:nvSpPr>
      <dsp:spPr>
        <a:xfrm>
          <a:off x="1207056" y="1207052"/>
          <a:ext cx="2943271" cy="506985"/>
        </a:xfrm>
        <a:custGeom>
          <a:avLst/>
          <a:gdLst/>
          <a:ahLst/>
          <a:cxnLst/>
          <a:rect l="0" t="0" r="0" b="0"/>
          <a:pathLst>
            <a:path>
              <a:moveTo>
                <a:pt x="2943271" y="0"/>
              </a:moveTo>
              <a:lnTo>
                <a:pt x="2943271" y="253504"/>
              </a:lnTo>
              <a:lnTo>
                <a:pt x="0" y="253504"/>
              </a:lnTo>
              <a:lnTo>
                <a:pt x="0" y="50698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00A52C-6B13-4187-9F7C-16F8D782E8DA}">
      <dsp:nvSpPr>
        <dsp:cNvPr id="0" name=""/>
        <dsp:cNvSpPr/>
      </dsp:nvSpPr>
      <dsp:spPr>
        <a:xfrm>
          <a:off x="2862211" y="2"/>
          <a:ext cx="2576231" cy="1207050"/>
        </a:xfrm>
        <a:prstGeom prst="rect">
          <a:avLst/>
        </a:prstGeom>
        <a:solidFill>
          <a:srgbClr val="10442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Black" panose="020B0A04020102020204" pitchFamily="34" charset="0"/>
            </a:rPr>
            <a:t>UK tax regimes </a:t>
          </a:r>
        </a:p>
      </dsp:txBody>
      <dsp:txXfrm>
        <a:off x="2862211" y="2"/>
        <a:ext cx="2576231" cy="1207050"/>
      </dsp:txXfrm>
    </dsp:sp>
    <dsp:sp modelId="{9B8EA949-11CE-48A5-884E-1FE4B922DBE1}">
      <dsp:nvSpPr>
        <dsp:cNvPr id="0" name=""/>
        <dsp:cNvSpPr/>
      </dsp:nvSpPr>
      <dsp:spPr>
        <a:xfrm>
          <a:off x="6" y="1714037"/>
          <a:ext cx="2414100" cy="1207050"/>
        </a:xfrm>
        <a:prstGeom prst="rect">
          <a:avLst/>
        </a:prstGeom>
        <a:solidFill>
          <a:schemeClr val="accent6">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55625">
            <a:lnSpc>
              <a:spcPct val="90000"/>
            </a:lnSpc>
            <a:spcBef>
              <a:spcPct val="0"/>
            </a:spcBef>
            <a:spcAft>
              <a:spcPct val="35000"/>
            </a:spcAft>
            <a:buNone/>
          </a:pPr>
          <a:r>
            <a:rPr lang="en-GB" sz="1250" kern="1200" dirty="0">
              <a:latin typeface="Arial Black" panose="020B0A04020102020204" pitchFamily="34" charset="0"/>
            </a:rPr>
            <a:t>UK resident and domiciled </a:t>
          </a:r>
        </a:p>
        <a:p>
          <a:pPr marL="0" lvl="0" indent="0" algn="ctr" defTabSz="555625">
            <a:lnSpc>
              <a:spcPct val="90000"/>
            </a:lnSpc>
            <a:spcBef>
              <a:spcPct val="0"/>
            </a:spcBef>
            <a:spcAft>
              <a:spcPct val="35000"/>
            </a:spcAft>
            <a:buNone/>
          </a:pPr>
          <a:endParaRPr lang="en-GB" sz="1250" kern="1200" dirty="0"/>
        </a:p>
      </dsp:txBody>
      <dsp:txXfrm>
        <a:off x="6" y="1714037"/>
        <a:ext cx="2414100" cy="1207050"/>
      </dsp:txXfrm>
    </dsp:sp>
    <dsp:sp modelId="{D92116CC-2DB1-4DDC-B334-F1DD43A01023}">
      <dsp:nvSpPr>
        <dsp:cNvPr id="0" name=""/>
        <dsp:cNvSpPr/>
      </dsp:nvSpPr>
      <dsp:spPr>
        <a:xfrm>
          <a:off x="2943277" y="1714025"/>
          <a:ext cx="2414100" cy="1207050"/>
        </a:xfrm>
        <a:prstGeom prst="rect">
          <a:avLst/>
        </a:prstGeom>
        <a:solidFill>
          <a:schemeClr val="accent6">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kern="1200" dirty="0">
              <a:latin typeface="Arial Black" panose="020B0A04020102020204" pitchFamily="34" charset="0"/>
              <a:cs typeface="Arial" panose="020B0604020202020204" pitchFamily="34" charset="0"/>
            </a:rPr>
            <a:t>Non-UK domiciled</a:t>
          </a:r>
          <a:endParaRPr lang="en-GB" sz="1300" kern="1200" dirty="0">
            <a:latin typeface="Arial" panose="020B0604020202020204" pitchFamily="34" charset="0"/>
            <a:cs typeface="Arial" panose="020B0604020202020204" pitchFamily="34" charset="0"/>
          </a:endParaRPr>
        </a:p>
      </dsp:txBody>
      <dsp:txXfrm>
        <a:off x="2943277" y="1714025"/>
        <a:ext cx="2414100" cy="1207050"/>
      </dsp:txXfrm>
    </dsp:sp>
    <dsp:sp modelId="{26E5DB75-1C94-41FF-8280-CF9AA7ABD297}">
      <dsp:nvSpPr>
        <dsp:cNvPr id="0" name=""/>
        <dsp:cNvSpPr/>
      </dsp:nvSpPr>
      <dsp:spPr>
        <a:xfrm>
          <a:off x="5864338" y="1714025"/>
          <a:ext cx="2414100" cy="1207050"/>
        </a:xfrm>
        <a:prstGeom prst="rect">
          <a:avLst/>
        </a:prstGeom>
        <a:solidFill>
          <a:schemeClr val="accent6">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27000" h="38100"/>
        </a:sp3d>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endParaRPr lang="en-GB" sz="1300" kern="1200" dirty="0">
            <a:latin typeface="Arial Black" panose="020B0A04020102020204" pitchFamily="34" charset="0"/>
          </a:endParaRPr>
        </a:p>
        <a:p>
          <a:pPr marL="0" lvl="0" indent="0" algn="ctr" defTabSz="577850">
            <a:lnSpc>
              <a:spcPct val="90000"/>
            </a:lnSpc>
            <a:spcBef>
              <a:spcPct val="0"/>
            </a:spcBef>
            <a:spcAft>
              <a:spcPct val="35000"/>
            </a:spcAft>
            <a:buNone/>
          </a:pPr>
          <a:endParaRPr lang="en-GB" sz="1300" kern="1200" dirty="0">
            <a:latin typeface="Arial Black" panose="020B0A04020102020204" pitchFamily="34" charset="0"/>
          </a:endParaRPr>
        </a:p>
        <a:p>
          <a:pPr marL="0" lvl="0" indent="0" algn="ctr" defTabSz="577850">
            <a:lnSpc>
              <a:spcPct val="90000"/>
            </a:lnSpc>
            <a:spcBef>
              <a:spcPct val="0"/>
            </a:spcBef>
            <a:spcAft>
              <a:spcPct val="35000"/>
            </a:spcAft>
            <a:buNone/>
          </a:pPr>
          <a:r>
            <a:rPr lang="en-GB" sz="1300" kern="1200" dirty="0">
              <a:latin typeface="Arial Black" panose="020B0A04020102020204" pitchFamily="34" charset="0"/>
            </a:rPr>
            <a:t>Non-UK resident</a:t>
          </a:r>
        </a:p>
        <a:p>
          <a:pPr marL="0" lvl="0" indent="0" algn="ctr" defTabSz="577850">
            <a:lnSpc>
              <a:spcPct val="90000"/>
            </a:lnSpc>
            <a:spcBef>
              <a:spcPct val="0"/>
            </a:spcBef>
            <a:spcAft>
              <a:spcPct val="35000"/>
            </a:spcAft>
            <a:buNone/>
          </a:pPr>
          <a:endParaRPr lang="en-GB" sz="1300" kern="1200" dirty="0">
            <a:latin typeface="Arial Black" panose="020B0A04020102020204" pitchFamily="34" charset="0"/>
          </a:endParaRPr>
        </a:p>
        <a:p>
          <a:pPr marL="0" lvl="0" indent="0" algn="ctr" defTabSz="577850">
            <a:lnSpc>
              <a:spcPct val="90000"/>
            </a:lnSpc>
            <a:spcBef>
              <a:spcPct val="0"/>
            </a:spcBef>
            <a:spcAft>
              <a:spcPct val="35000"/>
            </a:spcAft>
            <a:buNone/>
          </a:pPr>
          <a:endParaRPr lang="en-GB" sz="1300" kern="1200" dirty="0">
            <a:latin typeface="Arial Black" panose="020B0A04020102020204" pitchFamily="34" charset="0"/>
          </a:endParaRPr>
        </a:p>
      </dsp:txBody>
      <dsp:txXfrm>
        <a:off x="5864338" y="1714025"/>
        <a:ext cx="2414100" cy="12070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3967A2-2011-044C-B53D-D8DD483578F9}" type="datetime1">
              <a:rPr lang="en-GB" smtClean="0"/>
              <a:t>16/06/2021</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E52AE86-6AA9-6B48-8F5C-80A6E79A6661}" type="slidenum">
              <a:rPr lang="en-US" smtClean="0"/>
              <a:t>‹#›</a:t>
            </a:fld>
            <a:endParaRPr lang="en-US"/>
          </a:p>
        </p:txBody>
      </p:sp>
    </p:spTree>
    <p:extLst>
      <p:ext uri="{BB962C8B-B14F-4D97-AF65-F5344CB8AC3E}">
        <p14:creationId xmlns:p14="http://schemas.microsoft.com/office/powerpoint/2010/main" val="33068307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4CE176-B952-6D4A-90A4-1B7690A8D5EC}" type="datetime1">
              <a:rPr lang="en-GB" smtClean="0"/>
              <a:t>16/06/2021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0BEF14A-6F8E-1043-936B-6B84798E22D5}" type="slidenum">
              <a:rPr lang="en-US" smtClean="0"/>
              <a:t>‹#›</a:t>
            </a:fld>
            <a:endParaRPr lang="en-US"/>
          </a:p>
        </p:txBody>
      </p:sp>
    </p:spTree>
    <p:extLst>
      <p:ext uri="{BB962C8B-B14F-4D97-AF65-F5344CB8AC3E}">
        <p14:creationId xmlns:p14="http://schemas.microsoft.com/office/powerpoint/2010/main" val="40770889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AXAND Cover slide">
    <p:spTree>
      <p:nvGrpSpPr>
        <p:cNvPr id="1" name=""/>
        <p:cNvGrpSpPr/>
        <p:nvPr/>
      </p:nvGrpSpPr>
      <p:grpSpPr>
        <a:xfrm>
          <a:off x="0" y="0"/>
          <a:ext cx="0" cy="0"/>
          <a:chOff x="0" y="0"/>
          <a:chExt cx="0" cy="0"/>
        </a:xfrm>
      </p:grpSpPr>
      <p:pic>
        <p:nvPicPr>
          <p:cNvPr id="9" name="Picture 8" descr="iStock-517418320_2.jpg"/>
          <p:cNvPicPr>
            <a:picLocks noChangeAspect="1"/>
          </p:cNvPicPr>
          <p:nvPr userDrawn="1"/>
        </p:nvPicPr>
        <p:blipFill rotWithShape="1">
          <a:blip r:embed="rId2" cstate="print">
            <a:extLst>
              <a:ext uri="{28A0092B-C50C-407E-A947-70E740481C1C}">
                <a14:useLocalDpi xmlns:a14="http://schemas.microsoft.com/office/drawing/2010/main"/>
              </a:ext>
            </a:extLst>
          </a:blip>
          <a:srcRect t="520" b="13708"/>
          <a:stretch/>
        </p:blipFill>
        <p:spPr>
          <a:xfrm>
            <a:off x="-1" y="0"/>
            <a:ext cx="9144001" cy="5170826"/>
          </a:xfrm>
          <a:prstGeom prst="rect">
            <a:avLst/>
          </a:prstGeom>
        </p:spPr>
      </p:pic>
      <p:grpSp>
        <p:nvGrpSpPr>
          <p:cNvPr id="15" name="Group 14">
            <a:extLst>
              <a:ext uri="{FF2B5EF4-FFF2-40B4-BE49-F238E27FC236}">
                <a16:creationId xmlns:a16="http://schemas.microsoft.com/office/drawing/2014/main" id="{300F54C0-8F2A-42F3-8C95-DEFDC193DC5C}"/>
              </a:ext>
            </a:extLst>
          </p:cNvPr>
          <p:cNvGrpSpPr/>
          <p:nvPr userDrawn="1"/>
        </p:nvGrpSpPr>
        <p:grpSpPr>
          <a:xfrm>
            <a:off x="1719156" y="476330"/>
            <a:ext cx="5692205" cy="4143651"/>
            <a:chOff x="728646" y="748478"/>
            <a:chExt cx="7569957" cy="5510563"/>
          </a:xfrm>
        </p:grpSpPr>
        <p:sp>
          <p:nvSpPr>
            <p:cNvPr id="16" name="Flowchart: Connector 15">
              <a:extLst>
                <a:ext uri="{FF2B5EF4-FFF2-40B4-BE49-F238E27FC236}">
                  <a16:creationId xmlns:a16="http://schemas.microsoft.com/office/drawing/2014/main" id="{903E4E2A-5B5C-4328-AA56-20040CAAA7EE}"/>
                </a:ext>
              </a:extLst>
            </p:cNvPr>
            <p:cNvSpPr/>
            <p:nvPr/>
          </p:nvSpPr>
          <p:spPr>
            <a:xfrm>
              <a:off x="5293326" y="3225108"/>
              <a:ext cx="3005277" cy="3005277"/>
            </a:xfrm>
            <a:prstGeom prst="flowChartConnector">
              <a:avLst/>
            </a:prstGeom>
            <a:solidFill>
              <a:srgbClr val="00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8F8438BF-36EE-4905-AD13-5B659DD0A026}"/>
                </a:ext>
              </a:extLst>
            </p:cNvPr>
            <p:cNvSpPr/>
            <p:nvPr/>
          </p:nvSpPr>
          <p:spPr>
            <a:xfrm>
              <a:off x="728646" y="748478"/>
              <a:ext cx="5334091" cy="5510563"/>
            </a:xfrm>
            <a:prstGeom prst="flowChartConnector">
              <a:avLst/>
            </a:prstGeom>
            <a:solidFill>
              <a:srgbClr val="FCBE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ctrTitle" hasCustomPrompt="1"/>
          </p:nvPr>
        </p:nvSpPr>
        <p:spPr>
          <a:xfrm>
            <a:off x="2201333" y="1455427"/>
            <a:ext cx="3175001" cy="2269728"/>
          </a:xfrm>
        </p:spPr>
        <p:txBody>
          <a:bodyPr>
            <a:normAutofit/>
          </a:bodyPr>
          <a:lstStyle>
            <a:lvl1pPr algn="l">
              <a:lnSpc>
                <a:spcPct val="80000"/>
              </a:lnSpc>
              <a:defRPr sz="4000" b="1" cap="all" spc="-150">
                <a:solidFill>
                  <a:srgbClr val="FFFFFF"/>
                </a:solidFill>
                <a:latin typeface="Arial"/>
                <a:cs typeface="Arial"/>
              </a:defRPr>
            </a:lvl1pPr>
          </a:lstStyle>
          <a:p>
            <a:r>
              <a:rPr lang="en-GB" dirty="0"/>
              <a:t>COVER TITLE GOES HERE</a:t>
            </a:r>
            <a:endParaRPr lang="en-US" dirty="0"/>
          </a:p>
        </p:txBody>
      </p:sp>
      <p:sp>
        <p:nvSpPr>
          <p:cNvPr id="3" name="Subtitle 2"/>
          <p:cNvSpPr>
            <a:spLocks noGrp="1"/>
          </p:cNvSpPr>
          <p:nvPr>
            <p:ph type="subTitle" idx="1" hasCustomPrompt="1"/>
          </p:nvPr>
        </p:nvSpPr>
        <p:spPr>
          <a:xfrm>
            <a:off x="5366084" y="3003087"/>
            <a:ext cx="1887027" cy="1159691"/>
          </a:xfrm>
        </p:spPr>
        <p:txBody>
          <a:bodyPr>
            <a:normAutofit/>
          </a:bodyPr>
          <a:lstStyle>
            <a:lvl1pPr marL="0" indent="0" algn="l">
              <a:lnSpc>
                <a:spcPct val="80000"/>
              </a:lnSpc>
              <a:buNone/>
              <a:defRPr sz="1600" b="1" cap="all" spc="-15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BY </a:t>
            </a:r>
          </a:p>
        </p:txBody>
      </p:sp>
      <p:pic>
        <p:nvPicPr>
          <p:cNvPr id="10" name="Picture 9" descr="Taxand Master Logo white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2915" y="273856"/>
            <a:ext cx="2486974" cy="404948"/>
          </a:xfrm>
          <a:prstGeom prst="rect">
            <a:avLst/>
          </a:prstGeom>
        </p:spPr>
      </p:pic>
      <p:pic>
        <p:nvPicPr>
          <p:cNvPr id="11" name="Picture 10" descr="Your global tax partner White 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2914" y="4675408"/>
            <a:ext cx="3220753" cy="266676"/>
          </a:xfrm>
          <a:prstGeom prst="rect">
            <a:avLst/>
          </a:prstGeom>
        </p:spPr>
      </p:pic>
    </p:spTree>
    <p:extLst>
      <p:ext uri="{BB962C8B-B14F-4D97-AF65-F5344CB8AC3E}">
        <p14:creationId xmlns:p14="http://schemas.microsoft.com/office/powerpoint/2010/main" val="2453425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AXAND Cover slide">
    <p:spTree>
      <p:nvGrpSpPr>
        <p:cNvPr id="1" name=""/>
        <p:cNvGrpSpPr/>
        <p:nvPr/>
      </p:nvGrpSpPr>
      <p:grpSpPr>
        <a:xfrm>
          <a:off x="0" y="0"/>
          <a:ext cx="0" cy="0"/>
          <a:chOff x="0" y="0"/>
          <a:chExt cx="0" cy="0"/>
        </a:xfrm>
      </p:grpSpPr>
      <p:pic>
        <p:nvPicPr>
          <p:cNvPr id="9" name="Picture 8" descr="iStock-517418320_2.jpg"/>
          <p:cNvPicPr>
            <a:picLocks noChangeAspect="1"/>
          </p:cNvPicPr>
          <p:nvPr userDrawn="1"/>
        </p:nvPicPr>
        <p:blipFill rotWithShape="1">
          <a:blip r:embed="rId2" cstate="print">
            <a:extLst>
              <a:ext uri="{28A0092B-C50C-407E-A947-70E740481C1C}">
                <a14:useLocalDpi xmlns:a14="http://schemas.microsoft.com/office/drawing/2010/main"/>
              </a:ext>
            </a:extLst>
          </a:blip>
          <a:srcRect t="520" b="13708"/>
          <a:stretch/>
        </p:blipFill>
        <p:spPr>
          <a:xfrm>
            <a:off x="-1" y="0"/>
            <a:ext cx="9144001" cy="5170826"/>
          </a:xfrm>
          <a:prstGeom prst="rect">
            <a:avLst/>
          </a:prstGeom>
        </p:spPr>
      </p:pic>
      <p:grpSp>
        <p:nvGrpSpPr>
          <p:cNvPr id="15" name="Group 14">
            <a:extLst>
              <a:ext uri="{FF2B5EF4-FFF2-40B4-BE49-F238E27FC236}">
                <a16:creationId xmlns:a16="http://schemas.microsoft.com/office/drawing/2014/main" id="{300F54C0-8F2A-42F3-8C95-DEFDC193DC5C}"/>
              </a:ext>
            </a:extLst>
          </p:cNvPr>
          <p:cNvGrpSpPr/>
          <p:nvPr userDrawn="1"/>
        </p:nvGrpSpPr>
        <p:grpSpPr>
          <a:xfrm>
            <a:off x="1719156" y="476330"/>
            <a:ext cx="5692205" cy="4143651"/>
            <a:chOff x="728646" y="748478"/>
            <a:chExt cx="7569957" cy="5510563"/>
          </a:xfrm>
        </p:grpSpPr>
        <p:sp>
          <p:nvSpPr>
            <p:cNvPr id="16" name="Flowchart: Connector 15">
              <a:extLst>
                <a:ext uri="{FF2B5EF4-FFF2-40B4-BE49-F238E27FC236}">
                  <a16:creationId xmlns:a16="http://schemas.microsoft.com/office/drawing/2014/main" id="{903E4E2A-5B5C-4328-AA56-20040CAAA7EE}"/>
                </a:ext>
              </a:extLst>
            </p:cNvPr>
            <p:cNvSpPr/>
            <p:nvPr/>
          </p:nvSpPr>
          <p:spPr>
            <a:xfrm>
              <a:off x="5293326" y="3225108"/>
              <a:ext cx="3005277" cy="3005277"/>
            </a:xfrm>
            <a:prstGeom prst="flowChartConnector">
              <a:avLst/>
            </a:prstGeom>
            <a:solidFill>
              <a:srgbClr val="00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lowchart: Connector 16">
              <a:extLst>
                <a:ext uri="{FF2B5EF4-FFF2-40B4-BE49-F238E27FC236}">
                  <a16:creationId xmlns:a16="http://schemas.microsoft.com/office/drawing/2014/main" id="{8F8438BF-36EE-4905-AD13-5B659DD0A026}"/>
                </a:ext>
              </a:extLst>
            </p:cNvPr>
            <p:cNvSpPr/>
            <p:nvPr/>
          </p:nvSpPr>
          <p:spPr>
            <a:xfrm>
              <a:off x="728646" y="748478"/>
              <a:ext cx="5334091" cy="5510563"/>
            </a:xfrm>
            <a:prstGeom prst="flowChartConnector">
              <a:avLst/>
            </a:prstGeom>
            <a:solidFill>
              <a:srgbClr val="FCBE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p:cNvSpPr>
            <a:spLocks noGrp="1"/>
          </p:cNvSpPr>
          <p:nvPr>
            <p:ph type="ctrTitle" hasCustomPrompt="1"/>
          </p:nvPr>
        </p:nvSpPr>
        <p:spPr>
          <a:xfrm>
            <a:off x="2201333" y="1455427"/>
            <a:ext cx="3175001" cy="2269728"/>
          </a:xfrm>
        </p:spPr>
        <p:txBody>
          <a:bodyPr>
            <a:normAutofit/>
          </a:bodyPr>
          <a:lstStyle>
            <a:lvl1pPr algn="l">
              <a:lnSpc>
                <a:spcPct val="80000"/>
              </a:lnSpc>
              <a:defRPr sz="4000" b="1" cap="all" spc="-150">
                <a:solidFill>
                  <a:srgbClr val="FFFFFF"/>
                </a:solidFill>
                <a:latin typeface="Arial"/>
                <a:cs typeface="Arial"/>
              </a:defRPr>
            </a:lvl1pPr>
          </a:lstStyle>
          <a:p>
            <a:r>
              <a:rPr lang="en-GB" dirty="0"/>
              <a:t>COVER TITLE GOES HERE</a:t>
            </a:r>
            <a:endParaRPr lang="en-US" dirty="0"/>
          </a:p>
        </p:txBody>
      </p:sp>
      <p:sp>
        <p:nvSpPr>
          <p:cNvPr id="3" name="Subtitle 2"/>
          <p:cNvSpPr>
            <a:spLocks noGrp="1"/>
          </p:cNvSpPr>
          <p:nvPr>
            <p:ph type="subTitle" idx="1" hasCustomPrompt="1"/>
          </p:nvPr>
        </p:nvSpPr>
        <p:spPr>
          <a:xfrm>
            <a:off x="5366084" y="3003087"/>
            <a:ext cx="1887027" cy="1159691"/>
          </a:xfrm>
        </p:spPr>
        <p:txBody>
          <a:bodyPr>
            <a:normAutofit/>
          </a:bodyPr>
          <a:lstStyle>
            <a:lvl1pPr marL="0" indent="0" algn="l">
              <a:lnSpc>
                <a:spcPct val="80000"/>
              </a:lnSpc>
              <a:buNone/>
              <a:defRPr sz="1600" b="1" cap="all" spc="-15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PRESENTATION BY </a:t>
            </a:r>
          </a:p>
        </p:txBody>
      </p:sp>
      <p:pic>
        <p:nvPicPr>
          <p:cNvPr id="10" name="Picture 9" descr="Taxand Master Logo white 300dpi.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92915" y="273856"/>
            <a:ext cx="2486974" cy="404948"/>
          </a:xfrm>
          <a:prstGeom prst="rect">
            <a:avLst/>
          </a:prstGeom>
        </p:spPr>
      </p:pic>
      <p:pic>
        <p:nvPicPr>
          <p:cNvPr id="11" name="Picture 10" descr="Your global tax partner White 300dpi.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92914" y="4675408"/>
            <a:ext cx="3220753" cy="266676"/>
          </a:xfrm>
          <a:prstGeom prst="rect">
            <a:avLst/>
          </a:prstGeom>
        </p:spPr>
      </p:pic>
    </p:spTree>
    <p:extLst>
      <p:ext uri="{BB962C8B-B14F-4D97-AF65-F5344CB8AC3E}">
        <p14:creationId xmlns:p14="http://schemas.microsoft.com/office/powerpoint/2010/main" val="425678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AXAND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590B76CD-88EA-4DF6-92FD-187519285E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2678005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XAND Chapter Divider">
    <p:spTree>
      <p:nvGrpSpPr>
        <p:cNvPr id="1" name=""/>
        <p:cNvGrpSpPr/>
        <p:nvPr/>
      </p:nvGrpSpPr>
      <p:grpSpPr>
        <a:xfrm>
          <a:off x="0" y="0"/>
          <a:ext cx="0" cy="0"/>
          <a:chOff x="0" y="0"/>
          <a:chExt cx="0" cy="0"/>
        </a:xfrm>
      </p:grpSpPr>
      <p:pic>
        <p:nvPicPr>
          <p:cNvPr id="7" name="Picture 6"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914" y="273856"/>
            <a:ext cx="2486976" cy="404948"/>
          </a:xfrm>
          <a:prstGeom prst="rect">
            <a:avLst/>
          </a:prstGeom>
        </p:spPr>
      </p:pic>
      <p:grpSp>
        <p:nvGrpSpPr>
          <p:cNvPr id="5" name="Group 4">
            <a:extLst>
              <a:ext uri="{FF2B5EF4-FFF2-40B4-BE49-F238E27FC236}">
                <a16:creationId xmlns:a16="http://schemas.microsoft.com/office/drawing/2014/main" id="{31B43A43-0B95-48E5-A5B2-CD05C2490A7C}"/>
              </a:ext>
            </a:extLst>
          </p:cNvPr>
          <p:cNvGrpSpPr/>
          <p:nvPr userDrawn="1"/>
        </p:nvGrpSpPr>
        <p:grpSpPr>
          <a:xfrm>
            <a:off x="1962150" y="315829"/>
            <a:ext cx="6373680" cy="6484718"/>
            <a:chOff x="-1105220" y="1053735"/>
            <a:chExt cx="7646270" cy="7779477"/>
          </a:xfrm>
        </p:grpSpPr>
        <p:sp>
          <p:nvSpPr>
            <p:cNvPr id="8" name="Flowchart: Connector 7">
              <a:extLst>
                <a:ext uri="{FF2B5EF4-FFF2-40B4-BE49-F238E27FC236}">
                  <a16:creationId xmlns:a16="http://schemas.microsoft.com/office/drawing/2014/main" id="{CD9B47AD-661D-459F-8FF4-3D19631F0793}"/>
                </a:ext>
              </a:extLst>
            </p:cNvPr>
            <p:cNvSpPr/>
            <p:nvPr/>
          </p:nvSpPr>
          <p:spPr>
            <a:xfrm>
              <a:off x="4043128" y="3020949"/>
              <a:ext cx="2497922" cy="2497922"/>
            </a:xfrm>
            <a:prstGeom prst="flowChartConnector">
              <a:avLst/>
            </a:prstGeom>
            <a:solidFill>
              <a:srgbClr val="9DBFB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Connector 8">
              <a:extLst>
                <a:ext uri="{FF2B5EF4-FFF2-40B4-BE49-F238E27FC236}">
                  <a16:creationId xmlns:a16="http://schemas.microsoft.com/office/drawing/2014/main" id="{67DD4CD0-D0DB-4404-9936-211C56F2A6DC}"/>
                </a:ext>
              </a:extLst>
            </p:cNvPr>
            <p:cNvSpPr/>
            <p:nvPr/>
          </p:nvSpPr>
          <p:spPr>
            <a:xfrm>
              <a:off x="-1105220" y="1053735"/>
              <a:ext cx="5456103" cy="5636612"/>
            </a:xfrm>
            <a:prstGeom prst="flowChartConnector">
              <a:avLst/>
            </a:prstGeom>
            <a:solidFill>
              <a:srgbClr val="22285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Connector 9">
              <a:extLst>
                <a:ext uri="{FF2B5EF4-FFF2-40B4-BE49-F238E27FC236}">
                  <a16:creationId xmlns:a16="http://schemas.microsoft.com/office/drawing/2014/main" id="{F21F6BB0-77B9-4BE1-AFCA-2580C6BA0128}"/>
                </a:ext>
              </a:extLst>
            </p:cNvPr>
            <p:cNvSpPr/>
            <p:nvPr/>
          </p:nvSpPr>
          <p:spPr>
            <a:xfrm>
              <a:off x="2294920" y="4799941"/>
              <a:ext cx="4033270" cy="4033271"/>
            </a:xfrm>
            <a:prstGeom prst="flowChartConnector">
              <a:avLst/>
            </a:prstGeom>
            <a:solidFill>
              <a:srgbClr val="0089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hasCustomPrompt="1"/>
          </p:nvPr>
        </p:nvSpPr>
        <p:spPr>
          <a:xfrm>
            <a:off x="2243666" y="1605543"/>
            <a:ext cx="3977208" cy="2246790"/>
          </a:xfrm>
          <a:ln>
            <a:noFill/>
          </a:ln>
        </p:spPr>
        <p:txBody>
          <a:bodyPr>
            <a:noAutofit/>
          </a:bodyPr>
          <a:lstStyle>
            <a:lvl1pPr algn="l">
              <a:lnSpc>
                <a:spcPct val="80000"/>
              </a:lnSpc>
              <a:defRPr sz="4400" b="1" spc="-15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396700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XAND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CC7031B3-32CB-4AC9-AA4D-012D54B5F2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374404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XAND Bullets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BULLET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22BA0C98-3588-4E92-A579-70953CEFDB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1611481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XAND Graphic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GRAPHIC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08FDB5C6-8D39-4B83-8DCF-C5D47FC9DC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2359084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XAND Tab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TABLE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B9F3B6BC-30A9-4050-83FB-D56B39A951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4204395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XAND Graph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 STYLE</a:t>
            </a:r>
            <a:endParaRPr lang="en-US" dirty="0"/>
          </a:p>
        </p:txBody>
      </p:sp>
      <p:pic>
        <p:nvPicPr>
          <p:cNvPr id="6" name="Picture 5" descr="A picture containing logo&#10;&#10;Description automatically generated">
            <a:extLst>
              <a:ext uri="{FF2B5EF4-FFF2-40B4-BE49-F238E27FC236}">
                <a16:creationId xmlns:a16="http://schemas.microsoft.com/office/drawing/2014/main" id="{3EA03765-F760-4DD0-B4EA-69DC369C43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2833707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AXAND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590B76CD-88EA-4DF6-92FD-187519285EB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268944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AXAND Chapter Divider">
    <p:spTree>
      <p:nvGrpSpPr>
        <p:cNvPr id="1" name=""/>
        <p:cNvGrpSpPr/>
        <p:nvPr/>
      </p:nvGrpSpPr>
      <p:grpSpPr>
        <a:xfrm>
          <a:off x="0" y="0"/>
          <a:ext cx="0" cy="0"/>
          <a:chOff x="0" y="0"/>
          <a:chExt cx="0" cy="0"/>
        </a:xfrm>
      </p:grpSpPr>
      <p:pic>
        <p:nvPicPr>
          <p:cNvPr id="7" name="Picture 6"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92914" y="273856"/>
            <a:ext cx="2486976" cy="404948"/>
          </a:xfrm>
          <a:prstGeom prst="rect">
            <a:avLst/>
          </a:prstGeom>
        </p:spPr>
      </p:pic>
      <p:grpSp>
        <p:nvGrpSpPr>
          <p:cNvPr id="5" name="Group 4">
            <a:extLst>
              <a:ext uri="{FF2B5EF4-FFF2-40B4-BE49-F238E27FC236}">
                <a16:creationId xmlns:a16="http://schemas.microsoft.com/office/drawing/2014/main" id="{31B43A43-0B95-48E5-A5B2-CD05C2490A7C}"/>
              </a:ext>
            </a:extLst>
          </p:cNvPr>
          <p:cNvGrpSpPr/>
          <p:nvPr userDrawn="1"/>
        </p:nvGrpSpPr>
        <p:grpSpPr>
          <a:xfrm>
            <a:off x="1962150" y="315829"/>
            <a:ext cx="6373680" cy="6484718"/>
            <a:chOff x="-1105220" y="1053735"/>
            <a:chExt cx="7646270" cy="7779477"/>
          </a:xfrm>
        </p:grpSpPr>
        <p:sp>
          <p:nvSpPr>
            <p:cNvPr id="8" name="Flowchart: Connector 7">
              <a:extLst>
                <a:ext uri="{FF2B5EF4-FFF2-40B4-BE49-F238E27FC236}">
                  <a16:creationId xmlns:a16="http://schemas.microsoft.com/office/drawing/2014/main" id="{CD9B47AD-661D-459F-8FF4-3D19631F0793}"/>
                </a:ext>
              </a:extLst>
            </p:cNvPr>
            <p:cNvSpPr/>
            <p:nvPr/>
          </p:nvSpPr>
          <p:spPr>
            <a:xfrm>
              <a:off x="4043128" y="3020949"/>
              <a:ext cx="2497922" cy="2497922"/>
            </a:xfrm>
            <a:prstGeom prst="flowChartConnector">
              <a:avLst/>
            </a:prstGeom>
            <a:solidFill>
              <a:srgbClr val="9DBFB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Flowchart: Connector 8">
              <a:extLst>
                <a:ext uri="{FF2B5EF4-FFF2-40B4-BE49-F238E27FC236}">
                  <a16:creationId xmlns:a16="http://schemas.microsoft.com/office/drawing/2014/main" id="{67DD4CD0-D0DB-4404-9936-211C56F2A6DC}"/>
                </a:ext>
              </a:extLst>
            </p:cNvPr>
            <p:cNvSpPr/>
            <p:nvPr/>
          </p:nvSpPr>
          <p:spPr>
            <a:xfrm>
              <a:off x="-1105220" y="1053735"/>
              <a:ext cx="5456103" cy="5636612"/>
            </a:xfrm>
            <a:prstGeom prst="flowChartConnector">
              <a:avLst/>
            </a:prstGeom>
            <a:solidFill>
              <a:srgbClr val="22285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lowchart: Connector 9">
              <a:extLst>
                <a:ext uri="{FF2B5EF4-FFF2-40B4-BE49-F238E27FC236}">
                  <a16:creationId xmlns:a16="http://schemas.microsoft.com/office/drawing/2014/main" id="{F21F6BB0-77B9-4BE1-AFCA-2580C6BA0128}"/>
                </a:ext>
              </a:extLst>
            </p:cNvPr>
            <p:cNvSpPr/>
            <p:nvPr/>
          </p:nvSpPr>
          <p:spPr>
            <a:xfrm>
              <a:off x="2294920" y="4799941"/>
              <a:ext cx="4033270" cy="4033271"/>
            </a:xfrm>
            <a:prstGeom prst="flowChartConnector">
              <a:avLst/>
            </a:prstGeom>
            <a:solidFill>
              <a:srgbClr val="0089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hasCustomPrompt="1"/>
          </p:nvPr>
        </p:nvSpPr>
        <p:spPr>
          <a:xfrm>
            <a:off x="2243666" y="1605543"/>
            <a:ext cx="3977208" cy="2246790"/>
          </a:xfrm>
          <a:ln>
            <a:noFill/>
          </a:ln>
        </p:spPr>
        <p:txBody>
          <a:bodyPr>
            <a:noAutofit/>
          </a:bodyPr>
          <a:lstStyle>
            <a:lvl1pPr algn="l">
              <a:lnSpc>
                <a:spcPct val="80000"/>
              </a:lnSpc>
              <a:defRPr sz="4400" b="1" spc="-150">
                <a:solidFill>
                  <a:srgbClr val="FFFFFF"/>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415549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AXAND Tex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CC7031B3-32CB-4AC9-AA4D-012D54B5F22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199204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AXAND Bullets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BULLET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22BA0C98-3588-4E92-A579-70953CEFDB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26476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XAND Graphic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GRAPHIC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08FDB5C6-8D39-4B83-8DCF-C5D47FC9DC6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104498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XAND Table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TABLE STYLE</a:t>
            </a:r>
            <a:endParaRPr lang="en-US" dirty="0"/>
          </a:p>
        </p:txBody>
      </p:sp>
      <p:pic>
        <p:nvPicPr>
          <p:cNvPr id="8" name="Picture 7" descr="Taxand Master Logo 300dpi.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7200" y="4632502"/>
            <a:ext cx="1433689" cy="23344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B9F3B6BC-30A9-4050-83FB-D56B39A951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251040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XAND Graph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3" y="234202"/>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GRAPH STYLE</a:t>
            </a:r>
            <a:endParaRPr lang="en-US" dirty="0"/>
          </a:p>
        </p:txBody>
      </p:sp>
      <p:pic>
        <p:nvPicPr>
          <p:cNvPr id="6" name="Picture 5" descr="A picture containing logo&#10;&#10;Description automatically generated">
            <a:extLst>
              <a:ext uri="{FF2B5EF4-FFF2-40B4-BE49-F238E27FC236}">
                <a16:creationId xmlns:a16="http://schemas.microsoft.com/office/drawing/2014/main" id="{3EA03765-F760-4DD0-B4EA-69DC369C43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040" r="18021"/>
          <a:stretch/>
        </p:blipFill>
        <p:spPr>
          <a:xfrm>
            <a:off x="7709614" y="0"/>
            <a:ext cx="1434386" cy="1209437"/>
          </a:xfrm>
          <a:prstGeom prst="rect">
            <a:avLst/>
          </a:prstGeom>
        </p:spPr>
      </p:pic>
    </p:spTree>
    <p:extLst>
      <p:ext uri="{BB962C8B-B14F-4D97-AF65-F5344CB8AC3E}">
        <p14:creationId xmlns:p14="http://schemas.microsoft.com/office/powerpoint/2010/main" val="137412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AXAND Text page without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8424" y="234203"/>
            <a:ext cx="6527800" cy="704188"/>
          </a:xfrm>
        </p:spPr>
        <p:txBody>
          <a:bodyPr>
            <a:normAutofit/>
          </a:bodyPr>
          <a:lstStyle>
            <a:lvl1pPr algn="l">
              <a:lnSpc>
                <a:spcPct val="80000"/>
              </a:lnSpc>
              <a:defRPr sz="3200" b="1" spc="-150">
                <a:solidFill>
                  <a:srgbClr val="0089BC"/>
                </a:solidFill>
                <a:latin typeface="Arial"/>
                <a:cs typeface="Arial"/>
              </a:defRPr>
            </a:lvl1pPr>
          </a:lstStyle>
          <a:p>
            <a:r>
              <a:rPr lang="en-GB" dirty="0"/>
              <a:t>CLICK TO EDIT TEXT STYLE</a:t>
            </a:r>
            <a:endParaRPr lang="en-US" dirty="0"/>
          </a:p>
        </p:txBody>
      </p:sp>
      <p:pic>
        <p:nvPicPr>
          <p:cNvPr id="9" name="Picture 8" descr="A picture containing logo&#10;&#10;Description automatically generated">
            <a:extLst>
              <a:ext uri="{FF2B5EF4-FFF2-40B4-BE49-F238E27FC236}">
                <a16:creationId xmlns:a16="http://schemas.microsoft.com/office/drawing/2014/main" id="{CC7031B3-32CB-4AC9-AA4D-012D54B5F2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040" r="18021"/>
          <a:stretch/>
        </p:blipFill>
        <p:spPr>
          <a:xfrm>
            <a:off x="7709614" y="1"/>
            <a:ext cx="1434386" cy="1209437"/>
          </a:xfrm>
          <a:prstGeom prst="rect">
            <a:avLst/>
          </a:prstGeom>
        </p:spPr>
      </p:pic>
    </p:spTree>
    <p:extLst>
      <p:ext uri="{BB962C8B-B14F-4D97-AF65-F5344CB8AC3E}">
        <p14:creationId xmlns:p14="http://schemas.microsoft.com/office/powerpoint/2010/main" val="269594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51580503"/>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50" r:id="rId3"/>
    <p:sldLayoutId id="2147483651" r:id="rId4"/>
    <p:sldLayoutId id="2147483652" r:id="rId5"/>
    <p:sldLayoutId id="2147483653" r:id="rId6"/>
    <p:sldLayoutId id="2147483654" r:id="rId7"/>
    <p:sldLayoutId id="2147483655" r:id="rId8"/>
    <p:sldLayoutId id="2147483671"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651138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Layout" Target="../diagrams/layout4.xml"/><Relationship Id="rId7" Type="http://schemas.openxmlformats.org/officeDocument/2006/relationships/image" Target="../media/image11.jpg"/><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9.png"/><Relationship Id="rId4" Type="http://schemas.openxmlformats.org/officeDocument/2006/relationships/diagramQuickStyle" Target="../diagrams/quickStyle4.xml"/><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5.xml"/><Relationship Id="rId7" Type="http://schemas.openxmlformats.org/officeDocument/2006/relationships/image" Target="../media/image15.JP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6.JPG"/></Relationships>
</file>

<file path=ppt/slides/_rels/slide3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16.JP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9.png"/><Relationship Id="rId4" Type="http://schemas.openxmlformats.org/officeDocument/2006/relationships/image" Target="../media/image19.png"/><Relationship Id="rId9" Type="http://schemas.openxmlformats.org/officeDocument/2006/relationships/image" Target="../media/image8.png"/></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4.jp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1.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9.pn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6.JPG"/><Relationship Id="rId4" Type="http://schemas.openxmlformats.org/officeDocument/2006/relationships/image" Target="../media/image15.JPG"/></Relationships>
</file>

<file path=ppt/slides/_rels/slide5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9.png"/><Relationship Id="rId4" Type="http://schemas.openxmlformats.org/officeDocument/2006/relationships/image" Target="../media/image19.png"/><Relationship Id="rId9"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hyperlink" Target="mailto:n.maltezos@zeya.com" TargetMode="External"/><Relationship Id="rId13" Type="http://schemas.openxmlformats.org/officeDocument/2006/relationships/hyperlink" Target="mailto:madossantos@led-taxand.it" TargetMode="External"/><Relationship Id="rId18" Type="http://schemas.openxmlformats.org/officeDocument/2006/relationships/image" Target="../media/image32.jpg"/><Relationship Id="rId3" Type="http://schemas.openxmlformats.org/officeDocument/2006/relationships/image" Target="../media/image25.jpg"/><Relationship Id="rId7" Type="http://schemas.openxmlformats.org/officeDocument/2006/relationships/image" Target="../media/image28.JPG"/><Relationship Id="rId12" Type="http://schemas.openxmlformats.org/officeDocument/2006/relationships/image" Target="../media/image29.jpg"/><Relationship Id="rId17" Type="http://schemas.openxmlformats.org/officeDocument/2006/relationships/image" Target="../media/image31.jpg"/><Relationship Id="rId2" Type="http://schemas.openxmlformats.org/officeDocument/2006/relationships/image" Target="../media/image24.jpg"/><Relationship Id="rId16" Type="http://schemas.openxmlformats.org/officeDocument/2006/relationships/image" Target="../media/image30.jpg"/><Relationship Id="rId20" Type="http://schemas.openxmlformats.org/officeDocument/2006/relationships/image" Target="../media/image33.jpg"/><Relationship Id="rId1" Type="http://schemas.openxmlformats.org/officeDocument/2006/relationships/slideLayout" Target="../slideLayouts/slideLayout9.xml"/><Relationship Id="rId6" Type="http://schemas.openxmlformats.org/officeDocument/2006/relationships/image" Target="../media/image27.JPG"/><Relationship Id="rId11" Type="http://schemas.openxmlformats.org/officeDocument/2006/relationships/hyperlink" Target="mailto:ctheophilou@cy.taxand.com" TargetMode="External"/><Relationship Id="rId5" Type="http://schemas.openxmlformats.org/officeDocument/2006/relationships/image" Target="../media/image26.jpg"/><Relationship Id="rId15" Type="http://schemas.openxmlformats.org/officeDocument/2006/relationships/hyperlink" Target="mailto:jbrecker@alvarezandmarsal.com" TargetMode="External"/><Relationship Id="rId10" Type="http://schemas.openxmlformats.org/officeDocument/2006/relationships/hyperlink" Target="mailto:a.paraskeva@zeya.com" TargetMode="External"/><Relationship Id="rId19" Type="http://schemas.openxmlformats.org/officeDocument/2006/relationships/hyperlink" Target="mailto:anders.lagerholm@skeppsbronskatt.se" TargetMode="External"/><Relationship Id="rId4" Type="http://schemas.openxmlformats.org/officeDocument/2006/relationships/hyperlink" Target="mailto:lgalliani@led-taxand.it" TargetMode="External"/><Relationship Id="rId9" Type="http://schemas.openxmlformats.org/officeDocument/2006/relationships/hyperlink" Target="mailto:csavva@taxand.com.cy" TargetMode="External"/><Relationship Id="rId14" Type="http://schemas.openxmlformats.org/officeDocument/2006/relationships/hyperlink" Target="mailto:rene.matteotti@taxpartner.ch"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99733" y="1139827"/>
            <a:ext cx="3175001" cy="2667878"/>
          </a:xfrm>
        </p:spPr>
        <p:txBody>
          <a:bodyPr wrap="square">
            <a:noAutofit/>
          </a:bodyPr>
          <a:lstStyle/>
          <a:p>
            <a:r>
              <a:rPr lang="en-GB" sz="2800" dirty="0"/>
              <a:t>Residence of Private Clients &amp; Global Mobility following the pandemic</a:t>
            </a:r>
            <a:endParaRPr lang="en-US" sz="2800" dirty="0"/>
          </a:p>
        </p:txBody>
      </p:sp>
      <p:sp>
        <p:nvSpPr>
          <p:cNvPr id="3" name="TextBox 2">
            <a:extLst>
              <a:ext uri="{FF2B5EF4-FFF2-40B4-BE49-F238E27FC236}">
                <a16:creationId xmlns:a16="http://schemas.microsoft.com/office/drawing/2014/main" id="{C77112AF-A5E9-4EC7-B61A-AA31AEBAA021}"/>
              </a:ext>
            </a:extLst>
          </p:cNvPr>
          <p:cNvSpPr txBox="1"/>
          <p:nvPr/>
        </p:nvSpPr>
        <p:spPr>
          <a:xfrm>
            <a:off x="5530850" y="2563558"/>
            <a:ext cx="2380017" cy="1717393"/>
          </a:xfrm>
          <a:prstGeom prst="rect">
            <a:avLst/>
          </a:prstGeom>
          <a:noFill/>
        </p:spPr>
        <p:txBody>
          <a:bodyPr wrap="square" rtlCol="0">
            <a:spAutoFit/>
          </a:bodyPr>
          <a:lstStyle/>
          <a:p>
            <a:pPr>
              <a:lnSpc>
                <a:spcPct val="80000"/>
              </a:lnSpc>
            </a:pPr>
            <a:r>
              <a:rPr lang="en-US" sz="1200" b="1" spc="-150" dirty="0">
                <a:solidFill>
                  <a:schemeClr val="bg1"/>
                </a:solidFill>
                <a:latin typeface="Arial"/>
                <a:cs typeface="Arial"/>
              </a:rPr>
              <a:t>PRESENTATION BY </a:t>
            </a:r>
          </a:p>
          <a:p>
            <a:pPr>
              <a:lnSpc>
                <a:spcPct val="80000"/>
              </a:lnSpc>
            </a:pPr>
            <a:r>
              <a:rPr lang="en-US" sz="1200" b="1" spc="-150" dirty="0">
                <a:solidFill>
                  <a:schemeClr val="bg1"/>
                </a:solidFill>
                <a:latin typeface="Arial"/>
                <a:cs typeface="Arial"/>
              </a:rPr>
              <a:t>COSTAS SAVVA</a:t>
            </a:r>
          </a:p>
          <a:p>
            <a:pPr>
              <a:lnSpc>
                <a:spcPct val="80000"/>
              </a:lnSpc>
            </a:pPr>
            <a:r>
              <a:rPr lang="en-US" sz="1200" b="1" spc="-150" dirty="0">
                <a:solidFill>
                  <a:schemeClr val="bg1"/>
                </a:solidFill>
                <a:latin typeface="Arial"/>
                <a:cs typeface="Arial"/>
              </a:rPr>
              <a:t>ANNA PARASKEVA</a:t>
            </a:r>
          </a:p>
          <a:p>
            <a:pPr>
              <a:lnSpc>
                <a:spcPct val="80000"/>
              </a:lnSpc>
            </a:pPr>
            <a:r>
              <a:rPr lang="en-US" sz="1200" b="1" spc="-150" dirty="0">
                <a:solidFill>
                  <a:schemeClr val="bg1"/>
                </a:solidFill>
                <a:latin typeface="Arial"/>
                <a:cs typeface="Arial"/>
              </a:rPr>
              <a:t>NIKOS MALTEZOS</a:t>
            </a:r>
          </a:p>
          <a:p>
            <a:pPr>
              <a:lnSpc>
                <a:spcPct val="80000"/>
              </a:lnSpc>
            </a:pPr>
            <a:r>
              <a:rPr lang="en-US" sz="1200" b="1" spc="-150" dirty="0">
                <a:solidFill>
                  <a:schemeClr val="bg1"/>
                </a:solidFill>
                <a:latin typeface="Arial"/>
                <a:cs typeface="Arial"/>
              </a:rPr>
              <a:t>LUCA GALLIANI</a:t>
            </a:r>
          </a:p>
          <a:p>
            <a:pPr>
              <a:lnSpc>
                <a:spcPct val="80000"/>
              </a:lnSpc>
            </a:pPr>
            <a:r>
              <a:rPr lang="en-US" sz="1200" b="1" spc="-150" dirty="0">
                <a:solidFill>
                  <a:schemeClr val="bg1"/>
                </a:solidFill>
                <a:latin typeface="Arial"/>
                <a:cs typeface="Arial"/>
              </a:rPr>
              <a:t>MARISANA ALMEIDA DOS SANTOS</a:t>
            </a:r>
          </a:p>
          <a:p>
            <a:pPr>
              <a:lnSpc>
                <a:spcPct val="80000"/>
              </a:lnSpc>
            </a:pPr>
            <a:r>
              <a:rPr lang="en-US" sz="1200" b="1" spc="-150" dirty="0">
                <a:solidFill>
                  <a:schemeClr val="bg1"/>
                </a:solidFill>
                <a:latin typeface="Arial"/>
                <a:cs typeface="Arial"/>
              </a:rPr>
              <a:t>RENE MATTEOTTI</a:t>
            </a:r>
          </a:p>
          <a:p>
            <a:pPr>
              <a:lnSpc>
                <a:spcPct val="80000"/>
              </a:lnSpc>
            </a:pPr>
            <a:r>
              <a:rPr lang="en-US" sz="1200" b="1" spc="-150" dirty="0">
                <a:solidFill>
                  <a:schemeClr val="bg1"/>
                </a:solidFill>
                <a:latin typeface="Arial"/>
                <a:cs typeface="Arial"/>
              </a:rPr>
              <a:t>JONATHAN BRECKER</a:t>
            </a:r>
          </a:p>
          <a:p>
            <a:pPr>
              <a:lnSpc>
                <a:spcPct val="80000"/>
              </a:lnSpc>
            </a:pPr>
            <a:r>
              <a:rPr lang="en-US" sz="1200" b="1" spc="-150" dirty="0">
                <a:solidFill>
                  <a:schemeClr val="bg1"/>
                </a:solidFill>
                <a:latin typeface="Arial"/>
                <a:cs typeface="Arial"/>
              </a:rPr>
              <a:t>CHRISTOS THEOPHILOU </a:t>
            </a:r>
          </a:p>
          <a:p>
            <a:pPr>
              <a:lnSpc>
                <a:spcPct val="80000"/>
              </a:lnSpc>
            </a:pPr>
            <a:endParaRPr lang="en-US" sz="1200" b="1" spc="-150" dirty="0">
              <a:solidFill>
                <a:schemeClr val="bg1"/>
              </a:solidFill>
              <a:latin typeface="Arial"/>
              <a:cs typeface="Arial"/>
            </a:endParaRPr>
          </a:p>
          <a:p>
            <a:pPr>
              <a:lnSpc>
                <a:spcPct val="80000"/>
              </a:lnSpc>
            </a:pPr>
            <a:endParaRPr lang="en-US" sz="1200" b="1" spc="-150" dirty="0">
              <a:solidFill>
                <a:schemeClr val="bg1"/>
              </a:solidFill>
              <a:latin typeface="Arial"/>
              <a:cs typeface="Arial"/>
            </a:endParaRPr>
          </a:p>
        </p:txBody>
      </p:sp>
      <p:sp>
        <p:nvSpPr>
          <p:cNvPr id="5" name="TextBox 4">
            <a:extLst>
              <a:ext uri="{FF2B5EF4-FFF2-40B4-BE49-F238E27FC236}">
                <a16:creationId xmlns:a16="http://schemas.microsoft.com/office/drawing/2014/main" id="{9A7A77C4-EDDE-4F1B-90E5-F0E2E3EC460C}"/>
              </a:ext>
            </a:extLst>
          </p:cNvPr>
          <p:cNvSpPr txBox="1"/>
          <p:nvPr/>
        </p:nvSpPr>
        <p:spPr>
          <a:xfrm>
            <a:off x="5641973" y="4025994"/>
            <a:ext cx="1969346" cy="289823"/>
          </a:xfrm>
          <a:prstGeom prst="rect">
            <a:avLst/>
          </a:prstGeom>
          <a:noFill/>
        </p:spPr>
        <p:txBody>
          <a:bodyPr wrap="square" lIns="0" rtlCol="0">
            <a:spAutoFit/>
          </a:bodyPr>
          <a:lstStyle/>
          <a:p>
            <a:pPr>
              <a:lnSpc>
                <a:spcPct val="90000"/>
              </a:lnSpc>
            </a:pPr>
            <a:r>
              <a:rPr lang="en-US" sz="1400" b="1" spc="-150" dirty="0">
                <a:solidFill>
                  <a:schemeClr val="bg1"/>
                </a:solidFill>
                <a:latin typeface="Arial"/>
                <a:cs typeface="Arial"/>
              </a:rPr>
              <a:t>17 JUNE 2021</a:t>
            </a:r>
          </a:p>
        </p:txBody>
      </p:sp>
      <p:cxnSp>
        <p:nvCxnSpPr>
          <p:cNvPr id="6" name="Straight Connector 5">
            <a:extLst>
              <a:ext uri="{FF2B5EF4-FFF2-40B4-BE49-F238E27FC236}">
                <a16:creationId xmlns:a16="http://schemas.microsoft.com/office/drawing/2014/main" id="{2349DA85-07A3-4774-9A13-CAF314DAB6A7}"/>
              </a:ext>
            </a:extLst>
          </p:cNvPr>
          <p:cNvCxnSpPr>
            <a:cxnSpLocks/>
          </p:cNvCxnSpPr>
          <p:nvPr/>
        </p:nvCxnSpPr>
        <p:spPr>
          <a:xfrm>
            <a:off x="5613399" y="3996795"/>
            <a:ext cx="1606551"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590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850"/>
                </a:solidFill>
              </a:rPr>
              <a:t>EXEMPT INCOME</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10</a:t>
            </a:fld>
            <a:endParaRPr lang="en-US" dirty="0"/>
          </a:p>
        </p:txBody>
      </p:sp>
      <p:pic>
        <p:nvPicPr>
          <p:cNvPr id="5" name="Picture 4">
            <a:extLst>
              <a:ext uri="{FF2B5EF4-FFF2-40B4-BE49-F238E27FC236}">
                <a16:creationId xmlns:a16="http://schemas.microsoft.com/office/drawing/2014/main" id="{5B479A1F-EE17-429A-BE71-3BC01EC5C4BB}"/>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7850501" y="-86833"/>
            <a:ext cx="777879" cy="777879"/>
          </a:xfrm>
          <a:prstGeom prst="ellipse">
            <a:avLst/>
          </a:prstGeom>
        </p:spPr>
      </p:pic>
      <p:sp>
        <p:nvSpPr>
          <p:cNvPr id="6" name="TextBox 5">
            <a:extLst>
              <a:ext uri="{FF2B5EF4-FFF2-40B4-BE49-F238E27FC236}">
                <a16:creationId xmlns:a16="http://schemas.microsoft.com/office/drawing/2014/main" id="{745832F3-0D39-4F40-AB9E-C7F2DD245D97}"/>
              </a:ext>
            </a:extLst>
          </p:cNvPr>
          <p:cNvSpPr txBox="1"/>
          <p:nvPr/>
        </p:nvSpPr>
        <p:spPr>
          <a:xfrm>
            <a:off x="400756" y="1143003"/>
            <a:ext cx="7651044" cy="2811026"/>
          </a:xfrm>
          <a:prstGeom prst="rect">
            <a:avLst/>
          </a:prstGeom>
          <a:noFill/>
        </p:spPr>
        <p:txBody>
          <a:bodyPr wrap="square" rtlCol="0">
            <a:spAutoFit/>
          </a:bodyPr>
          <a:lstStyle/>
          <a:p>
            <a:pPr marL="342900" indent="-342900">
              <a:lnSpc>
                <a:spcPct val="110000"/>
              </a:lnSpc>
              <a:buBlip>
                <a:blip r:embed="rId3"/>
              </a:buBlip>
            </a:pPr>
            <a:r>
              <a:rPr lang="en-GB" dirty="0">
                <a:solidFill>
                  <a:srgbClr val="1A1A1A"/>
                </a:solidFill>
                <a:latin typeface="Arial"/>
                <a:cs typeface="Arial"/>
              </a:rPr>
              <a:t>Profits from the </a:t>
            </a:r>
            <a:r>
              <a:rPr lang="en-GB" dirty="0">
                <a:solidFill>
                  <a:srgbClr val="0089BC"/>
                </a:solidFill>
                <a:latin typeface="Arial"/>
                <a:cs typeface="Arial"/>
              </a:rPr>
              <a:t>sale of securities</a:t>
            </a:r>
            <a:r>
              <a:rPr lang="en-GB" dirty="0">
                <a:solidFill>
                  <a:srgbClr val="1A1A1A"/>
                </a:solidFill>
                <a:latin typeface="Arial"/>
                <a:cs typeface="Arial"/>
              </a:rPr>
              <a:t>, including shares in companies and units in mutual funds;</a:t>
            </a:r>
          </a:p>
          <a:p>
            <a:pPr marL="342900" indent="-342900">
              <a:lnSpc>
                <a:spcPct val="110000"/>
              </a:lnSpc>
              <a:buBlip>
                <a:blip r:embed="rId3"/>
              </a:buBlip>
            </a:pPr>
            <a:r>
              <a:rPr lang="en-GB" dirty="0">
                <a:solidFill>
                  <a:srgbClr val="1A1A1A"/>
                </a:solidFill>
                <a:latin typeface="Arial"/>
                <a:cs typeface="Arial"/>
              </a:rPr>
              <a:t>Income from a buy-back or </a:t>
            </a:r>
            <a:r>
              <a:rPr lang="en-GB" dirty="0">
                <a:solidFill>
                  <a:srgbClr val="0089BC"/>
                </a:solidFill>
                <a:latin typeface="Arial"/>
                <a:cs typeface="Arial"/>
              </a:rPr>
              <a:t>redemption of </a:t>
            </a:r>
            <a:r>
              <a:rPr lang="en-GB" dirty="0">
                <a:solidFill>
                  <a:srgbClr val="1A1A1A"/>
                </a:solidFill>
                <a:latin typeface="Arial"/>
                <a:cs typeface="Arial"/>
              </a:rPr>
              <a:t>units in mutual funds; </a:t>
            </a:r>
          </a:p>
          <a:p>
            <a:pPr marL="342900" indent="-342900">
              <a:lnSpc>
                <a:spcPct val="110000"/>
              </a:lnSpc>
              <a:buBlip>
                <a:blip r:embed="rId3"/>
              </a:buBlip>
            </a:pPr>
            <a:r>
              <a:rPr lang="en-GB" dirty="0">
                <a:solidFill>
                  <a:srgbClr val="1A1A1A"/>
                </a:solidFill>
                <a:latin typeface="Arial"/>
                <a:cs typeface="Arial"/>
              </a:rPr>
              <a:t>Foreign exchange </a:t>
            </a:r>
            <a:r>
              <a:rPr lang="en-GB" dirty="0">
                <a:solidFill>
                  <a:srgbClr val="0089BC"/>
                </a:solidFill>
                <a:latin typeface="Arial"/>
                <a:cs typeface="Arial"/>
              </a:rPr>
              <a:t>(FX) gains </a:t>
            </a:r>
            <a:r>
              <a:rPr lang="en-GB" dirty="0">
                <a:solidFill>
                  <a:srgbClr val="1A1A1A"/>
                </a:solidFill>
                <a:latin typeface="Arial"/>
                <a:cs typeface="Arial"/>
              </a:rPr>
              <a:t>with the exception of FX gains arising from the trade in foreign currencies; and</a:t>
            </a:r>
          </a:p>
          <a:p>
            <a:pPr marL="342900" indent="-342900">
              <a:lnSpc>
                <a:spcPct val="110000"/>
              </a:lnSpc>
              <a:buBlip>
                <a:blip r:embed="rId3"/>
              </a:buBlip>
            </a:pPr>
            <a:r>
              <a:rPr lang="en-GB" dirty="0">
                <a:solidFill>
                  <a:srgbClr val="1A1A1A"/>
                </a:solidFill>
                <a:latin typeface="Arial"/>
                <a:cs typeface="Arial"/>
              </a:rPr>
              <a:t>Remuneration from salaried services rendered by a resident individual outside Cyprus on behalf of a non-resident employer or a permanent establishment located outside Cyprus of a resident employer for at least </a:t>
            </a:r>
            <a:r>
              <a:rPr lang="en-GB" dirty="0">
                <a:solidFill>
                  <a:srgbClr val="0089BC"/>
                </a:solidFill>
                <a:latin typeface="Arial"/>
                <a:cs typeface="Arial"/>
              </a:rPr>
              <a:t>90 days </a:t>
            </a:r>
            <a:r>
              <a:rPr lang="en-GB" dirty="0">
                <a:solidFill>
                  <a:srgbClr val="1A1A1A"/>
                </a:solidFill>
                <a:latin typeface="Arial"/>
                <a:cs typeface="Arial"/>
              </a:rPr>
              <a:t>in total in the tax year is exempt from income tax.</a:t>
            </a:r>
          </a:p>
        </p:txBody>
      </p:sp>
      <p:sp>
        <p:nvSpPr>
          <p:cNvPr id="7" name="Rectangle 6">
            <a:extLst>
              <a:ext uri="{FF2B5EF4-FFF2-40B4-BE49-F238E27FC236}">
                <a16:creationId xmlns:a16="http://schemas.microsoft.com/office/drawing/2014/main" id="{ACD75ED6-D133-4C81-8160-29907588A15F}"/>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DA9FE4F6-3A88-4C81-AF63-558A49190576}"/>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51FC45EB-92F9-48B4-A892-B217CAF131F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16DD71B8-07E5-4F6E-B5C3-546A4CE79E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53E4728-D1DD-49EC-9BB7-E68E19E4440F}"/>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6AEBBA7A-4C3A-40A1-BD22-5608ABADD0A1}"/>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419417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234202"/>
            <a:ext cx="7382227" cy="704188"/>
          </a:xfrm>
        </p:spPr>
        <p:txBody>
          <a:bodyPr>
            <a:noAutofit/>
          </a:bodyPr>
          <a:lstStyle/>
          <a:p>
            <a:r>
              <a:rPr lang="en-US" dirty="0">
                <a:solidFill>
                  <a:srgbClr val="222850"/>
                </a:solidFill>
              </a:rPr>
              <a:t>OTHER TAXES ON INCOME &amp; CAPITAL</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11</a:t>
            </a:fld>
            <a:endParaRPr lang="en-US" dirty="0"/>
          </a:p>
        </p:txBody>
      </p:sp>
      <p:pic>
        <p:nvPicPr>
          <p:cNvPr id="5" name="Picture 4">
            <a:extLst>
              <a:ext uri="{FF2B5EF4-FFF2-40B4-BE49-F238E27FC236}">
                <a16:creationId xmlns:a16="http://schemas.microsoft.com/office/drawing/2014/main" id="{9089C36F-7F69-4A85-8397-8C1E7F665934}"/>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7850501" y="-86833"/>
            <a:ext cx="777879" cy="777879"/>
          </a:xfrm>
          <a:prstGeom prst="ellipse">
            <a:avLst/>
          </a:prstGeom>
        </p:spPr>
      </p:pic>
      <p:sp>
        <p:nvSpPr>
          <p:cNvPr id="6" name="TextBox 5">
            <a:extLst>
              <a:ext uri="{FF2B5EF4-FFF2-40B4-BE49-F238E27FC236}">
                <a16:creationId xmlns:a16="http://schemas.microsoft.com/office/drawing/2014/main" id="{B0278FD6-ADD8-41D5-8F76-61282F3F270F}"/>
              </a:ext>
            </a:extLst>
          </p:cNvPr>
          <p:cNvSpPr txBox="1"/>
          <p:nvPr/>
        </p:nvSpPr>
        <p:spPr>
          <a:xfrm>
            <a:off x="400756" y="1143003"/>
            <a:ext cx="7651044" cy="3115725"/>
          </a:xfrm>
          <a:prstGeom prst="rect">
            <a:avLst/>
          </a:prstGeom>
          <a:noFill/>
        </p:spPr>
        <p:txBody>
          <a:bodyPr wrap="square" rtlCol="0">
            <a:spAutoFit/>
          </a:bodyPr>
          <a:lstStyle/>
          <a:p>
            <a:pPr marL="342900" indent="-342900">
              <a:lnSpc>
                <a:spcPct val="110000"/>
              </a:lnSpc>
              <a:buBlip>
                <a:blip r:embed="rId3"/>
              </a:buBlip>
            </a:pPr>
            <a:r>
              <a:rPr lang="en-GB" dirty="0">
                <a:solidFill>
                  <a:srgbClr val="1A1A1A"/>
                </a:solidFill>
                <a:latin typeface="Arial"/>
                <a:cs typeface="Arial"/>
              </a:rPr>
              <a:t>No net </a:t>
            </a:r>
            <a:r>
              <a:rPr lang="en-GB" dirty="0">
                <a:solidFill>
                  <a:srgbClr val="0089BC"/>
                </a:solidFill>
                <a:latin typeface="Arial"/>
                <a:cs typeface="Arial"/>
              </a:rPr>
              <a:t>wealth tax</a:t>
            </a:r>
            <a:r>
              <a:rPr lang="en-GB" dirty="0">
                <a:solidFill>
                  <a:srgbClr val="1A1A1A"/>
                </a:solidFill>
                <a:latin typeface="Arial"/>
                <a:cs typeface="Arial"/>
              </a:rPr>
              <a:t>, </a:t>
            </a:r>
            <a:r>
              <a:rPr lang="en-GB" dirty="0">
                <a:solidFill>
                  <a:srgbClr val="0089BC"/>
                </a:solidFill>
                <a:latin typeface="Arial"/>
                <a:cs typeface="Arial"/>
              </a:rPr>
              <a:t>Inheritance</a:t>
            </a:r>
            <a:r>
              <a:rPr lang="en-GB" dirty="0">
                <a:solidFill>
                  <a:srgbClr val="00B0F0"/>
                </a:solidFill>
                <a:latin typeface="Arial"/>
                <a:cs typeface="Arial"/>
              </a:rPr>
              <a:t> </a:t>
            </a:r>
            <a:r>
              <a:rPr lang="en-GB" dirty="0">
                <a:solidFill>
                  <a:srgbClr val="1A1A1A"/>
                </a:solidFill>
                <a:latin typeface="Arial"/>
                <a:cs typeface="Arial"/>
              </a:rPr>
              <a:t>and </a:t>
            </a:r>
            <a:r>
              <a:rPr lang="en-GB" dirty="0">
                <a:solidFill>
                  <a:srgbClr val="0089BC"/>
                </a:solidFill>
                <a:latin typeface="Arial"/>
                <a:cs typeface="Arial"/>
              </a:rPr>
              <a:t>Gift Tax.</a:t>
            </a:r>
          </a:p>
          <a:p>
            <a:pPr marL="342900" indent="-342900">
              <a:lnSpc>
                <a:spcPct val="110000"/>
              </a:lnSpc>
              <a:buBlip>
                <a:blip r:embed="rId3"/>
              </a:buBlip>
            </a:pPr>
            <a:endParaRPr lang="en-GB" dirty="0">
              <a:solidFill>
                <a:srgbClr val="1A1A1A"/>
              </a:solidFill>
              <a:latin typeface="Arial"/>
              <a:cs typeface="Arial"/>
            </a:endParaRPr>
          </a:p>
          <a:p>
            <a:pPr marL="342900" indent="-342900">
              <a:lnSpc>
                <a:spcPct val="110000"/>
              </a:lnSpc>
              <a:buBlip>
                <a:blip r:embed="rId3"/>
              </a:buBlip>
            </a:pPr>
            <a:r>
              <a:rPr lang="en-GB" dirty="0">
                <a:solidFill>
                  <a:srgbClr val="1A1A1A"/>
                </a:solidFill>
                <a:latin typeface="Arial"/>
                <a:cs typeface="Arial"/>
              </a:rPr>
              <a:t>No </a:t>
            </a:r>
            <a:r>
              <a:rPr lang="en-GB" dirty="0">
                <a:solidFill>
                  <a:srgbClr val="0089BC"/>
                </a:solidFill>
                <a:latin typeface="Arial"/>
                <a:cs typeface="Arial"/>
              </a:rPr>
              <a:t>Real estate tax </a:t>
            </a:r>
            <a:r>
              <a:rPr lang="en-GB" dirty="0">
                <a:solidFill>
                  <a:srgbClr val="1A1A1A"/>
                </a:solidFill>
                <a:latin typeface="Arial"/>
                <a:cs typeface="Arial"/>
              </a:rPr>
              <a:t>(similarly Immovable property located abroad is not subject to real estate tax in Cyprus).</a:t>
            </a:r>
          </a:p>
          <a:p>
            <a:pPr marL="342900" indent="-342900">
              <a:lnSpc>
                <a:spcPct val="110000"/>
              </a:lnSpc>
              <a:buBlip>
                <a:blip r:embed="rId3"/>
              </a:buBlip>
            </a:pPr>
            <a:endParaRPr lang="en-GB" dirty="0">
              <a:solidFill>
                <a:srgbClr val="1A1A1A"/>
              </a:solidFill>
              <a:latin typeface="Arial"/>
              <a:cs typeface="Arial"/>
            </a:endParaRPr>
          </a:p>
          <a:p>
            <a:pPr marL="342900" indent="-342900">
              <a:lnSpc>
                <a:spcPct val="110000"/>
              </a:lnSpc>
              <a:buBlip>
                <a:blip r:embed="rId3"/>
              </a:buBlip>
            </a:pPr>
            <a:r>
              <a:rPr lang="en-GB" dirty="0">
                <a:solidFill>
                  <a:srgbClr val="0089BC"/>
                </a:solidFill>
                <a:latin typeface="Arial"/>
                <a:cs typeface="Arial"/>
              </a:rPr>
              <a:t>Capital gains </a:t>
            </a:r>
            <a:r>
              <a:rPr lang="en-GB" dirty="0">
                <a:solidFill>
                  <a:srgbClr val="1A1A1A"/>
                </a:solidFill>
                <a:latin typeface="Arial"/>
                <a:cs typeface="Arial"/>
              </a:rPr>
              <a:t>on immovable property located abroad are not subject to capital gains tax.</a:t>
            </a:r>
          </a:p>
          <a:p>
            <a:pPr marL="342900" indent="-342900">
              <a:lnSpc>
                <a:spcPct val="110000"/>
              </a:lnSpc>
              <a:buBlip>
                <a:blip r:embed="rId3"/>
              </a:buBlip>
            </a:pPr>
            <a:endParaRPr lang="en-GB" dirty="0">
              <a:solidFill>
                <a:srgbClr val="1A1A1A"/>
              </a:solidFill>
              <a:latin typeface="Arial"/>
              <a:cs typeface="Arial"/>
            </a:endParaRPr>
          </a:p>
          <a:p>
            <a:pPr marL="342900" indent="-342900">
              <a:lnSpc>
                <a:spcPct val="110000"/>
              </a:lnSpc>
              <a:buBlip>
                <a:blip r:embed="rId3"/>
              </a:buBlip>
            </a:pPr>
            <a:r>
              <a:rPr lang="en-GB" dirty="0">
                <a:solidFill>
                  <a:srgbClr val="1A1A1A"/>
                </a:solidFill>
                <a:latin typeface="Arial"/>
                <a:cs typeface="Arial"/>
              </a:rPr>
              <a:t>No special rules apply to </a:t>
            </a:r>
            <a:r>
              <a:rPr lang="en-GB" dirty="0">
                <a:solidFill>
                  <a:srgbClr val="0089BC"/>
                </a:solidFill>
                <a:latin typeface="Arial"/>
                <a:cs typeface="Arial"/>
              </a:rPr>
              <a:t>outward expatriates </a:t>
            </a:r>
            <a:r>
              <a:rPr lang="en-GB" dirty="0">
                <a:solidFill>
                  <a:srgbClr val="1A1A1A"/>
                </a:solidFill>
                <a:latin typeface="Arial"/>
                <a:cs typeface="Arial"/>
              </a:rPr>
              <a:t>(e.g. exit tax, extended source taxation, deemed residence rules upon emigration).</a:t>
            </a:r>
          </a:p>
        </p:txBody>
      </p:sp>
      <p:sp>
        <p:nvSpPr>
          <p:cNvPr id="7" name="Rectangle 6">
            <a:extLst>
              <a:ext uri="{FF2B5EF4-FFF2-40B4-BE49-F238E27FC236}">
                <a16:creationId xmlns:a16="http://schemas.microsoft.com/office/drawing/2014/main" id="{31A1CF80-6662-47AF-813A-2A7D5789970D}"/>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94A3F4CF-7C43-477B-BED1-43BD6F2C6683}"/>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15BADF44-14FE-4163-B897-2D962F52BCC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C74E695D-BD82-4F0F-A8CA-5724463848F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21D5BDA-98E6-4264-BFF0-1E1510B9537C}"/>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A2FECD8F-35A9-4CA0-8E19-60B3A2CFE746}"/>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57774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GREECE</a:t>
            </a:r>
          </a:p>
        </p:txBody>
      </p:sp>
      <p:sp>
        <p:nvSpPr>
          <p:cNvPr id="5" name="TextBox 4">
            <a:extLst>
              <a:ext uri="{FF2B5EF4-FFF2-40B4-BE49-F238E27FC236}">
                <a16:creationId xmlns:a16="http://schemas.microsoft.com/office/drawing/2014/main" id="{FBEB5EDA-FAF7-4A21-93C3-1998F2389E01}"/>
              </a:ext>
            </a:extLst>
          </p:cNvPr>
          <p:cNvSpPr txBox="1"/>
          <p:nvPr/>
        </p:nvSpPr>
        <p:spPr>
          <a:xfrm>
            <a:off x="5503636" y="3991756"/>
            <a:ext cx="2380017" cy="313932"/>
          </a:xfrm>
          <a:prstGeom prst="rect">
            <a:avLst/>
          </a:prstGeom>
          <a:noFill/>
        </p:spPr>
        <p:txBody>
          <a:bodyPr wrap="square" rtlCol="0">
            <a:spAutoFit/>
          </a:bodyPr>
          <a:lstStyle/>
          <a:p>
            <a:pPr>
              <a:lnSpc>
                <a:spcPct val="80000"/>
              </a:lnSpc>
            </a:pPr>
            <a:r>
              <a:rPr lang="en-US" b="1" spc="-150" dirty="0">
                <a:solidFill>
                  <a:schemeClr val="bg1"/>
                </a:solidFill>
                <a:latin typeface="Arial"/>
                <a:cs typeface="Arial"/>
              </a:rPr>
              <a:t>ANNA PARASKEVA</a:t>
            </a:r>
          </a:p>
        </p:txBody>
      </p:sp>
      <p:cxnSp>
        <p:nvCxnSpPr>
          <p:cNvPr id="6" name="Straight Connector 5">
            <a:extLst>
              <a:ext uri="{FF2B5EF4-FFF2-40B4-BE49-F238E27FC236}">
                <a16:creationId xmlns:a16="http://schemas.microsoft.com/office/drawing/2014/main" id="{2475B99C-9431-499E-B414-7F4E813FF43A}"/>
              </a:ext>
            </a:extLst>
          </p:cNvPr>
          <p:cNvCxnSpPr/>
          <p:nvPr/>
        </p:nvCxnSpPr>
        <p:spPr>
          <a:xfrm>
            <a:off x="5597069" y="4647886"/>
            <a:ext cx="1879977"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DDD8BF2-95B5-4240-9538-7108DA75D624}"/>
              </a:ext>
            </a:extLst>
          </p:cNvPr>
          <p:cNvSpPr txBox="1"/>
          <p:nvPr/>
        </p:nvSpPr>
        <p:spPr>
          <a:xfrm>
            <a:off x="5503636" y="4759043"/>
            <a:ext cx="2725964" cy="341632"/>
          </a:xfrm>
          <a:prstGeom prst="rect">
            <a:avLst/>
          </a:prstGeom>
          <a:noFill/>
        </p:spPr>
        <p:txBody>
          <a:bodyPr wrap="square" rtlCol="0">
            <a:spAutoFit/>
          </a:bodyPr>
          <a:lstStyle/>
          <a:p>
            <a:pPr>
              <a:lnSpc>
                <a:spcPct val="90000"/>
              </a:lnSpc>
            </a:pPr>
            <a:r>
              <a:rPr lang="en-US" b="1" spc="-150" dirty="0">
                <a:solidFill>
                  <a:schemeClr val="bg1"/>
                </a:solidFill>
                <a:latin typeface="Arial"/>
                <a:cs typeface="Arial"/>
              </a:rPr>
              <a:t>ZEPOS &amp; YANNOPOULOS</a:t>
            </a:r>
          </a:p>
        </p:txBody>
      </p:sp>
      <p:sp>
        <p:nvSpPr>
          <p:cNvPr id="8" name="TextBox 7">
            <a:extLst>
              <a:ext uri="{FF2B5EF4-FFF2-40B4-BE49-F238E27FC236}">
                <a16:creationId xmlns:a16="http://schemas.microsoft.com/office/drawing/2014/main" id="{81BACD8F-FCC8-49CC-AB62-DACFFA11E080}"/>
              </a:ext>
            </a:extLst>
          </p:cNvPr>
          <p:cNvSpPr txBox="1"/>
          <p:nvPr/>
        </p:nvSpPr>
        <p:spPr>
          <a:xfrm>
            <a:off x="5503635" y="4288145"/>
            <a:ext cx="2380017" cy="313932"/>
          </a:xfrm>
          <a:prstGeom prst="rect">
            <a:avLst/>
          </a:prstGeom>
          <a:noFill/>
        </p:spPr>
        <p:txBody>
          <a:bodyPr wrap="square" rtlCol="0">
            <a:spAutoFit/>
          </a:bodyPr>
          <a:lstStyle/>
          <a:p>
            <a:pPr>
              <a:lnSpc>
                <a:spcPct val="80000"/>
              </a:lnSpc>
            </a:pPr>
            <a:r>
              <a:rPr lang="en-US" b="1" spc="-150" dirty="0">
                <a:solidFill>
                  <a:schemeClr val="bg1"/>
                </a:solidFill>
                <a:latin typeface="Arial"/>
                <a:cs typeface="Arial"/>
              </a:rPr>
              <a:t>NIKOS MALTEZOS</a:t>
            </a:r>
          </a:p>
        </p:txBody>
      </p:sp>
    </p:spTree>
    <p:extLst>
      <p:ext uri="{BB962C8B-B14F-4D97-AF65-F5344CB8AC3E}">
        <p14:creationId xmlns:p14="http://schemas.microsoft.com/office/powerpoint/2010/main" val="214677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850"/>
                </a:solidFill>
              </a:rPr>
              <a:t>GENERAL OVERVIEW</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13</a:t>
            </a:fld>
            <a:endParaRPr lang="en-US" dirty="0"/>
          </a:p>
        </p:txBody>
      </p:sp>
      <p:sp>
        <p:nvSpPr>
          <p:cNvPr id="5" name="TextBox 4">
            <a:extLst>
              <a:ext uri="{FF2B5EF4-FFF2-40B4-BE49-F238E27FC236}">
                <a16:creationId xmlns:a16="http://schemas.microsoft.com/office/drawing/2014/main" id="{717A785A-E57B-4D4B-8387-979209B351C4}"/>
              </a:ext>
            </a:extLst>
          </p:cNvPr>
          <p:cNvSpPr txBox="1"/>
          <p:nvPr/>
        </p:nvSpPr>
        <p:spPr>
          <a:xfrm>
            <a:off x="400756" y="1143003"/>
            <a:ext cx="7651044" cy="2769412"/>
          </a:xfrm>
          <a:prstGeom prst="rect">
            <a:avLst/>
          </a:prstGeom>
          <a:noFill/>
        </p:spPr>
        <p:txBody>
          <a:bodyPr wrap="square" rtlCol="0">
            <a:spAutoFit/>
          </a:bodyPr>
          <a:lstStyle/>
          <a:p>
            <a:pPr marL="342900" indent="-342900">
              <a:lnSpc>
                <a:spcPct val="110000"/>
              </a:lnSpc>
              <a:buBlip>
                <a:blip r:embed="rId2"/>
              </a:buBlip>
            </a:pPr>
            <a:r>
              <a:rPr lang="en-GB" dirty="0">
                <a:solidFill>
                  <a:srgbClr val="1A1A1A"/>
                </a:solidFill>
                <a:latin typeface="Arial"/>
                <a:cs typeface="Arial"/>
              </a:rPr>
              <a:t>A married couple has been residing outside Greece* for its entire life.</a:t>
            </a:r>
          </a:p>
          <a:p>
            <a:pPr>
              <a:lnSpc>
                <a:spcPct val="110000"/>
              </a:lnSpc>
            </a:pPr>
            <a:endParaRPr lang="en-GB" dirty="0">
              <a:solidFill>
                <a:srgbClr val="1A1A1A"/>
              </a:solidFill>
              <a:latin typeface="Arial"/>
              <a:cs typeface="Arial"/>
            </a:endParaRPr>
          </a:p>
          <a:p>
            <a:pPr marL="342900" indent="-342900">
              <a:lnSpc>
                <a:spcPct val="110000"/>
              </a:lnSpc>
              <a:buBlip>
                <a:blip r:embed="rId2"/>
              </a:buBlip>
            </a:pPr>
            <a:r>
              <a:rPr lang="en-GB" dirty="0">
                <a:solidFill>
                  <a:srgbClr val="1A1A1A"/>
                </a:solidFill>
                <a:latin typeface="Arial"/>
                <a:cs typeface="Arial"/>
              </a:rPr>
              <a:t>The married couple is contemplating of relocating to Greece.</a:t>
            </a:r>
          </a:p>
          <a:p>
            <a:pPr>
              <a:lnSpc>
                <a:spcPct val="110000"/>
              </a:lnSpc>
            </a:pPr>
            <a:endParaRPr lang="en-GB" dirty="0">
              <a:solidFill>
                <a:srgbClr val="1A1A1A"/>
              </a:solidFill>
              <a:latin typeface="Arial"/>
              <a:cs typeface="Arial"/>
            </a:endParaRPr>
          </a:p>
          <a:p>
            <a:pPr marL="342900" indent="-342900">
              <a:lnSpc>
                <a:spcPct val="110000"/>
              </a:lnSpc>
              <a:buBlip>
                <a:blip r:embed="rId2"/>
              </a:buBlip>
            </a:pPr>
            <a:r>
              <a:rPr lang="en-GB" dirty="0">
                <a:solidFill>
                  <a:srgbClr val="1A1A1A"/>
                </a:solidFill>
                <a:latin typeface="Arial"/>
                <a:cs typeface="Arial"/>
              </a:rPr>
              <a:t>To minimize its tax risks, the married couple would like to plan its wealth accordingly. In doing so, the tax implications and conditions for obtaining Greek tax residence shall be considered.</a:t>
            </a:r>
          </a:p>
          <a:p>
            <a:pPr>
              <a:lnSpc>
                <a:spcPct val="110000"/>
              </a:lnSpc>
            </a:pPr>
            <a:endParaRPr lang="en-GB" sz="1100" i="1" dirty="0">
              <a:solidFill>
                <a:srgbClr val="1A1A1A"/>
              </a:solidFill>
              <a:latin typeface="Arial"/>
              <a:cs typeface="Arial"/>
            </a:endParaRPr>
          </a:p>
          <a:p>
            <a:pPr algn="ctr">
              <a:lnSpc>
                <a:spcPct val="110000"/>
              </a:lnSpc>
            </a:pPr>
            <a:endParaRPr lang="en-GB" sz="1100" i="1" dirty="0">
              <a:solidFill>
                <a:srgbClr val="1A1A1A"/>
              </a:solidFill>
              <a:latin typeface="Arial"/>
              <a:cs typeface="Arial"/>
            </a:endParaRPr>
          </a:p>
          <a:p>
            <a:pPr algn="ctr">
              <a:lnSpc>
                <a:spcPct val="110000"/>
              </a:lnSpc>
            </a:pPr>
            <a:r>
              <a:rPr lang="en-GB" sz="1100" i="1" dirty="0">
                <a:solidFill>
                  <a:srgbClr val="1A1A1A"/>
                </a:solidFill>
                <a:latin typeface="Arial"/>
                <a:cs typeface="Arial"/>
              </a:rPr>
              <a:t>* The married couple is assumed to have been residing in a cooperative tax jurisdiction</a:t>
            </a:r>
            <a:endParaRPr lang="en-GB" dirty="0">
              <a:solidFill>
                <a:srgbClr val="1A1A1A"/>
              </a:solidFill>
              <a:latin typeface="Arial"/>
              <a:cs typeface="Arial"/>
            </a:endParaRPr>
          </a:p>
        </p:txBody>
      </p:sp>
      <p:sp>
        <p:nvSpPr>
          <p:cNvPr id="6" name="Flowchart: Connector 5">
            <a:extLst>
              <a:ext uri="{FF2B5EF4-FFF2-40B4-BE49-F238E27FC236}">
                <a16:creationId xmlns:a16="http://schemas.microsoft.com/office/drawing/2014/main" id="{EB069E61-120A-48E1-99D6-DB2E687C5F76}"/>
              </a:ext>
            </a:extLst>
          </p:cNvPr>
          <p:cNvSpPr/>
          <p:nvPr/>
        </p:nvSpPr>
        <p:spPr>
          <a:xfrm>
            <a:off x="7878299"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D13E0AA6-6BDF-4BD0-9959-E6A78D48DB72}"/>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ACDE000E-F06F-44B9-B020-60179EEBA47D}"/>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003DED39-D492-48A5-8CA1-AA9FF7B5331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12799A92-D9CE-4685-9215-7C4C88AF91A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42E955B-D5C6-43E1-A32E-209E7A0DACBD}"/>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4AA0ABF0-C977-41D5-AACA-467134888E76}"/>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712575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234202"/>
            <a:ext cx="7248877" cy="704188"/>
          </a:xfrm>
        </p:spPr>
        <p:txBody>
          <a:bodyPr>
            <a:noAutofit/>
          </a:bodyPr>
          <a:lstStyle/>
          <a:p>
            <a:r>
              <a:rPr lang="en-US" dirty="0">
                <a:solidFill>
                  <a:srgbClr val="222850"/>
                </a:solidFill>
              </a:rPr>
              <a:t>GREEK TAX RESIDENCE CONDITIONS</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14</a:t>
            </a:fld>
            <a:endParaRPr lang="en-US" dirty="0"/>
          </a:p>
        </p:txBody>
      </p:sp>
      <p:sp>
        <p:nvSpPr>
          <p:cNvPr id="7" name="Rectangle 6"/>
          <p:cNvSpPr/>
          <p:nvPr/>
        </p:nvSpPr>
        <p:spPr>
          <a:xfrm>
            <a:off x="362671" y="1239013"/>
            <a:ext cx="3686502" cy="1742411"/>
          </a:xfrm>
          <a:prstGeom prst="rect">
            <a:avLst/>
          </a:prstGeom>
          <a:solidFill>
            <a:schemeClr val="bg1"/>
          </a:solidFill>
          <a:ln>
            <a:noFill/>
          </a:ln>
          <a:effectLst>
            <a:glow rad="101600">
              <a:schemeClr val="accent5">
                <a:satMod val="175000"/>
                <a:alpha val="40000"/>
              </a:schemeClr>
            </a:glo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0" tIns="135000" rIns="68580" bIns="34290" rtlCol="0" anchor="ctr"/>
          <a:lstStyle/>
          <a:p>
            <a:pPr>
              <a:spcAft>
                <a:spcPts val="450"/>
              </a:spcAft>
              <a:buClr>
                <a:srgbClr val="B82E22"/>
              </a:buClr>
            </a:pPr>
            <a:r>
              <a:rPr lang="en-US" dirty="0">
                <a:solidFill>
                  <a:srgbClr val="1A1A1A"/>
                </a:solidFill>
                <a:latin typeface="Arial"/>
                <a:cs typeface="Arial"/>
              </a:rPr>
              <a:t>Permanent or main home or habitual abode or center of vital interests in Greece </a:t>
            </a:r>
          </a:p>
          <a:p>
            <a:pPr>
              <a:spcAft>
                <a:spcPts val="450"/>
              </a:spcAft>
              <a:buClr>
                <a:srgbClr val="B82E22"/>
              </a:buClr>
            </a:pPr>
            <a:r>
              <a:rPr lang="en-US" sz="1400" dirty="0">
                <a:solidFill>
                  <a:schemeClr val="tx1"/>
                </a:solidFill>
                <a:latin typeface="Arial" panose="020B0604020202020204" pitchFamily="34" charset="0"/>
                <a:cs typeface="Arial" panose="020B0604020202020204" pitchFamily="34" charset="0"/>
              </a:rPr>
              <a:t>[personal and economic relations]</a:t>
            </a:r>
          </a:p>
        </p:txBody>
      </p:sp>
      <p:sp>
        <p:nvSpPr>
          <p:cNvPr id="8" name="Rectangle 7"/>
          <p:cNvSpPr/>
          <p:nvPr/>
        </p:nvSpPr>
        <p:spPr>
          <a:xfrm>
            <a:off x="4683150" y="1239014"/>
            <a:ext cx="3686502" cy="1742410"/>
          </a:xfrm>
          <a:prstGeom prst="rect">
            <a:avLst/>
          </a:prstGeom>
          <a:solidFill>
            <a:schemeClr val="bg1"/>
          </a:solidFill>
          <a:ln>
            <a:noFill/>
          </a:ln>
          <a:effectLst>
            <a:glow rad="101600">
              <a:schemeClr val="accent5">
                <a:satMod val="175000"/>
                <a:alpha val="40000"/>
              </a:schemeClr>
            </a:glow>
          </a:effectLst>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68580" tIns="135000" rIns="68580" bIns="34290" rtlCol="0" anchor="ctr"/>
          <a:lstStyle/>
          <a:p>
            <a:pPr>
              <a:spcAft>
                <a:spcPts val="450"/>
              </a:spcAft>
              <a:buClr>
                <a:srgbClr val="B82E22"/>
              </a:buClr>
            </a:pPr>
            <a:r>
              <a:rPr lang="en-US" dirty="0">
                <a:solidFill>
                  <a:srgbClr val="1A1A1A"/>
                </a:solidFill>
                <a:latin typeface="Arial"/>
                <a:cs typeface="Arial"/>
              </a:rPr>
              <a:t>Presence</a:t>
            </a:r>
            <a:r>
              <a:rPr lang="en-US" dirty="0">
                <a:solidFill>
                  <a:srgbClr val="966E50"/>
                </a:solidFill>
                <a:latin typeface="Calibri Light" panose="020F0302020204030204" pitchFamily="34" charset="0"/>
                <a:cs typeface="Arial" panose="020B0604020202020204" pitchFamily="34" charset="0"/>
              </a:rPr>
              <a:t> </a:t>
            </a:r>
            <a:r>
              <a:rPr lang="en-US" dirty="0">
                <a:solidFill>
                  <a:srgbClr val="1A1A1A"/>
                </a:solidFill>
                <a:latin typeface="Arial"/>
                <a:cs typeface="Arial"/>
              </a:rPr>
              <a:t>in Greece exceeding the 183 days threshold</a:t>
            </a:r>
          </a:p>
          <a:p>
            <a:pPr>
              <a:spcAft>
                <a:spcPts val="450"/>
              </a:spcAft>
              <a:buClr>
                <a:srgbClr val="B82E22"/>
              </a:buClr>
            </a:pPr>
            <a:endParaRPr lang="en-US" sz="1500" dirty="0">
              <a:solidFill>
                <a:srgbClr val="5F5F5F"/>
              </a:solidFill>
              <a:cs typeface="Calibri" panose="020F0502020204030204" pitchFamily="34" charset="0"/>
            </a:endParaRPr>
          </a:p>
        </p:txBody>
      </p:sp>
      <p:sp>
        <p:nvSpPr>
          <p:cNvPr id="9" name="Rectangle 8"/>
          <p:cNvSpPr/>
          <p:nvPr/>
        </p:nvSpPr>
        <p:spPr>
          <a:xfrm>
            <a:off x="358423" y="3005995"/>
            <a:ext cx="3686502" cy="1433726"/>
          </a:xfrm>
          <a:prstGeom prst="rect">
            <a:avLst/>
          </a:prstGeom>
        </p:spPr>
        <p:txBody>
          <a:bodyPr wrap="square" lIns="68580" tIns="34290" rIns="68580" bIns="34290">
            <a:spAutoFit/>
          </a:bodyPr>
          <a:lstStyle/>
          <a:p>
            <a:pPr>
              <a:spcAft>
                <a:spcPts val="450"/>
              </a:spcAft>
              <a:buClr>
                <a:srgbClr val="B82E22"/>
              </a:buClr>
            </a:pPr>
            <a:r>
              <a:rPr lang="en-US" sz="1200" dirty="0">
                <a:latin typeface="Arial" panose="020B0604020202020204" pitchFamily="34" charset="0"/>
                <a:cs typeface="Arial" panose="020B0604020202020204" pitchFamily="34" charset="0"/>
              </a:rPr>
              <a:t>Indicative list of vital interests:</a:t>
            </a:r>
          </a:p>
          <a:p>
            <a:pPr marL="171450" indent="-171450">
              <a:spcAft>
                <a:spcPts val="450"/>
              </a:spcAft>
              <a:buClr>
                <a:schemeClr val="accent1">
                  <a:lumMod val="75000"/>
                </a:schemeClr>
              </a:buClr>
              <a:buBlip>
                <a:blip r:embed="rId2"/>
              </a:buBlip>
            </a:pPr>
            <a:r>
              <a:rPr lang="en-US" sz="1200" dirty="0">
                <a:latin typeface="Arial" panose="020B0604020202020204" pitchFamily="34" charset="0"/>
                <a:cs typeface="Arial" panose="020B0604020202020204" pitchFamily="34" charset="0"/>
              </a:rPr>
              <a:t>Residence of family members </a:t>
            </a:r>
          </a:p>
          <a:p>
            <a:pPr marL="171450" indent="-171450">
              <a:spcAft>
                <a:spcPts val="450"/>
              </a:spcAft>
              <a:buClr>
                <a:schemeClr val="accent1">
                  <a:lumMod val="75000"/>
                </a:schemeClr>
              </a:buClr>
              <a:buBlip>
                <a:blip r:embed="rId2"/>
              </a:buBlip>
            </a:pPr>
            <a:r>
              <a:rPr lang="en-US" sz="1200" dirty="0">
                <a:latin typeface="Arial" panose="020B0604020202020204" pitchFamily="34" charset="0"/>
                <a:cs typeface="Arial" panose="020B0604020202020204" pitchFamily="34" charset="0"/>
              </a:rPr>
              <a:t>Employment</a:t>
            </a:r>
          </a:p>
          <a:p>
            <a:pPr marL="171450" indent="-171450">
              <a:spcAft>
                <a:spcPts val="450"/>
              </a:spcAft>
              <a:buClr>
                <a:schemeClr val="accent1">
                  <a:lumMod val="75000"/>
                </a:schemeClr>
              </a:buClr>
              <a:buBlip>
                <a:blip r:embed="rId2"/>
              </a:buBlip>
            </a:pPr>
            <a:r>
              <a:rPr lang="en-US" sz="1200" dirty="0">
                <a:latin typeface="Arial" panose="020B0604020202020204" pitchFamily="34" charset="0"/>
                <a:cs typeface="Arial" panose="020B0604020202020204" pitchFamily="34" charset="0"/>
              </a:rPr>
              <a:t>Property interests</a:t>
            </a:r>
          </a:p>
          <a:p>
            <a:pPr marL="171450" indent="-171450">
              <a:spcAft>
                <a:spcPts val="450"/>
              </a:spcAft>
              <a:buClr>
                <a:schemeClr val="accent1">
                  <a:lumMod val="75000"/>
                </a:schemeClr>
              </a:buClr>
              <a:buBlip>
                <a:blip r:embed="rId2"/>
              </a:buBlip>
            </a:pPr>
            <a:r>
              <a:rPr lang="en-US" sz="1200" dirty="0">
                <a:latin typeface="Arial" panose="020B0604020202020204" pitchFamily="34" charset="0"/>
                <a:cs typeface="Arial" panose="020B0604020202020204" pitchFamily="34" charset="0"/>
              </a:rPr>
              <a:t>Administrative relations with public authorities (social insurance, professional)</a:t>
            </a:r>
          </a:p>
        </p:txBody>
      </p:sp>
      <p:sp>
        <p:nvSpPr>
          <p:cNvPr id="10" name="Oval 9"/>
          <p:cNvSpPr/>
          <p:nvPr/>
        </p:nvSpPr>
        <p:spPr>
          <a:xfrm>
            <a:off x="4182983" y="1873250"/>
            <a:ext cx="366357" cy="35784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solidFill>
                  <a:srgbClr val="FFFFFF"/>
                </a:solidFill>
                <a:latin typeface="Arial" panose="020B0604020202020204" pitchFamily="34" charset="0"/>
                <a:cs typeface="Arial" panose="020B0604020202020204" pitchFamily="34" charset="0"/>
              </a:rPr>
              <a:t>or</a:t>
            </a:r>
          </a:p>
        </p:txBody>
      </p:sp>
      <p:sp>
        <p:nvSpPr>
          <p:cNvPr id="11" name="Flowchart: Connector 10">
            <a:extLst>
              <a:ext uri="{FF2B5EF4-FFF2-40B4-BE49-F238E27FC236}">
                <a16:creationId xmlns:a16="http://schemas.microsoft.com/office/drawing/2014/main" id="{778907A9-F86A-4640-AB30-F53A0ADA9468}"/>
              </a:ext>
            </a:extLst>
          </p:cNvPr>
          <p:cNvSpPr/>
          <p:nvPr/>
        </p:nvSpPr>
        <p:spPr>
          <a:xfrm>
            <a:off x="7878299"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F54CF-2EA3-4E69-946D-FC62D0C05BF1}"/>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3" name="Group 12">
            <a:extLst>
              <a:ext uri="{FF2B5EF4-FFF2-40B4-BE49-F238E27FC236}">
                <a16:creationId xmlns:a16="http://schemas.microsoft.com/office/drawing/2014/main" id="{894B1D06-321D-4267-A555-E6943E6294B1}"/>
              </a:ext>
            </a:extLst>
          </p:cNvPr>
          <p:cNvGrpSpPr/>
          <p:nvPr/>
        </p:nvGrpSpPr>
        <p:grpSpPr>
          <a:xfrm>
            <a:off x="4876003" y="4682753"/>
            <a:ext cx="3334547" cy="375582"/>
            <a:chOff x="2091655" y="6296695"/>
            <a:chExt cx="3722135" cy="433264"/>
          </a:xfrm>
        </p:grpSpPr>
        <p:pic>
          <p:nvPicPr>
            <p:cNvPr id="14" name="Picture 8" descr="Image result for twitter logo">
              <a:extLst>
                <a:ext uri="{FF2B5EF4-FFF2-40B4-BE49-F238E27FC236}">
                  <a16:creationId xmlns:a16="http://schemas.microsoft.com/office/drawing/2014/main" id="{83D132D0-7AEB-42BE-B2C6-B752E4C6C00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linkedin logo">
              <a:extLst>
                <a:ext uri="{FF2B5EF4-FFF2-40B4-BE49-F238E27FC236}">
                  <a16:creationId xmlns:a16="http://schemas.microsoft.com/office/drawing/2014/main" id="{7E2A7FC6-DB6C-4425-A7E2-5957B7B96D4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3978CFE-9270-462C-8332-B67179FEB2CC}"/>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7" name="Rectangle 16">
              <a:extLst>
                <a:ext uri="{FF2B5EF4-FFF2-40B4-BE49-F238E27FC236}">
                  <a16:creationId xmlns:a16="http://schemas.microsoft.com/office/drawing/2014/main" id="{F8CE4AE7-BE3A-41CE-9A55-FBED17607881}"/>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977576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BD0858E-5C13-4DDC-AAE2-98410507AE22}"/>
              </a:ext>
            </a:extLst>
          </p:cNvPr>
          <p:cNvSpPr/>
          <p:nvPr/>
        </p:nvSpPr>
        <p:spPr>
          <a:xfrm>
            <a:off x="457200" y="780848"/>
            <a:ext cx="2247900" cy="518990"/>
          </a:xfrm>
          <a:prstGeom prst="roundRect">
            <a:avLst>
              <a:gd name="adj" fmla="val 6284"/>
            </a:avLst>
          </a:prstGeom>
          <a:solidFill>
            <a:srgbClr val="0089BC"/>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wrap="square" lIns="152400" tIns="152400" rIns="152400" bIns="152400" rtlCol="0" anchor="ctr">
            <a:normAutofit fontScale="92500" lnSpcReduction="10000"/>
          </a:bodyPr>
          <a:lstStyle/>
          <a:p>
            <a:pPr lvl="0" defTabSz="914400" fontAlgn="base">
              <a:spcBef>
                <a:spcPct val="0"/>
              </a:spcBef>
              <a:spcAft>
                <a:spcPct val="0"/>
              </a:spcAft>
            </a:pPr>
            <a:r>
              <a:rPr lang="en-GB" sz="1400" b="1" dirty="0">
                <a:solidFill>
                  <a:prstClr val="white"/>
                </a:solidFill>
                <a:latin typeface="Arial"/>
                <a:cs typeface="Arial"/>
              </a:rPr>
              <a:t>HNWI Tax Regime</a:t>
            </a:r>
          </a:p>
        </p:txBody>
      </p:sp>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a:xfrm>
            <a:off x="358422" y="234202"/>
            <a:ext cx="7420327" cy="704188"/>
          </a:xfrm>
        </p:spPr>
        <p:txBody>
          <a:bodyPr>
            <a:normAutofit fontScale="90000"/>
          </a:bodyPr>
          <a:lstStyle/>
          <a:p>
            <a:r>
              <a:rPr lang="en-GB" dirty="0">
                <a:solidFill>
                  <a:srgbClr val="222850"/>
                </a:solidFill>
              </a:rPr>
              <a:t>GREEK SPECIAL TAX RESIDENCE REGIMES</a:t>
            </a:r>
          </a:p>
        </p:txBody>
      </p:sp>
      <p:pic>
        <p:nvPicPr>
          <p:cNvPr id="10" name="Picture 2" descr="C:\TEMP\My Files\ongoing\olympia_2\olympia_2\2x\Asset 529.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156721"/>
            <a:ext cx="8439911" cy="3408929"/>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7200" y="1299838"/>
            <a:ext cx="8229600" cy="3123932"/>
          </a:xfrm>
          <a:prstGeom prst="rect">
            <a:avLst/>
          </a:prstGeom>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Tax incentives</a:t>
            </a:r>
            <a:endParaRPr lang="en-US" sz="1400" dirty="0">
              <a:solidFill>
                <a:schemeClr val="bg1"/>
              </a:solidFill>
              <a:latin typeface="Arial" panose="020B060402020202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EUR 100,000 lump sum tax on foreign source income (plus EUR 20,000 per close relative)</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No justification required for funds imported in Greece </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Foreign-source income not reportable in annual income tax return</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Donation/inheritance tax exemption for assets located outside Greece</a:t>
            </a:r>
          </a:p>
          <a:p>
            <a:endParaRPr lang="en-US" sz="1400" b="1"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Conditions</a:t>
            </a:r>
            <a:endParaRPr lang="en-US" sz="1400" dirty="0">
              <a:solidFill>
                <a:schemeClr val="bg1"/>
              </a:solidFill>
              <a:latin typeface="Arial" panose="020B060402020202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Tax residence outside Greece for 7 out of 8 preceding years  </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Investment in Greek assets (real estate, shares or other securities) &gt; EUR 500,000 within 3 years following qualification (administrative guidance pending)</a:t>
            </a:r>
          </a:p>
          <a:p>
            <a:endParaRPr lang="en-US" sz="1400" b="1"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Duration</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Up to 15 years</a:t>
            </a:r>
            <a:endParaRPr lang="en-US" sz="1600" dirty="0">
              <a:solidFill>
                <a:schemeClr val="bg1"/>
              </a:solidFill>
            </a:endParaRPr>
          </a:p>
        </p:txBody>
      </p:sp>
      <p:sp>
        <p:nvSpPr>
          <p:cNvPr id="6" name="Flowchart: Connector 5">
            <a:extLst>
              <a:ext uri="{FF2B5EF4-FFF2-40B4-BE49-F238E27FC236}">
                <a16:creationId xmlns:a16="http://schemas.microsoft.com/office/drawing/2014/main" id="{2C742D4D-C840-4755-9634-E1E422E4527A}"/>
              </a:ext>
            </a:extLst>
          </p:cNvPr>
          <p:cNvSpPr/>
          <p:nvPr/>
        </p:nvSpPr>
        <p:spPr>
          <a:xfrm>
            <a:off x="7878299"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AC979455-A33B-4DBD-A758-577135A44B34}"/>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DFF1E078-AD85-4EFB-A966-9480CE39DB4C}"/>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3" name="Group 12">
            <a:extLst>
              <a:ext uri="{FF2B5EF4-FFF2-40B4-BE49-F238E27FC236}">
                <a16:creationId xmlns:a16="http://schemas.microsoft.com/office/drawing/2014/main" id="{F9A9F8E7-AE0C-4A99-ABCA-C9B0651423B1}"/>
              </a:ext>
            </a:extLst>
          </p:cNvPr>
          <p:cNvGrpSpPr/>
          <p:nvPr/>
        </p:nvGrpSpPr>
        <p:grpSpPr>
          <a:xfrm>
            <a:off x="4876003" y="4682753"/>
            <a:ext cx="3334547" cy="375582"/>
            <a:chOff x="2091655" y="6296695"/>
            <a:chExt cx="3722135" cy="433264"/>
          </a:xfrm>
        </p:grpSpPr>
        <p:pic>
          <p:nvPicPr>
            <p:cNvPr id="14" name="Picture 8" descr="Image result for twitter logo">
              <a:extLst>
                <a:ext uri="{FF2B5EF4-FFF2-40B4-BE49-F238E27FC236}">
                  <a16:creationId xmlns:a16="http://schemas.microsoft.com/office/drawing/2014/main" id="{1624248C-843E-4B39-B11D-48B6C13E59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linkedin logo">
              <a:extLst>
                <a:ext uri="{FF2B5EF4-FFF2-40B4-BE49-F238E27FC236}">
                  <a16:creationId xmlns:a16="http://schemas.microsoft.com/office/drawing/2014/main" id="{9B7D877C-EEF3-485B-8D4A-C00EC4974A9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78AA876-4E06-456B-A6E7-DF753F7BFAD2}"/>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7" name="Rectangle 16">
              <a:extLst>
                <a:ext uri="{FF2B5EF4-FFF2-40B4-BE49-F238E27FC236}">
                  <a16:creationId xmlns:a16="http://schemas.microsoft.com/office/drawing/2014/main" id="{9A69EF65-0F92-415E-B1F0-7AF9CC82C045}"/>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216646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BD0858E-5C13-4DDC-AAE2-98410507AE22}"/>
              </a:ext>
            </a:extLst>
          </p:cNvPr>
          <p:cNvSpPr/>
          <p:nvPr/>
        </p:nvSpPr>
        <p:spPr>
          <a:xfrm>
            <a:off x="457200" y="780848"/>
            <a:ext cx="2247900" cy="518990"/>
          </a:xfrm>
          <a:prstGeom prst="roundRect">
            <a:avLst>
              <a:gd name="adj" fmla="val 6284"/>
            </a:avLst>
          </a:prstGeom>
          <a:solidFill>
            <a:srgbClr val="0089BC"/>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wrap="square" lIns="152400" tIns="152400" rIns="152400" bIns="152400" rtlCol="0" anchor="ctr">
            <a:normAutofit fontScale="92500" lnSpcReduction="10000"/>
          </a:bodyPr>
          <a:lstStyle/>
          <a:p>
            <a:pPr lvl="0" defTabSz="914400" fontAlgn="base">
              <a:spcBef>
                <a:spcPct val="0"/>
              </a:spcBef>
              <a:spcAft>
                <a:spcPct val="0"/>
              </a:spcAft>
            </a:pPr>
            <a:r>
              <a:rPr lang="en-GB" sz="1400" b="1" dirty="0">
                <a:solidFill>
                  <a:prstClr val="white"/>
                </a:solidFill>
                <a:latin typeface="Arial"/>
                <a:cs typeface="Arial"/>
              </a:rPr>
              <a:t>Retiree Tax Regime</a:t>
            </a:r>
          </a:p>
        </p:txBody>
      </p:sp>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a:xfrm>
            <a:off x="358422" y="234202"/>
            <a:ext cx="7420327" cy="704188"/>
          </a:xfrm>
        </p:spPr>
        <p:txBody>
          <a:bodyPr>
            <a:normAutofit fontScale="90000"/>
          </a:bodyPr>
          <a:lstStyle/>
          <a:p>
            <a:r>
              <a:rPr lang="en-GB" dirty="0">
                <a:solidFill>
                  <a:srgbClr val="222850"/>
                </a:solidFill>
              </a:rPr>
              <a:t>GREEK SPECIAL TAX RESIDENCE REGIMES</a:t>
            </a:r>
          </a:p>
        </p:txBody>
      </p:sp>
      <p:pic>
        <p:nvPicPr>
          <p:cNvPr id="10" name="Picture 2" descr="C:\TEMP\My Files\ongoing\olympia_2\olympia_2\2x\Asset 529.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156721"/>
            <a:ext cx="8439911" cy="3408929"/>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7200" y="1299838"/>
            <a:ext cx="8229600" cy="2900794"/>
          </a:xfrm>
          <a:prstGeom prst="rect">
            <a:avLst/>
          </a:prstGeom>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Tax incentives</a:t>
            </a:r>
            <a:endParaRPr lang="en-US" sz="1400" dirty="0">
              <a:solidFill>
                <a:schemeClr val="bg1"/>
              </a:solidFill>
              <a:latin typeface="Arial" panose="020B060402020202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7% flat tax on foreign source income including pensions  </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Exemption from special solidarity contribution </a:t>
            </a:r>
          </a:p>
          <a:p>
            <a:endParaRPr lang="en-US" sz="1400" b="1"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Conditions</a:t>
            </a:r>
            <a:endParaRPr lang="en-US" sz="1400" dirty="0">
              <a:solidFill>
                <a:schemeClr val="bg1"/>
              </a:solidFill>
              <a:latin typeface="Arial" panose="020B060402020202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Revenue from foreign source pension (“qualifying pensions”) </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Tax residence outside Greece for 5 out of the last 6 years</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State of origin excludes non-cooperative tax jurisdictions</a:t>
            </a:r>
          </a:p>
          <a:p>
            <a:endParaRPr lang="en-US" sz="1400" b="1"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Duration</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Up to 15 years </a:t>
            </a:r>
          </a:p>
          <a:p>
            <a:endParaRPr lang="en-US" sz="1600" dirty="0">
              <a:solidFill>
                <a:schemeClr val="bg1"/>
              </a:solidFill>
            </a:endParaRPr>
          </a:p>
        </p:txBody>
      </p:sp>
      <p:sp>
        <p:nvSpPr>
          <p:cNvPr id="6" name="Flowchart: Connector 5">
            <a:extLst>
              <a:ext uri="{FF2B5EF4-FFF2-40B4-BE49-F238E27FC236}">
                <a16:creationId xmlns:a16="http://schemas.microsoft.com/office/drawing/2014/main" id="{2C742D4D-C840-4755-9634-E1E422E4527A}"/>
              </a:ext>
            </a:extLst>
          </p:cNvPr>
          <p:cNvSpPr/>
          <p:nvPr/>
        </p:nvSpPr>
        <p:spPr>
          <a:xfrm>
            <a:off x="7878299"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C2EBBD0D-2B79-4D84-8EFC-24DF4DB014F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9A740B5E-72BD-4873-8DE0-28CFC2BAF9A7}"/>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2" name="Group 11">
            <a:extLst>
              <a:ext uri="{FF2B5EF4-FFF2-40B4-BE49-F238E27FC236}">
                <a16:creationId xmlns:a16="http://schemas.microsoft.com/office/drawing/2014/main" id="{AC69CF70-991E-4DB5-B282-7FAD30301DFC}"/>
              </a:ext>
            </a:extLst>
          </p:cNvPr>
          <p:cNvGrpSpPr/>
          <p:nvPr/>
        </p:nvGrpSpPr>
        <p:grpSpPr>
          <a:xfrm>
            <a:off x="4876003" y="4682753"/>
            <a:ext cx="3334547" cy="375582"/>
            <a:chOff x="2091655" y="6296695"/>
            <a:chExt cx="3722135" cy="433264"/>
          </a:xfrm>
        </p:grpSpPr>
        <p:pic>
          <p:nvPicPr>
            <p:cNvPr id="13" name="Picture 8" descr="Image result for twitter logo">
              <a:extLst>
                <a:ext uri="{FF2B5EF4-FFF2-40B4-BE49-F238E27FC236}">
                  <a16:creationId xmlns:a16="http://schemas.microsoft.com/office/drawing/2014/main" id="{F2E07E3F-29AB-4ED4-BE62-24FF0C48C1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linkedin logo">
              <a:extLst>
                <a:ext uri="{FF2B5EF4-FFF2-40B4-BE49-F238E27FC236}">
                  <a16:creationId xmlns:a16="http://schemas.microsoft.com/office/drawing/2014/main" id="{2E37B233-4116-458F-9A9F-DBFE9FB70C3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DE80A45-635B-4D32-A2AF-8A1584C55F8B}"/>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6" name="Rectangle 15">
              <a:extLst>
                <a:ext uri="{FF2B5EF4-FFF2-40B4-BE49-F238E27FC236}">
                  <a16:creationId xmlns:a16="http://schemas.microsoft.com/office/drawing/2014/main" id="{BB4F6128-C200-4304-A5BF-32C3FF21C9F0}"/>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60467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BD0858E-5C13-4DDC-AAE2-98410507AE22}"/>
              </a:ext>
            </a:extLst>
          </p:cNvPr>
          <p:cNvSpPr/>
          <p:nvPr/>
        </p:nvSpPr>
        <p:spPr>
          <a:xfrm>
            <a:off x="457200" y="780848"/>
            <a:ext cx="2247900" cy="518990"/>
          </a:xfrm>
          <a:prstGeom prst="roundRect">
            <a:avLst>
              <a:gd name="adj" fmla="val 6284"/>
            </a:avLst>
          </a:prstGeom>
          <a:solidFill>
            <a:srgbClr val="0089BC"/>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wrap="square" lIns="152400" tIns="152400" rIns="152400" bIns="152400" rtlCol="0" anchor="ctr">
            <a:normAutofit fontScale="92500" lnSpcReduction="10000"/>
          </a:bodyPr>
          <a:lstStyle/>
          <a:p>
            <a:pPr lvl="0" defTabSz="914400" fontAlgn="base">
              <a:spcBef>
                <a:spcPct val="0"/>
              </a:spcBef>
              <a:spcAft>
                <a:spcPct val="0"/>
              </a:spcAft>
            </a:pPr>
            <a:r>
              <a:rPr lang="en-GB" sz="1400" b="1" dirty="0">
                <a:solidFill>
                  <a:prstClr val="white"/>
                </a:solidFill>
                <a:latin typeface="Arial"/>
                <a:cs typeface="Arial"/>
              </a:rPr>
              <a:t>Executives Tax Regime</a:t>
            </a:r>
          </a:p>
        </p:txBody>
      </p:sp>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a:xfrm>
            <a:off x="358422" y="234202"/>
            <a:ext cx="7420327" cy="704188"/>
          </a:xfrm>
        </p:spPr>
        <p:txBody>
          <a:bodyPr>
            <a:normAutofit fontScale="90000"/>
          </a:bodyPr>
          <a:lstStyle/>
          <a:p>
            <a:r>
              <a:rPr lang="en-GB" dirty="0">
                <a:solidFill>
                  <a:srgbClr val="222850"/>
                </a:solidFill>
              </a:rPr>
              <a:t>GREEK SPECIAL TAX RESIDENCE REGIMES</a:t>
            </a:r>
          </a:p>
        </p:txBody>
      </p:sp>
      <p:pic>
        <p:nvPicPr>
          <p:cNvPr id="10" name="Picture 2" descr="C:\TEMP\My Files\ongoing\olympia_2\olympia_2\2x\Asset 529.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 y="1156721"/>
            <a:ext cx="8439911" cy="3408929"/>
          </a:xfrm>
          <a:prstGeom prst="rect">
            <a:avLst/>
          </a:prstGeom>
          <a:noFill/>
          <a:scene3d>
            <a:camera prst="orthographicFront">
              <a:rot lat="0" lon="10799999" rev="0"/>
            </a:camera>
            <a:lightRig rig="threePt" dir="t"/>
          </a:scene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7200" y="1299838"/>
            <a:ext cx="8229600" cy="3154710"/>
          </a:xfrm>
          <a:prstGeom prst="rect">
            <a:avLst/>
          </a:prstGeom>
        </p:spPr>
        <p:txBody>
          <a:bodyPr wrap="square">
            <a:spAutoFit/>
          </a:bodyPr>
          <a:lstStyle/>
          <a:p>
            <a:r>
              <a:rPr lang="en-US" sz="1400" b="1" dirty="0">
                <a:solidFill>
                  <a:schemeClr val="bg1"/>
                </a:solidFill>
                <a:latin typeface="Arial" panose="020B0604020202020204" pitchFamily="34" charset="0"/>
                <a:cs typeface="Arial" panose="020B0604020202020204" pitchFamily="34" charset="0"/>
              </a:rPr>
              <a:t>Tax incentives</a:t>
            </a:r>
            <a:endParaRPr lang="en-US" sz="1400" dirty="0">
              <a:solidFill>
                <a:schemeClr val="bg1"/>
              </a:solidFill>
              <a:latin typeface="Arial" panose="020B060402020202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50% tax break on Greek source salary/business income </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Exemption from deemed income rules for main residence &amp; car </a:t>
            </a:r>
          </a:p>
          <a:p>
            <a:endParaRPr lang="en-US" sz="1400" b="1"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Conditions</a:t>
            </a:r>
            <a:endParaRPr lang="en-US" sz="1400" dirty="0">
              <a:solidFill>
                <a:schemeClr val="bg1"/>
              </a:solidFill>
              <a:latin typeface="Arial" panose="020B0604020202020204" pitchFamily="34" charset="0"/>
              <a:cs typeface="Arial" panose="020B0604020202020204" pitchFamily="34" charset="0"/>
            </a:endParaRP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Tax residence outside Greece for 5 out of the last 6 years</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Residence in an EU/EEA country or in a tax cooperative jurisdiction</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Hired by a Greek employer (or exercising business activity in Greece) </a:t>
            </a:r>
          </a:p>
          <a:p>
            <a:pPr marL="285750" lvl="0" indent="-285750">
              <a:spcAft>
                <a:spcPts val="3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2 year minimum stay in Greece </a:t>
            </a:r>
          </a:p>
          <a:p>
            <a:endParaRPr lang="en-US" sz="1400" b="1"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Duration</a:t>
            </a:r>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Up to 7 years</a:t>
            </a:r>
          </a:p>
          <a:p>
            <a:endParaRPr lang="en-US" sz="1600" dirty="0">
              <a:solidFill>
                <a:schemeClr val="bg1"/>
              </a:solidFill>
            </a:endParaRPr>
          </a:p>
        </p:txBody>
      </p:sp>
      <p:sp>
        <p:nvSpPr>
          <p:cNvPr id="6" name="Flowchart: Connector 5">
            <a:extLst>
              <a:ext uri="{FF2B5EF4-FFF2-40B4-BE49-F238E27FC236}">
                <a16:creationId xmlns:a16="http://schemas.microsoft.com/office/drawing/2014/main" id="{2C742D4D-C840-4755-9634-E1E422E4527A}"/>
              </a:ext>
            </a:extLst>
          </p:cNvPr>
          <p:cNvSpPr/>
          <p:nvPr/>
        </p:nvSpPr>
        <p:spPr>
          <a:xfrm>
            <a:off x="7878299"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2F84D728-A25D-49B2-8F45-5ED9089675DB}"/>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4A85BEA0-5E7A-41F9-B089-4F66525CABE5}"/>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2" name="Group 11">
            <a:extLst>
              <a:ext uri="{FF2B5EF4-FFF2-40B4-BE49-F238E27FC236}">
                <a16:creationId xmlns:a16="http://schemas.microsoft.com/office/drawing/2014/main" id="{A3EA8431-7F76-48F8-BAAB-5C0DCB38DA8D}"/>
              </a:ext>
            </a:extLst>
          </p:cNvPr>
          <p:cNvGrpSpPr/>
          <p:nvPr/>
        </p:nvGrpSpPr>
        <p:grpSpPr>
          <a:xfrm>
            <a:off x="4876003" y="4682753"/>
            <a:ext cx="3334547" cy="375582"/>
            <a:chOff x="2091655" y="6296695"/>
            <a:chExt cx="3722135" cy="433264"/>
          </a:xfrm>
        </p:grpSpPr>
        <p:pic>
          <p:nvPicPr>
            <p:cNvPr id="13" name="Picture 8" descr="Image result for twitter logo">
              <a:extLst>
                <a:ext uri="{FF2B5EF4-FFF2-40B4-BE49-F238E27FC236}">
                  <a16:creationId xmlns:a16="http://schemas.microsoft.com/office/drawing/2014/main" id="{D743F3ED-4BFA-41DF-B140-B0030DF9DFC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linkedin logo">
              <a:extLst>
                <a:ext uri="{FF2B5EF4-FFF2-40B4-BE49-F238E27FC236}">
                  <a16:creationId xmlns:a16="http://schemas.microsoft.com/office/drawing/2014/main" id="{8278A832-4E7A-46AD-9700-6D1EB44CBC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7CE16EB-369F-406D-9F0B-65B47D7F211F}"/>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6" name="Rectangle 15">
              <a:extLst>
                <a:ext uri="{FF2B5EF4-FFF2-40B4-BE49-F238E27FC236}">
                  <a16:creationId xmlns:a16="http://schemas.microsoft.com/office/drawing/2014/main" id="{E371155E-1647-4CE3-A733-81B501640750}"/>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70932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PASSIVE INCOME</a:t>
            </a:r>
          </a:p>
        </p:txBody>
      </p:sp>
      <p:graphicFrame>
        <p:nvGraphicFramePr>
          <p:cNvPr id="4" name="Tabella 3">
            <a:extLst>
              <a:ext uri="{FF2B5EF4-FFF2-40B4-BE49-F238E27FC236}">
                <a16:creationId xmlns:a16="http://schemas.microsoft.com/office/drawing/2014/main" id="{5E5E0906-67E6-46AB-BCC2-E8C351C9D7AB}"/>
              </a:ext>
            </a:extLst>
          </p:cNvPr>
          <p:cNvGraphicFramePr>
            <a:graphicFrameLocks noGrp="1"/>
          </p:cNvGraphicFramePr>
          <p:nvPr>
            <p:extLst>
              <p:ext uri="{D42A27DB-BD31-4B8C-83A1-F6EECF244321}">
                <p14:modId xmlns:p14="http://schemas.microsoft.com/office/powerpoint/2010/main" val="971858397"/>
              </p:ext>
            </p:extLst>
          </p:nvPr>
        </p:nvGraphicFramePr>
        <p:xfrm>
          <a:off x="457199" y="1260910"/>
          <a:ext cx="8171997" cy="2815205"/>
        </p:xfrm>
        <a:graphic>
          <a:graphicData uri="http://schemas.openxmlformats.org/drawingml/2006/table">
            <a:tbl>
              <a:tblPr/>
              <a:tblGrid>
                <a:gridCol w="1059333">
                  <a:extLst>
                    <a:ext uri="{9D8B030D-6E8A-4147-A177-3AD203B41FA5}">
                      <a16:colId xmlns:a16="http://schemas.microsoft.com/office/drawing/2014/main" val="1148301849"/>
                    </a:ext>
                  </a:extLst>
                </a:gridCol>
                <a:gridCol w="889083">
                  <a:extLst>
                    <a:ext uri="{9D8B030D-6E8A-4147-A177-3AD203B41FA5}">
                      <a16:colId xmlns:a16="http://schemas.microsoft.com/office/drawing/2014/main" val="3109957908"/>
                    </a:ext>
                  </a:extLst>
                </a:gridCol>
                <a:gridCol w="889083">
                  <a:extLst>
                    <a:ext uri="{9D8B030D-6E8A-4147-A177-3AD203B41FA5}">
                      <a16:colId xmlns:a16="http://schemas.microsoft.com/office/drawing/2014/main" val="2930580097"/>
                    </a:ext>
                  </a:extLst>
                </a:gridCol>
                <a:gridCol w="889083">
                  <a:extLst>
                    <a:ext uri="{9D8B030D-6E8A-4147-A177-3AD203B41FA5}">
                      <a16:colId xmlns:a16="http://schemas.microsoft.com/office/drawing/2014/main" val="2802773342"/>
                    </a:ext>
                  </a:extLst>
                </a:gridCol>
                <a:gridCol w="889083">
                  <a:extLst>
                    <a:ext uri="{9D8B030D-6E8A-4147-A177-3AD203B41FA5}">
                      <a16:colId xmlns:a16="http://schemas.microsoft.com/office/drawing/2014/main" val="3330474484"/>
                    </a:ext>
                  </a:extLst>
                </a:gridCol>
                <a:gridCol w="889083">
                  <a:extLst>
                    <a:ext uri="{9D8B030D-6E8A-4147-A177-3AD203B41FA5}">
                      <a16:colId xmlns:a16="http://schemas.microsoft.com/office/drawing/2014/main" val="20005"/>
                    </a:ext>
                  </a:extLst>
                </a:gridCol>
                <a:gridCol w="889083">
                  <a:extLst>
                    <a:ext uri="{9D8B030D-6E8A-4147-A177-3AD203B41FA5}">
                      <a16:colId xmlns:a16="http://schemas.microsoft.com/office/drawing/2014/main" val="20006"/>
                    </a:ext>
                  </a:extLst>
                </a:gridCol>
                <a:gridCol w="889083">
                  <a:extLst>
                    <a:ext uri="{9D8B030D-6E8A-4147-A177-3AD203B41FA5}">
                      <a16:colId xmlns:a16="http://schemas.microsoft.com/office/drawing/2014/main" val="670791479"/>
                    </a:ext>
                  </a:extLst>
                </a:gridCol>
                <a:gridCol w="889083">
                  <a:extLst>
                    <a:ext uri="{9D8B030D-6E8A-4147-A177-3AD203B41FA5}">
                      <a16:colId xmlns:a16="http://schemas.microsoft.com/office/drawing/2014/main" val="1600317215"/>
                    </a:ext>
                  </a:extLst>
                </a:gridCol>
              </a:tblGrid>
              <a:tr h="180478">
                <a:tc rowSpan="2">
                  <a:txBody>
                    <a:bodyPr/>
                    <a:lstStyle/>
                    <a:p>
                      <a:pPr algn="ctr" rtl="0" fontAlgn="ctr"/>
                      <a:r>
                        <a:rPr lang="en-GB" sz="1200" b="1" i="0" u="none" strike="noStrike" noProof="0" dirty="0">
                          <a:solidFill>
                            <a:srgbClr val="FFFFFF"/>
                          </a:solidFill>
                          <a:effectLst/>
                          <a:latin typeface="Arial" panose="020B0604020202020204" pitchFamily="34" charset="0"/>
                        </a:rPr>
                        <a:t>Passive income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9BC"/>
                    </a:solidFill>
                  </a:tcPr>
                </a:tc>
                <a:tc gridSpan="2">
                  <a:txBody>
                    <a:bodyPr/>
                    <a:lstStyle/>
                    <a:p>
                      <a:pPr algn="ctr" rtl="0" fontAlgn="ctr"/>
                      <a:r>
                        <a:rPr lang="it-IT" sz="1200" b="1" i="0" u="none" strike="noStrike" dirty="0">
                          <a:solidFill>
                            <a:srgbClr val="FFFFFF"/>
                          </a:solidFill>
                          <a:effectLst/>
                          <a:latin typeface="Arial" panose="020B0604020202020204" pitchFamily="34" charset="0"/>
                        </a:rPr>
                        <a:t>Ordinary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5623"/>
                    </a:solidFill>
                  </a:tcPr>
                </a:tc>
                <a:tc hMerge="1">
                  <a:txBody>
                    <a:bodyPr/>
                    <a:lstStyle/>
                    <a:p>
                      <a:endParaRPr lang="it-IT"/>
                    </a:p>
                  </a:txBody>
                  <a:tcPr/>
                </a:tc>
                <a:tc gridSpan="2">
                  <a:txBody>
                    <a:bodyPr/>
                    <a:lstStyle/>
                    <a:p>
                      <a:pPr algn="ctr" rtl="0" fontAlgn="ctr"/>
                      <a:r>
                        <a:rPr lang="it-IT" sz="1200" b="1" i="0" u="none" strike="noStrike" dirty="0">
                          <a:solidFill>
                            <a:srgbClr val="FFFFFF"/>
                          </a:solidFill>
                          <a:effectLst/>
                          <a:latin typeface="Arial" panose="020B0604020202020204" pitchFamily="34" charset="0"/>
                        </a:rPr>
                        <a:t>HNWI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it-IT"/>
                    </a:p>
                  </a:txBody>
                  <a:tcPr/>
                </a:tc>
                <a:tc gridSpan="2">
                  <a:txBody>
                    <a:bodyPr/>
                    <a:lstStyle/>
                    <a:p>
                      <a:pPr algn="ctr" rtl="0" fontAlgn="ctr"/>
                      <a:r>
                        <a:rPr lang="it-IT" sz="1200" b="1" i="0" u="none" strike="noStrike" dirty="0">
                          <a:solidFill>
                            <a:srgbClr val="FFFFFF"/>
                          </a:solidFill>
                          <a:effectLst/>
                          <a:latin typeface="Arial" panose="020B0604020202020204" pitchFamily="34" charset="0"/>
                        </a:rPr>
                        <a:t>Retiree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hMerge="1">
                  <a:txBody>
                    <a:bodyPr/>
                    <a:lstStyle/>
                    <a:p>
                      <a:pPr algn="ctr" rtl="0" fontAlgn="ctr"/>
                      <a:endParaRPr lang="it-IT" sz="1200" b="0" i="0" u="none" strike="noStrike" dirty="0">
                        <a:solidFill>
                          <a:srgbClr val="FFFFFF"/>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6A78B"/>
                    </a:solidFill>
                  </a:tcPr>
                </a:tc>
                <a:tc gridSpan="2">
                  <a:txBody>
                    <a:bodyPr/>
                    <a:lstStyle/>
                    <a:p>
                      <a:pPr algn="ctr" rtl="0" fontAlgn="ctr"/>
                      <a:r>
                        <a:rPr lang="it-IT" sz="1200" b="1" i="0" u="none" strike="noStrike" dirty="0">
                          <a:solidFill>
                            <a:srgbClr val="FFFFFF"/>
                          </a:solidFill>
                          <a:effectLst/>
                          <a:latin typeface="Arial" panose="020B0604020202020204" pitchFamily="34" charset="0"/>
                        </a:rPr>
                        <a:t>Executives</a:t>
                      </a:r>
                      <a:r>
                        <a:rPr lang="it-IT" sz="1200" b="1" i="0" u="none" strike="noStrike" baseline="0" dirty="0">
                          <a:solidFill>
                            <a:srgbClr val="FFFFFF"/>
                          </a:solidFill>
                          <a:effectLst/>
                          <a:latin typeface="Arial" panose="020B0604020202020204" pitchFamily="34" charset="0"/>
                        </a:rPr>
                        <a:t> tax </a:t>
                      </a:r>
                      <a:r>
                        <a:rPr lang="it-IT" sz="1200" b="1" i="0" u="none" strike="noStrike" dirty="0">
                          <a:solidFill>
                            <a:srgbClr val="FFFFFF"/>
                          </a:solidFill>
                          <a:effectLst/>
                          <a:latin typeface="Arial" panose="020B0604020202020204" pitchFamily="34" charset="0"/>
                        </a:rPr>
                        <a:t>regime</a:t>
                      </a: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6A78B"/>
                    </a:solidFill>
                  </a:tcPr>
                </a:tc>
                <a:tc hMerge="1">
                  <a:txBody>
                    <a:bodyPr/>
                    <a:lstStyle/>
                    <a:p>
                      <a:endParaRPr lang="it-IT"/>
                    </a:p>
                  </a:txBody>
                  <a:tcPr/>
                </a:tc>
                <a:extLst>
                  <a:ext uri="{0D108BD9-81ED-4DB2-BD59-A6C34878D82A}">
                    <a16:rowId xmlns:a16="http://schemas.microsoft.com/office/drawing/2014/main" val="430055760"/>
                  </a:ext>
                </a:extLst>
              </a:tr>
              <a:tr h="360957">
                <a:tc vMerge="1">
                  <a:txBody>
                    <a:bodyPr/>
                    <a:lstStyle/>
                    <a:p>
                      <a:endParaRPr lang="it-IT"/>
                    </a:p>
                  </a:txBody>
                  <a:tcPr/>
                </a:tc>
                <a:tc>
                  <a:txBody>
                    <a:bodyPr/>
                    <a:lstStyle/>
                    <a:p>
                      <a:pPr algn="ctr" fontAlgn="ctr"/>
                      <a:r>
                        <a:rPr lang="en-US" sz="1200" b="0" i="0" u="none" strike="noStrike" noProof="0" dirty="0">
                          <a:solidFill>
                            <a:srgbClr val="000000"/>
                          </a:solidFill>
                          <a:effectLst/>
                          <a:latin typeface="Arial" panose="020B0604020202020204" pitchFamily="34" charset="0"/>
                        </a:rPr>
                        <a:t>Greek source</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source</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source</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source</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376793318"/>
                  </a:ext>
                </a:extLst>
              </a:tr>
              <a:tr h="469966">
                <a:tc>
                  <a:txBody>
                    <a:bodyPr/>
                    <a:lstStyle/>
                    <a:p>
                      <a:pPr algn="ctr" rtl="0" fontAlgn="ctr"/>
                      <a:r>
                        <a:rPr lang="en-GB" sz="1200" b="1" i="0" u="none" strike="noStrike" noProof="0" dirty="0">
                          <a:solidFill>
                            <a:srgbClr val="FFFFFF"/>
                          </a:solidFill>
                          <a:effectLst/>
                          <a:latin typeface="Arial" panose="020B0604020202020204" pitchFamily="34" charset="0"/>
                        </a:rPr>
                        <a:t>Dividend</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gridSpan="2">
                  <a:txBody>
                    <a:bodyPr/>
                    <a:lstStyle/>
                    <a:p>
                      <a:pPr algn="ctr" fontAlgn="ctr"/>
                      <a:r>
                        <a:rPr lang="it-IT" sz="800" b="0" i="0" u="none" strike="noStrike" dirty="0">
                          <a:solidFill>
                            <a:srgbClr val="000000"/>
                          </a:solidFill>
                          <a:effectLst/>
                          <a:latin typeface="Arial" panose="020B0604020202020204" pitchFamily="34" charset="0"/>
                        </a:rPr>
                        <a:t>5%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5%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rowSpan="4">
                  <a:txBody>
                    <a:bodyPr/>
                    <a:lstStyle/>
                    <a:p>
                      <a:pPr algn="ctr" fontAlgn="ctr"/>
                      <a:r>
                        <a:rPr lang="en-US" sz="800" b="0" i="0" u="none" strike="noStrike" dirty="0">
                          <a:solidFill>
                            <a:srgbClr val="000000"/>
                          </a:solidFill>
                          <a:effectLst/>
                          <a:latin typeface="Arial" panose="020B0604020202020204" pitchFamily="34" charset="0"/>
                        </a:rPr>
                        <a:t>Euro 100.000 (plus Euro 20.000 per relative)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5%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rowSpan="4">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kern="1200" noProof="0" dirty="0">
                          <a:solidFill>
                            <a:srgbClr val="000000"/>
                          </a:solidFill>
                          <a:effectLst/>
                          <a:latin typeface="Arial" panose="020B0604020202020204" pitchFamily="34" charset="0"/>
                          <a:ea typeface="+mn-ea"/>
                          <a:cs typeface="+mn-cs"/>
                        </a:rPr>
                        <a:t>7%</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5%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32644159"/>
                  </a:ext>
                </a:extLst>
              </a:tr>
              <a:tr h="437792">
                <a:tc>
                  <a:txBody>
                    <a:bodyPr/>
                    <a:lstStyle/>
                    <a:p>
                      <a:pPr algn="ctr" rtl="0" fontAlgn="ctr"/>
                      <a:r>
                        <a:rPr lang="en-GB" sz="1200" b="1" i="0" u="none" strike="noStrike" noProof="0" dirty="0">
                          <a:solidFill>
                            <a:srgbClr val="FFFFFF"/>
                          </a:solidFill>
                          <a:effectLst/>
                          <a:latin typeface="Arial" panose="020B0604020202020204" pitchFamily="34" charset="0"/>
                        </a:rPr>
                        <a:t>Interest from bank deposit</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15%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15%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endParaRPr lang="el-GR" dirty="0"/>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15%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it-IT" sz="1200" b="0" i="0" u="none" strike="noStrike" kern="1200" noProof="0" dirty="0">
                        <a:solidFill>
                          <a:srgbClr val="000000"/>
                        </a:solidFill>
                        <a:effectLst/>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15%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396213476"/>
                  </a:ext>
                </a:extLst>
              </a:tr>
              <a:tr h="544804">
                <a:tc>
                  <a:txBody>
                    <a:bodyPr/>
                    <a:lstStyle/>
                    <a:p>
                      <a:pPr algn="ctr" rtl="0" fontAlgn="ctr"/>
                      <a:r>
                        <a:rPr lang="it-IT" sz="1200" b="1" i="0" u="none" strike="noStrike" dirty="0">
                          <a:solidFill>
                            <a:srgbClr val="FFFFFF"/>
                          </a:solidFill>
                          <a:effectLst/>
                          <a:latin typeface="Arial" panose="020B0604020202020204" pitchFamily="34" charset="0"/>
                        </a:rPr>
                        <a:t>Rental </a:t>
                      </a:r>
                      <a:r>
                        <a:rPr lang="it-IT" sz="1200" b="1" i="0" u="none" strike="noStrike" dirty="0" err="1">
                          <a:solidFill>
                            <a:srgbClr val="FFFFFF"/>
                          </a:solidFill>
                          <a:effectLst/>
                          <a:latin typeface="Arial" panose="020B0604020202020204" pitchFamily="34" charset="0"/>
                        </a:rPr>
                        <a:t>income</a:t>
                      </a:r>
                      <a:r>
                        <a:rPr lang="it-IT" sz="1200" b="1" i="0" u="none" strike="noStrike" dirty="0">
                          <a:solidFill>
                            <a:srgbClr val="FFFFFF"/>
                          </a:solidFill>
                          <a:effectLst/>
                          <a:latin typeface="Arial" panose="020B0604020202020204" pitchFamily="34" charset="0"/>
                        </a:rPr>
                        <a:t> from </a:t>
                      </a:r>
                      <a:r>
                        <a:rPr lang="it-IT" sz="1200" b="1" i="0" u="none" strike="noStrike" dirty="0" err="1">
                          <a:solidFill>
                            <a:srgbClr val="FFFFFF"/>
                          </a:solidFill>
                          <a:effectLst/>
                          <a:latin typeface="Arial" panose="020B0604020202020204" pitchFamily="34" charset="0"/>
                        </a:rPr>
                        <a:t>property</a:t>
                      </a:r>
                      <a:endParaRPr lang="it-IT" sz="1200" b="1" i="0" u="none" strike="noStrike" dirty="0">
                        <a:solidFill>
                          <a:srgbClr val="FFFFFF"/>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15%-45% </a:t>
                      </a:r>
                      <a:r>
                        <a:rPr lang="it-IT" sz="800" b="0" i="0" u="none" strike="noStrike" dirty="0">
                          <a:solidFill>
                            <a:srgbClr val="000000"/>
                          </a:solidFill>
                          <a:effectLst/>
                          <a:latin typeface="Arial" panose="020B0604020202020204" pitchFamily="34" charset="0"/>
                        </a:rPr>
                        <a:t>(plus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15%-45% </a:t>
                      </a:r>
                      <a:r>
                        <a:rPr lang="it-IT" sz="800" b="0" i="0" u="none" strike="noStrike" dirty="0">
                          <a:solidFill>
                            <a:srgbClr val="000000"/>
                          </a:solidFill>
                          <a:effectLst/>
                          <a:latin typeface="Arial" panose="020B0604020202020204" pitchFamily="34" charset="0"/>
                        </a:rPr>
                        <a:t>(plus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endParaRPr lang="el-GR" dirty="0"/>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15%-45% </a:t>
                      </a:r>
                      <a:r>
                        <a:rPr lang="it-IT" sz="800" b="0" i="0" u="none" strike="noStrike" dirty="0">
                          <a:solidFill>
                            <a:srgbClr val="000000"/>
                          </a:solidFill>
                          <a:effectLst/>
                          <a:latin typeface="Arial" panose="020B0604020202020204" pitchFamily="34" charset="0"/>
                        </a:rPr>
                        <a:t>(plus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it-IT" sz="1200" b="0" i="0" u="none" strike="noStrike" kern="1200" noProof="0" dirty="0">
                        <a:solidFill>
                          <a:srgbClr val="000000"/>
                        </a:solidFill>
                        <a:effectLst/>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15%-45% </a:t>
                      </a:r>
                      <a:r>
                        <a:rPr lang="it-IT" sz="800" b="0" i="0" u="none" strike="noStrike" dirty="0">
                          <a:solidFill>
                            <a:srgbClr val="000000"/>
                          </a:solidFill>
                          <a:effectLst/>
                          <a:latin typeface="Arial" panose="020B0604020202020204" pitchFamily="34" charset="0"/>
                        </a:rPr>
                        <a:t>(plus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30185363"/>
                  </a:ext>
                </a:extLst>
              </a:tr>
              <a:tr h="814003">
                <a:tc>
                  <a:txBody>
                    <a:bodyPr/>
                    <a:lstStyle/>
                    <a:p>
                      <a:pPr algn="ctr" rtl="0" fontAlgn="ctr"/>
                      <a:r>
                        <a:rPr lang="it-IT" sz="1200" b="1" i="0" u="none" strike="noStrike" dirty="0">
                          <a:solidFill>
                            <a:srgbClr val="FFFFFF"/>
                          </a:solidFill>
                          <a:effectLst/>
                          <a:latin typeface="Arial" panose="020B0604020202020204" pitchFamily="34" charset="0"/>
                        </a:rPr>
                        <a:t>Capital gains</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15% from sale of  securities </a:t>
                      </a:r>
                      <a:r>
                        <a:rPr lang="it-IT" sz="800" b="0" i="0" u="none" strike="noStrike" dirty="0">
                          <a:solidFill>
                            <a:srgbClr val="000000"/>
                          </a:solidFill>
                          <a:effectLst/>
                          <a:latin typeface="Arial" panose="020B0604020202020204" pitchFamily="34" charset="0"/>
                        </a:rPr>
                        <a:t>(plus</a:t>
                      </a:r>
                      <a:r>
                        <a:rPr lang="it-IT" sz="800" b="0" i="0" u="none" strike="noStrike" baseline="0" dirty="0">
                          <a:solidFill>
                            <a:srgbClr val="000000"/>
                          </a:solidFill>
                          <a:effectLst/>
                          <a:latin typeface="Arial" panose="020B0604020202020204" pitchFamily="34" charset="0"/>
                        </a:rPr>
                        <a:t> SSC up to 10%)</a:t>
                      </a:r>
                      <a:endParaRPr lang="en-US" sz="800" b="0" i="0" u="none" strike="noStrike" dirty="0">
                        <a:solidFill>
                          <a:srgbClr val="000000"/>
                        </a:solidFill>
                        <a:effectLst/>
                        <a:latin typeface="Arial" panose="020B0604020202020204" pitchFamily="34" charset="0"/>
                      </a:endParaRPr>
                    </a:p>
                    <a:p>
                      <a:pPr algn="ctr" fontAlgn="ctr"/>
                      <a:endParaRPr lang="en-US" sz="800" b="0" i="0" u="none" strike="noStrike" dirty="0">
                        <a:solidFill>
                          <a:srgbClr val="000000"/>
                        </a:solidFill>
                        <a:effectLst/>
                        <a:latin typeface="Arial" panose="020B0604020202020204" pitchFamily="34" charset="0"/>
                      </a:endParaRPr>
                    </a:p>
                    <a:p>
                      <a:pPr algn="ctr" fontAlgn="ctr"/>
                      <a:r>
                        <a:rPr lang="en-US" sz="800" b="0" i="0" u="none" strike="noStrike" dirty="0">
                          <a:solidFill>
                            <a:srgbClr val="000000"/>
                          </a:solidFill>
                          <a:effectLst/>
                          <a:latin typeface="Arial" panose="020B0604020202020204" pitchFamily="34" charset="0"/>
                        </a:rPr>
                        <a:t>N/A</a:t>
                      </a:r>
                      <a:r>
                        <a:rPr lang="en-US" sz="800" b="0" i="0" u="none" strike="noStrike" baseline="0" dirty="0">
                          <a:solidFill>
                            <a:srgbClr val="000000"/>
                          </a:solidFill>
                          <a:effectLst/>
                          <a:latin typeface="Arial" panose="020B0604020202020204" pitchFamily="34" charset="0"/>
                        </a:rPr>
                        <a:t> for sale of real estate property</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15% from sale of  securities </a:t>
                      </a:r>
                      <a:r>
                        <a:rPr lang="it-IT" sz="800" b="0" i="0" u="none" strike="noStrike" dirty="0">
                          <a:solidFill>
                            <a:srgbClr val="000000"/>
                          </a:solidFill>
                          <a:effectLst/>
                          <a:latin typeface="Arial" panose="020B0604020202020204" pitchFamily="34" charset="0"/>
                        </a:rPr>
                        <a:t>(plus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p>
                      <a:pPr algn="ctr" fontAlgn="ctr"/>
                      <a:endParaRPr lang="en-US" sz="800" b="0" i="0" u="none" strike="noStrike" dirty="0">
                        <a:solidFill>
                          <a:srgbClr val="000000"/>
                        </a:solidFill>
                        <a:effectLst/>
                        <a:latin typeface="Arial" panose="020B0604020202020204" pitchFamily="34" charset="0"/>
                      </a:endParaRPr>
                    </a:p>
                    <a:p>
                      <a:pPr algn="ctr" fontAlgn="ctr"/>
                      <a:r>
                        <a:rPr lang="en-US" sz="800" b="0" i="0" u="none" strike="noStrike" dirty="0">
                          <a:solidFill>
                            <a:srgbClr val="000000"/>
                          </a:solidFill>
                          <a:effectLst/>
                          <a:latin typeface="Arial" panose="020B0604020202020204" pitchFamily="34" charset="0"/>
                        </a:rPr>
                        <a:t>N/A</a:t>
                      </a:r>
                      <a:r>
                        <a:rPr lang="en-US" sz="800" b="0" i="0" u="none" strike="noStrike" baseline="0" dirty="0">
                          <a:solidFill>
                            <a:srgbClr val="000000"/>
                          </a:solidFill>
                          <a:effectLst/>
                          <a:latin typeface="Arial" panose="020B0604020202020204" pitchFamily="34" charset="0"/>
                        </a:rPr>
                        <a:t> for sale of real estate property</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endParaRPr lang="el-GR" dirty="0"/>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15% from sale of  securities </a:t>
                      </a:r>
                      <a:r>
                        <a:rPr lang="it-IT" sz="800" b="0" i="0" u="none" strike="noStrike" dirty="0">
                          <a:solidFill>
                            <a:srgbClr val="000000"/>
                          </a:solidFill>
                          <a:effectLst/>
                          <a:latin typeface="Arial" panose="020B0604020202020204" pitchFamily="34" charset="0"/>
                        </a:rPr>
                        <a:t>(plus</a:t>
                      </a:r>
                      <a:r>
                        <a:rPr lang="it-IT" sz="800" b="0" i="0" u="none" strike="noStrike" baseline="0" dirty="0">
                          <a:solidFill>
                            <a:srgbClr val="000000"/>
                          </a:solidFill>
                          <a:effectLst/>
                          <a:latin typeface="Arial" panose="020B0604020202020204" pitchFamily="34" charset="0"/>
                        </a:rPr>
                        <a:t> SSC up to 10%)</a:t>
                      </a:r>
                      <a:endParaRPr lang="en-US" sz="800" b="0" i="0" u="none" strike="noStrike" dirty="0">
                        <a:solidFill>
                          <a:srgbClr val="000000"/>
                        </a:solidFill>
                        <a:effectLst/>
                        <a:latin typeface="Arial" panose="020B0604020202020204" pitchFamily="34" charset="0"/>
                      </a:endParaRPr>
                    </a:p>
                    <a:p>
                      <a:pPr algn="ctr" fontAlgn="ctr"/>
                      <a:endParaRPr lang="en-US" sz="800" b="0" i="0" u="none" strike="noStrike" dirty="0">
                        <a:solidFill>
                          <a:srgbClr val="000000"/>
                        </a:solidFill>
                        <a:effectLst/>
                        <a:latin typeface="Arial" panose="020B0604020202020204" pitchFamily="34" charset="0"/>
                      </a:endParaRPr>
                    </a:p>
                    <a:p>
                      <a:pPr algn="ctr" fontAlgn="ctr"/>
                      <a:r>
                        <a:rPr lang="en-US" sz="800" b="0" i="0" u="none" strike="noStrike" dirty="0">
                          <a:solidFill>
                            <a:srgbClr val="000000"/>
                          </a:solidFill>
                          <a:effectLst/>
                          <a:latin typeface="Arial" panose="020B0604020202020204" pitchFamily="34" charset="0"/>
                        </a:rPr>
                        <a:t>N/A</a:t>
                      </a:r>
                      <a:r>
                        <a:rPr lang="en-US" sz="800" b="0" i="0" u="none" strike="noStrike" baseline="0" dirty="0">
                          <a:solidFill>
                            <a:srgbClr val="000000"/>
                          </a:solidFill>
                          <a:effectLst/>
                          <a:latin typeface="Arial" panose="020B0604020202020204" pitchFamily="34" charset="0"/>
                        </a:rPr>
                        <a:t> for sale of real estate property</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1200" b="0" i="0" u="none" strike="noStrike" kern="1200" noProof="0" dirty="0">
                        <a:solidFill>
                          <a:srgbClr val="000000"/>
                        </a:solidFill>
                        <a:effectLst/>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15% from sale of  securities </a:t>
                      </a:r>
                      <a:r>
                        <a:rPr lang="it-IT" sz="800" b="0" i="0" u="none" strike="noStrike" dirty="0">
                          <a:solidFill>
                            <a:srgbClr val="000000"/>
                          </a:solidFill>
                          <a:effectLst/>
                          <a:latin typeface="Arial" panose="020B0604020202020204" pitchFamily="34" charset="0"/>
                        </a:rPr>
                        <a:t>(plus</a:t>
                      </a:r>
                      <a:r>
                        <a:rPr lang="it-IT" sz="800" b="0" i="0" u="none" strike="noStrike" baseline="0" dirty="0">
                          <a:solidFill>
                            <a:srgbClr val="000000"/>
                          </a:solidFill>
                          <a:effectLst/>
                          <a:latin typeface="Arial" panose="020B0604020202020204" pitchFamily="34" charset="0"/>
                        </a:rPr>
                        <a:t> SSC up to 10%)</a:t>
                      </a:r>
                      <a:endParaRPr lang="en-US" sz="800" b="0" i="0" u="none" strike="noStrike" dirty="0">
                        <a:solidFill>
                          <a:srgbClr val="000000"/>
                        </a:solidFill>
                        <a:effectLst/>
                        <a:latin typeface="Arial" panose="020B0604020202020204" pitchFamily="34" charset="0"/>
                      </a:endParaRPr>
                    </a:p>
                    <a:p>
                      <a:pPr algn="ctr" fontAlgn="ctr"/>
                      <a:endParaRPr lang="en-US" sz="800" b="0" i="0" u="none" strike="noStrike" dirty="0">
                        <a:solidFill>
                          <a:srgbClr val="000000"/>
                        </a:solidFill>
                        <a:effectLst/>
                        <a:latin typeface="Arial" panose="020B0604020202020204" pitchFamily="34" charset="0"/>
                      </a:endParaRPr>
                    </a:p>
                    <a:p>
                      <a:pPr algn="ctr" fontAlgn="ctr"/>
                      <a:r>
                        <a:rPr lang="en-US" sz="800" b="0" i="0" u="none" strike="noStrike" dirty="0">
                          <a:solidFill>
                            <a:srgbClr val="000000"/>
                          </a:solidFill>
                          <a:effectLst/>
                          <a:latin typeface="Arial" panose="020B0604020202020204" pitchFamily="34" charset="0"/>
                        </a:rPr>
                        <a:t>N/A</a:t>
                      </a:r>
                      <a:r>
                        <a:rPr lang="en-US" sz="800" b="0" i="0" u="none" strike="noStrike" baseline="0" dirty="0">
                          <a:solidFill>
                            <a:srgbClr val="000000"/>
                          </a:solidFill>
                          <a:effectLst/>
                          <a:latin typeface="Arial" panose="020B0604020202020204" pitchFamily="34" charset="0"/>
                        </a:rPr>
                        <a:t> for sale of real estate property</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560986496"/>
                  </a:ext>
                </a:extLst>
              </a:tr>
            </a:tbl>
          </a:graphicData>
        </a:graphic>
      </p:graphicFrame>
      <p:sp>
        <p:nvSpPr>
          <p:cNvPr id="5" name="Rectangle 4"/>
          <p:cNvSpPr/>
          <p:nvPr/>
        </p:nvSpPr>
        <p:spPr>
          <a:xfrm>
            <a:off x="372356" y="4161994"/>
            <a:ext cx="6170279" cy="400110"/>
          </a:xfrm>
          <a:prstGeom prst="rect">
            <a:avLst/>
          </a:prstGeom>
        </p:spPr>
        <p:txBody>
          <a:bodyPr wrap="none">
            <a:spAutoFit/>
          </a:bodyPr>
          <a:lstStyle/>
          <a:p>
            <a:r>
              <a:rPr lang="en-US" sz="1000" i="1" dirty="0">
                <a:solidFill>
                  <a:srgbClr val="1A1A1A"/>
                </a:solidFill>
                <a:latin typeface="Arial"/>
                <a:cs typeface="Arial"/>
              </a:rPr>
              <a:t>*Subject to the applicable Double Tax Conventions</a:t>
            </a:r>
          </a:p>
          <a:p>
            <a:r>
              <a:rPr lang="en-US" sz="1000" i="1" dirty="0">
                <a:solidFill>
                  <a:srgbClr val="1A1A1A"/>
                </a:solidFill>
                <a:latin typeface="Arial"/>
                <a:cs typeface="Arial"/>
              </a:rPr>
              <a:t>** SSC (Special Solidarity Contribution) mentioned hereinabove is not applicable for years 2020 and 2021 </a:t>
            </a:r>
          </a:p>
        </p:txBody>
      </p:sp>
      <p:sp>
        <p:nvSpPr>
          <p:cNvPr id="6" name="Flowchart: Connector 5">
            <a:extLst>
              <a:ext uri="{FF2B5EF4-FFF2-40B4-BE49-F238E27FC236}">
                <a16:creationId xmlns:a16="http://schemas.microsoft.com/office/drawing/2014/main" id="{11A4F049-355F-4EDA-B06E-03D8E09F990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lide Number Placeholder 5">
            <a:extLst>
              <a:ext uri="{FF2B5EF4-FFF2-40B4-BE49-F238E27FC236}">
                <a16:creationId xmlns:a16="http://schemas.microsoft.com/office/drawing/2014/main" id="{337CB5AC-5792-4FF5-9D36-754732711491}"/>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E4DEA683-F019-49E6-A3B1-4E15916C95B5}"/>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9" name="Group 8">
            <a:extLst>
              <a:ext uri="{FF2B5EF4-FFF2-40B4-BE49-F238E27FC236}">
                <a16:creationId xmlns:a16="http://schemas.microsoft.com/office/drawing/2014/main" id="{4D462A05-04B9-4F61-BBF4-DCBED6501560}"/>
              </a:ext>
            </a:extLst>
          </p:cNvPr>
          <p:cNvGrpSpPr/>
          <p:nvPr/>
        </p:nvGrpSpPr>
        <p:grpSpPr>
          <a:xfrm>
            <a:off x="4876003" y="4682753"/>
            <a:ext cx="3334547" cy="375582"/>
            <a:chOff x="2091655" y="6296695"/>
            <a:chExt cx="3722135" cy="433264"/>
          </a:xfrm>
        </p:grpSpPr>
        <p:pic>
          <p:nvPicPr>
            <p:cNvPr id="10" name="Picture 8" descr="Image result for twitter logo">
              <a:extLst>
                <a:ext uri="{FF2B5EF4-FFF2-40B4-BE49-F238E27FC236}">
                  <a16:creationId xmlns:a16="http://schemas.microsoft.com/office/drawing/2014/main" id="{0F113DCD-A10B-41DF-8F22-FF55C11BD8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linkedin logo">
              <a:extLst>
                <a:ext uri="{FF2B5EF4-FFF2-40B4-BE49-F238E27FC236}">
                  <a16:creationId xmlns:a16="http://schemas.microsoft.com/office/drawing/2014/main" id="{98A236C0-0CF4-44F2-96DF-9FA8C339E47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EBC6F4A-6C41-4B71-9EBD-19496DBAF43D}"/>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3" name="Rectangle 12">
              <a:extLst>
                <a:ext uri="{FF2B5EF4-FFF2-40B4-BE49-F238E27FC236}">
                  <a16:creationId xmlns:a16="http://schemas.microsoft.com/office/drawing/2014/main" id="{BFDAEBE6-97AF-46C3-9B10-7BCBCA4B00E1}"/>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10872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ACTIVE INCOME</a:t>
            </a:r>
          </a:p>
        </p:txBody>
      </p:sp>
      <p:graphicFrame>
        <p:nvGraphicFramePr>
          <p:cNvPr id="5" name="Tabella 4">
            <a:extLst>
              <a:ext uri="{FF2B5EF4-FFF2-40B4-BE49-F238E27FC236}">
                <a16:creationId xmlns:a16="http://schemas.microsoft.com/office/drawing/2014/main" id="{2AA2A6F1-D6B0-4523-B2A5-85C801B82A3B}"/>
              </a:ext>
            </a:extLst>
          </p:cNvPr>
          <p:cNvGraphicFramePr>
            <a:graphicFrameLocks noGrp="1"/>
          </p:cNvGraphicFramePr>
          <p:nvPr/>
        </p:nvGraphicFramePr>
        <p:xfrm>
          <a:off x="465965" y="1256809"/>
          <a:ext cx="8171997" cy="2816363"/>
        </p:xfrm>
        <a:graphic>
          <a:graphicData uri="http://schemas.openxmlformats.org/drawingml/2006/table">
            <a:tbl>
              <a:tblPr/>
              <a:tblGrid>
                <a:gridCol w="1059333">
                  <a:extLst>
                    <a:ext uri="{9D8B030D-6E8A-4147-A177-3AD203B41FA5}">
                      <a16:colId xmlns:a16="http://schemas.microsoft.com/office/drawing/2014/main" val="1204999197"/>
                    </a:ext>
                  </a:extLst>
                </a:gridCol>
                <a:gridCol w="889083">
                  <a:extLst>
                    <a:ext uri="{9D8B030D-6E8A-4147-A177-3AD203B41FA5}">
                      <a16:colId xmlns:a16="http://schemas.microsoft.com/office/drawing/2014/main" val="422868193"/>
                    </a:ext>
                  </a:extLst>
                </a:gridCol>
                <a:gridCol w="889083">
                  <a:extLst>
                    <a:ext uri="{9D8B030D-6E8A-4147-A177-3AD203B41FA5}">
                      <a16:colId xmlns:a16="http://schemas.microsoft.com/office/drawing/2014/main" val="3446998611"/>
                    </a:ext>
                  </a:extLst>
                </a:gridCol>
                <a:gridCol w="889083">
                  <a:extLst>
                    <a:ext uri="{9D8B030D-6E8A-4147-A177-3AD203B41FA5}">
                      <a16:colId xmlns:a16="http://schemas.microsoft.com/office/drawing/2014/main" val="4005943801"/>
                    </a:ext>
                  </a:extLst>
                </a:gridCol>
                <a:gridCol w="889083">
                  <a:extLst>
                    <a:ext uri="{9D8B030D-6E8A-4147-A177-3AD203B41FA5}">
                      <a16:colId xmlns:a16="http://schemas.microsoft.com/office/drawing/2014/main" val="4249109914"/>
                    </a:ext>
                  </a:extLst>
                </a:gridCol>
                <a:gridCol w="889083">
                  <a:extLst>
                    <a:ext uri="{9D8B030D-6E8A-4147-A177-3AD203B41FA5}">
                      <a16:colId xmlns:a16="http://schemas.microsoft.com/office/drawing/2014/main" val="20005"/>
                    </a:ext>
                  </a:extLst>
                </a:gridCol>
                <a:gridCol w="889083">
                  <a:extLst>
                    <a:ext uri="{9D8B030D-6E8A-4147-A177-3AD203B41FA5}">
                      <a16:colId xmlns:a16="http://schemas.microsoft.com/office/drawing/2014/main" val="20006"/>
                    </a:ext>
                  </a:extLst>
                </a:gridCol>
                <a:gridCol w="889083">
                  <a:extLst>
                    <a:ext uri="{9D8B030D-6E8A-4147-A177-3AD203B41FA5}">
                      <a16:colId xmlns:a16="http://schemas.microsoft.com/office/drawing/2014/main" val="1385511339"/>
                    </a:ext>
                  </a:extLst>
                </a:gridCol>
                <a:gridCol w="889083">
                  <a:extLst>
                    <a:ext uri="{9D8B030D-6E8A-4147-A177-3AD203B41FA5}">
                      <a16:colId xmlns:a16="http://schemas.microsoft.com/office/drawing/2014/main" val="1329332379"/>
                    </a:ext>
                  </a:extLst>
                </a:gridCol>
              </a:tblGrid>
              <a:tr h="182202">
                <a:tc rowSpan="2">
                  <a:txBody>
                    <a:bodyPr/>
                    <a:lstStyle/>
                    <a:p>
                      <a:pPr algn="ctr" rtl="0" fontAlgn="ctr"/>
                      <a:r>
                        <a:rPr lang="en-GB" sz="1200" b="1" i="0" u="none" strike="noStrike" noProof="0" dirty="0">
                          <a:solidFill>
                            <a:srgbClr val="FFFFFF"/>
                          </a:solidFill>
                          <a:effectLst/>
                          <a:latin typeface="Arial" panose="020B0604020202020204" pitchFamily="34" charset="0"/>
                        </a:rPr>
                        <a:t>Active income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9BC"/>
                    </a:solidFill>
                  </a:tcPr>
                </a:tc>
                <a:tc gridSpan="2">
                  <a:txBody>
                    <a:bodyPr/>
                    <a:lstStyle/>
                    <a:p>
                      <a:pPr algn="ctr" rtl="0" fontAlgn="ctr"/>
                      <a:r>
                        <a:rPr lang="it-IT" sz="1200" b="1" i="0" u="none" strike="noStrike" dirty="0">
                          <a:solidFill>
                            <a:srgbClr val="FFFFFF"/>
                          </a:solidFill>
                          <a:effectLst/>
                          <a:latin typeface="Arial" panose="020B0604020202020204" pitchFamily="34" charset="0"/>
                        </a:rPr>
                        <a:t>Ordinary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5623"/>
                    </a:solidFill>
                  </a:tcPr>
                </a:tc>
                <a:tc hMerge="1">
                  <a:txBody>
                    <a:bodyPr/>
                    <a:lstStyle/>
                    <a:p>
                      <a:endParaRPr lang="it-IT"/>
                    </a:p>
                  </a:txBody>
                  <a:tcPr/>
                </a:tc>
                <a:tc gridSpan="2">
                  <a:txBody>
                    <a:bodyPr/>
                    <a:lstStyle/>
                    <a:p>
                      <a:pPr algn="ctr" rtl="0" fontAlgn="ctr"/>
                      <a:r>
                        <a:rPr lang="it-IT" sz="1200" b="1" i="0" u="none" strike="noStrike" dirty="0">
                          <a:solidFill>
                            <a:srgbClr val="FFFFFF"/>
                          </a:solidFill>
                          <a:effectLst/>
                          <a:latin typeface="Arial" panose="020B0604020202020204" pitchFamily="34" charset="0"/>
                        </a:rPr>
                        <a:t>HNWI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it-IT"/>
                    </a:p>
                  </a:txBody>
                  <a:tcPr/>
                </a:tc>
                <a:tc gridSpan="2">
                  <a:txBody>
                    <a:bodyPr/>
                    <a:lstStyle/>
                    <a:p>
                      <a:pPr algn="ctr" rtl="0" fontAlgn="ctr"/>
                      <a:r>
                        <a:rPr lang="it-IT" sz="1200" b="1" i="0" u="none" strike="noStrike" dirty="0">
                          <a:solidFill>
                            <a:srgbClr val="FFFFFF"/>
                          </a:solidFill>
                          <a:effectLst/>
                          <a:latin typeface="Arial" panose="020B0604020202020204" pitchFamily="34" charset="0"/>
                        </a:rPr>
                        <a:t>Retiree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hMerge="1">
                  <a:txBody>
                    <a:bodyPr/>
                    <a:lstStyle/>
                    <a:p>
                      <a:pPr algn="ctr" rtl="0" fontAlgn="ctr"/>
                      <a:endParaRPr lang="it-IT" sz="1200" b="0" i="0" u="none" strike="noStrike" dirty="0">
                        <a:solidFill>
                          <a:srgbClr val="FFFFFF"/>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6A78B"/>
                    </a:solidFill>
                  </a:tcPr>
                </a:tc>
                <a:tc gridSpan="2">
                  <a:txBody>
                    <a:bodyPr/>
                    <a:lstStyle/>
                    <a:p>
                      <a:pPr algn="ctr" rtl="0" fontAlgn="ctr"/>
                      <a:r>
                        <a:rPr lang="it-IT" sz="1200" b="1" i="0" u="none" strike="noStrike" dirty="0">
                          <a:solidFill>
                            <a:srgbClr val="FFFFFF"/>
                          </a:solidFill>
                          <a:effectLst/>
                          <a:latin typeface="Arial" panose="020B0604020202020204" pitchFamily="34" charset="0"/>
                        </a:rPr>
                        <a:t>Executives</a:t>
                      </a:r>
                      <a:r>
                        <a:rPr lang="it-IT" sz="1200" b="1" i="0" u="none" strike="noStrike" baseline="0" dirty="0">
                          <a:solidFill>
                            <a:srgbClr val="FFFFFF"/>
                          </a:solidFill>
                          <a:effectLst/>
                          <a:latin typeface="Arial" panose="020B0604020202020204" pitchFamily="34" charset="0"/>
                        </a:rPr>
                        <a:t> tax </a:t>
                      </a:r>
                      <a:r>
                        <a:rPr lang="it-IT" sz="1200" b="1" i="0" u="none" strike="noStrike" dirty="0">
                          <a:solidFill>
                            <a:srgbClr val="FFFFFF"/>
                          </a:solidFill>
                          <a:effectLst/>
                          <a:latin typeface="Arial" panose="020B0604020202020204" pitchFamily="34" charset="0"/>
                        </a:rPr>
                        <a:t>regime</a:t>
                      </a: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6A78B"/>
                    </a:solidFill>
                  </a:tcPr>
                </a:tc>
                <a:tc hMerge="1">
                  <a:txBody>
                    <a:bodyPr/>
                    <a:lstStyle/>
                    <a:p>
                      <a:endParaRPr lang="it-IT"/>
                    </a:p>
                  </a:txBody>
                  <a:tcPr/>
                </a:tc>
                <a:extLst>
                  <a:ext uri="{0D108BD9-81ED-4DB2-BD59-A6C34878D82A}">
                    <a16:rowId xmlns:a16="http://schemas.microsoft.com/office/drawing/2014/main" val="4111655541"/>
                  </a:ext>
                </a:extLst>
              </a:tr>
              <a:tr h="364404">
                <a:tc vMerge="1">
                  <a:txBody>
                    <a:bodyPr/>
                    <a:lstStyle/>
                    <a:p>
                      <a:endParaRPr lang="it-IT"/>
                    </a:p>
                  </a:txBody>
                  <a:tcPr/>
                </a:tc>
                <a:tc>
                  <a:txBody>
                    <a:bodyPr/>
                    <a:lstStyle/>
                    <a:p>
                      <a:pPr algn="ctr" fontAlgn="ctr"/>
                      <a:r>
                        <a:rPr lang="en-US" sz="1200" b="0" i="0" u="none" strike="noStrike" noProof="0" dirty="0">
                          <a:solidFill>
                            <a:srgbClr val="000000"/>
                          </a:solidFill>
                          <a:effectLst/>
                          <a:latin typeface="Arial" panose="020B0604020202020204" pitchFamily="34" charset="0"/>
                        </a:rPr>
                        <a:t>Greek source</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source</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source</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source</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1200" b="0" i="0" u="none" strike="noStrike"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657892131"/>
                  </a:ext>
                </a:extLst>
              </a:tr>
              <a:tr h="249172">
                <a:tc>
                  <a:txBody>
                    <a:bodyPr/>
                    <a:lstStyle/>
                    <a:p>
                      <a:pPr algn="ctr" rtl="0" fontAlgn="ctr"/>
                      <a:r>
                        <a:rPr lang="en-GB" sz="1200" b="1" i="0" u="none" strike="noStrike" noProof="0" dirty="0">
                          <a:solidFill>
                            <a:srgbClr val="FFFFFF"/>
                          </a:solidFill>
                          <a:effectLst/>
                          <a:latin typeface="Arial" panose="020B0604020202020204" pitchFamily="34" charset="0"/>
                        </a:rPr>
                        <a:t>Employment</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rowSpan="3">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Euro 100.000 (plus Euro 20.000 per relative)</a:t>
                      </a:r>
                    </a:p>
                    <a:p>
                      <a:pPr algn="ctr" fontAlgn="ctr"/>
                      <a:endParaRPr lang="en-US" sz="8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rowSpan="3">
                  <a:txBody>
                    <a:bodyPr/>
                    <a:lstStyle/>
                    <a:p>
                      <a:pPr algn="ctr" fontAlgn="ctr"/>
                      <a:r>
                        <a:rPr lang="en-US" sz="800" b="0" i="0" u="none" strike="noStrike" dirty="0">
                          <a:solidFill>
                            <a:srgbClr val="000000"/>
                          </a:solidFill>
                          <a:effectLst/>
                          <a:latin typeface="Arial" panose="020B0604020202020204" pitchFamily="34" charset="0"/>
                        </a:rPr>
                        <a:t>7%</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rowSpan="3">
                  <a:txBody>
                    <a:bodyPr/>
                    <a:lstStyle/>
                    <a:p>
                      <a:pPr algn="ctr"/>
                      <a:r>
                        <a:rPr lang="en-US" sz="800" b="0" i="0" u="none" strike="noStrike" kern="1200" baseline="0" dirty="0">
                          <a:solidFill>
                            <a:srgbClr val="000000"/>
                          </a:solidFill>
                          <a:effectLst/>
                          <a:latin typeface="Arial" panose="020B0604020202020204" pitchFamily="34" charset="0"/>
                          <a:ea typeface="+mn-ea"/>
                          <a:cs typeface="+mn-cs"/>
                        </a:rPr>
                        <a:t>Income tax and SSC levied only on 50% of employment income</a:t>
                      </a:r>
                      <a:endParaRPr lang="el-GR" sz="800" b="0" i="0" u="none" strike="noStrike" kern="1200" baseline="0" dirty="0">
                        <a:solidFill>
                          <a:srgbClr val="000000"/>
                        </a:solidFill>
                        <a:effectLst/>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5412844"/>
                  </a:ext>
                </a:extLst>
              </a:tr>
              <a:tr h="1700551">
                <a:tc>
                  <a:txBody>
                    <a:bodyPr/>
                    <a:lstStyle/>
                    <a:p>
                      <a:pPr algn="ctr" rtl="0" fontAlgn="ctr"/>
                      <a:r>
                        <a:rPr lang="it-IT" sz="1200" b="1" i="0" u="none" strike="noStrike" dirty="0">
                          <a:solidFill>
                            <a:srgbClr val="FFFFFF"/>
                          </a:solidFill>
                          <a:effectLst/>
                          <a:latin typeface="Arial" panose="020B0604020202020204" pitchFamily="34" charset="0"/>
                        </a:rPr>
                        <a:t>Stock options</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 for shares not being sold within 24 months (or 36 months for start-ups)</a:t>
                      </a:r>
                    </a:p>
                    <a:p>
                      <a:pPr marL="0" marR="0" indent="0" algn="ctr" defTabSz="457200" rtl="0" eaLnBrk="1" fontAlgn="ctr" latinLnBrk="0" hangingPunct="1">
                        <a:lnSpc>
                          <a:spcPct val="100000"/>
                        </a:lnSpc>
                        <a:spcBef>
                          <a:spcPts val="0"/>
                        </a:spcBef>
                        <a:spcAft>
                          <a:spcPts val="0"/>
                        </a:spcAft>
                        <a:buClrTx/>
                        <a:buSzTx/>
                        <a:buFontTx/>
                        <a:buNone/>
                        <a:tabLst/>
                        <a:defRPr/>
                      </a:pPr>
                      <a:endParaRPr lang="it-IT" sz="800" b="0" i="0" u="none" strike="noStrike" baseline="0" dirty="0">
                        <a:solidFill>
                          <a:srgbClr val="000000"/>
                        </a:solidFill>
                        <a:effectLst/>
                        <a:latin typeface="Arial" panose="020B060402020202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baseline="0" dirty="0">
                          <a:solidFill>
                            <a:srgbClr val="000000"/>
                          </a:solidFill>
                          <a:effectLst/>
                          <a:latin typeface="Arial" panose="020B0604020202020204" pitchFamily="34" charset="0"/>
                        </a:rPr>
                        <a:t>15% (plus SSC up to 10%) for shares not being sold after 24 months (or 36 months for start-ups)</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endParaRPr lang="el-GR" dirty="0"/>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 for shares not being sold within 24 months (or 36 months for start-ups)</a:t>
                      </a:r>
                    </a:p>
                    <a:p>
                      <a:pPr marL="0" marR="0" indent="0" algn="ctr" defTabSz="457200" rtl="0" eaLnBrk="1" fontAlgn="ctr" latinLnBrk="0" hangingPunct="1">
                        <a:lnSpc>
                          <a:spcPct val="100000"/>
                        </a:lnSpc>
                        <a:spcBef>
                          <a:spcPts val="0"/>
                        </a:spcBef>
                        <a:spcAft>
                          <a:spcPts val="0"/>
                        </a:spcAft>
                        <a:buClrTx/>
                        <a:buSzTx/>
                        <a:buFontTx/>
                        <a:buNone/>
                        <a:tabLst/>
                        <a:defRPr/>
                      </a:pPr>
                      <a:endParaRPr lang="it-IT" sz="800" b="0" i="0" u="none" strike="noStrike" baseline="0" dirty="0">
                        <a:solidFill>
                          <a:srgbClr val="000000"/>
                        </a:solidFill>
                        <a:effectLst/>
                        <a:latin typeface="Arial" panose="020B060402020202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baseline="0" dirty="0">
                          <a:solidFill>
                            <a:srgbClr val="000000"/>
                          </a:solidFill>
                          <a:effectLst/>
                          <a:latin typeface="Arial" panose="020B0604020202020204" pitchFamily="34" charset="0"/>
                        </a:rPr>
                        <a:t>15% (plus SSC up to 10%) for shares not being sold after 24 months (or 36 months for start-ups)</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algn="ctr" fontAlgn="ctr"/>
                      <a:endParaRPr lang="en-US" sz="8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 for shares not being sold within 24 months (or 36 months for start-ups)</a:t>
                      </a:r>
                    </a:p>
                    <a:p>
                      <a:pPr marL="0" marR="0" indent="0" algn="ctr" defTabSz="457200" rtl="0" eaLnBrk="1" fontAlgn="ctr" latinLnBrk="0" hangingPunct="1">
                        <a:lnSpc>
                          <a:spcPct val="100000"/>
                        </a:lnSpc>
                        <a:spcBef>
                          <a:spcPts val="0"/>
                        </a:spcBef>
                        <a:spcAft>
                          <a:spcPts val="0"/>
                        </a:spcAft>
                        <a:buClrTx/>
                        <a:buSzTx/>
                        <a:buFontTx/>
                        <a:buNone/>
                        <a:tabLst/>
                        <a:defRPr/>
                      </a:pPr>
                      <a:endParaRPr lang="it-IT" sz="800" b="0" i="0" u="none" strike="noStrike" baseline="0" dirty="0">
                        <a:solidFill>
                          <a:srgbClr val="000000"/>
                        </a:solidFill>
                        <a:effectLst/>
                        <a:latin typeface="Arial" panose="020B060402020202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baseline="0" dirty="0">
                          <a:solidFill>
                            <a:srgbClr val="000000"/>
                          </a:solidFill>
                          <a:effectLst/>
                          <a:latin typeface="Arial" panose="020B0604020202020204" pitchFamily="34" charset="0"/>
                        </a:rPr>
                        <a:t>15% (plus SSC up to 10%) for shares not being sold after 24 months (or 36 months for start-ups)</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endParaRPr lang="el-GR" dirty="0"/>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 for shares not being sold within 24 months (or 36 months for start-ups)</a:t>
                      </a:r>
                    </a:p>
                    <a:p>
                      <a:pPr marL="0" marR="0" indent="0" algn="ctr" defTabSz="457200" rtl="0" eaLnBrk="1" fontAlgn="ctr" latinLnBrk="0" hangingPunct="1">
                        <a:lnSpc>
                          <a:spcPct val="100000"/>
                        </a:lnSpc>
                        <a:spcBef>
                          <a:spcPts val="0"/>
                        </a:spcBef>
                        <a:spcAft>
                          <a:spcPts val="0"/>
                        </a:spcAft>
                        <a:buClrTx/>
                        <a:buSzTx/>
                        <a:buFontTx/>
                        <a:buNone/>
                        <a:tabLst/>
                        <a:defRPr/>
                      </a:pPr>
                      <a:endParaRPr lang="it-IT" sz="800" b="0" i="0" u="none" strike="noStrike" baseline="0" dirty="0">
                        <a:solidFill>
                          <a:srgbClr val="000000"/>
                        </a:solidFill>
                        <a:effectLst/>
                        <a:latin typeface="Arial" panose="020B0604020202020204" pitchFamily="34" charset="0"/>
                      </a:endParaRPr>
                    </a:p>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baseline="0" dirty="0">
                          <a:solidFill>
                            <a:srgbClr val="000000"/>
                          </a:solidFill>
                          <a:effectLst/>
                          <a:latin typeface="Arial" panose="020B0604020202020204" pitchFamily="34" charset="0"/>
                        </a:rPr>
                        <a:t>15% (plus SSC up to 10%) for shares not being sold after 24 months (or 36 months for start-ups)</a:t>
                      </a: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0224287"/>
                  </a:ext>
                </a:extLst>
              </a:tr>
              <a:tr h="311671">
                <a:tc>
                  <a:txBody>
                    <a:bodyPr/>
                    <a:lstStyle/>
                    <a:p>
                      <a:pPr algn="ctr" rtl="0" fontAlgn="ctr"/>
                      <a:r>
                        <a:rPr lang="it-IT" sz="1200" b="1" i="0" u="none" strike="noStrike" dirty="0">
                          <a:solidFill>
                            <a:srgbClr val="FFFFFF"/>
                          </a:solidFill>
                          <a:effectLst/>
                          <a:latin typeface="Arial" panose="020B0604020202020204" pitchFamily="34" charset="0"/>
                        </a:rPr>
                        <a:t>Bonus</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gridSpan="2">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algn="ctr" fontAlgn="ctr"/>
                      <a:endParaRPr lang="en-US" sz="800" b="1"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pPr algn="ctr" fontAlgn="ctr"/>
                      <a:endParaRPr lang="en-US"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vMerge="1">
                  <a:txBody>
                    <a:bodyPr/>
                    <a:lstStyle/>
                    <a:p>
                      <a:endParaRPr lang="el-GR" dirty="0"/>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9%-44% (plus</a:t>
                      </a:r>
                      <a:r>
                        <a:rPr lang="it-IT" sz="800" b="0" i="0" u="none" strike="noStrike" baseline="0" dirty="0">
                          <a:solidFill>
                            <a:srgbClr val="000000"/>
                          </a:solidFill>
                          <a:effectLst/>
                          <a:latin typeface="Arial" panose="020B0604020202020204" pitchFamily="34" charset="0"/>
                        </a:rPr>
                        <a:t> SSC up to 10%)</a:t>
                      </a: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83169900"/>
                  </a:ext>
                </a:extLst>
              </a:tr>
            </a:tbl>
          </a:graphicData>
        </a:graphic>
      </p:graphicFrame>
      <p:sp>
        <p:nvSpPr>
          <p:cNvPr id="6" name="Rectangle 5"/>
          <p:cNvSpPr/>
          <p:nvPr/>
        </p:nvSpPr>
        <p:spPr>
          <a:xfrm>
            <a:off x="372356" y="4161994"/>
            <a:ext cx="7811754" cy="400110"/>
          </a:xfrm>
          <a:prstGeom prst="rect">
            <a:avLst/>
          </a:prstGeom>
        </p:spPr>
        <p:txBody>
          <a:bodyPr wrap="none">
            <a:spAutoFit/>
          </a:bodyPr>
          <a:lstStyle/>
          <a:p>
            <a:r>
              <a:rPr lang="en-US" sz="1000" i="1" dirty="0">
                <a:solidFill>
                  <a:srgbClr val="1A1A1A"/>
                </a:solidFill>
                <a:latin typeface="Arial"/>
                <a:cs typeface="Arial"/>
              </a:rPr>
              <a:t>*Subject to the applicable Double Tax Conventions</a:t>
            </a:r>
          </a:p>
          <a:p>
            <a:r>
              <a:rPr lang="en-US" sz="1000" i="1" dirty="0">
                <a:solidFill>
                  <a:srgbClr val="1A1A1A"/>
                </a:solidFill>
                <a:latin typeface="Arial"/>
                <a:cs typeface="Arial"/>
              </a:rPr>
              <a:t>** SSC on employment income (incl. shares not being sold within 24 or 36 months and bonus) s not applicable for years 2021 and 2022 </a:t>
            </a:r>
          </a:p>
        </p:txBody>
      </p:sp>
      <p:sp>
        <p:nvSpPr>
          <p:cNvPr id="7" name="Slide Number Placeholder 5">
            <a:extLst>
              <a:ext uri="{FF2B5EF4-FFF2-40B4-BE49-F238E27FC236}">
                <a16:creationId xmlns:a16="http://schemas.microsoft.com/office/drawing/2014/main" id="{2EF2618B-E7B7-4F1C-A6DC-4B48353CE880}"/>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Flowchart: Connector 7">
            <a:extLst>
              <a:ext uri="{FF2B5EF4-FFF2-40B4-BE49-F238E27FC236}">
                <a16:creationId xmlns:a16="http://schemas.microsoft.com/office/drawing/2014/main" id="{ED86895D-2C51-4CAD-9DF2-2F0F43D09E36}"/>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ED064C7-FDBC-400E-B99E-401676F0175D}"/>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0" name="Group 9">
            <a:extLst>
              <a:ext uri="{FF2B5EF4-FFF2-40B4-BE49-F238E27FC236}">
                <a16:creationId xmlns:a16="http://schemas.microsoft.com/office/drawing/2014/main" id="{7B25E38B-F838-4EBD-B6BC-E89281D3F1CB}"/>
              </a:ext>
            </a:extLst>
          </p:cNvPr>
          <p:cNvGrpSpPr/>
          <p:nvPr/>
        </p:nvGrpSpPr>
        <p:grpSpPr>
          <a:xfrm>
            <a:off x="4876003" y="4682753"/>
            <a:ext cx="3334547" cy="375582"/>
            <a:chOff x="2091655" y="6296695"/>
            <a:chExt cx="3722135" cy="433264"/>
          </a:xfrm>
        </p:grpSpPr>
        <p:pic>
          <p:nvPicPr>
            <p:cNvPr id="11" name="Picture 8" descr="Image result for twitter logo">
              <a:extLst>
                <a:ext uri="{FF2B5EF4-FFF2-40B4-BE49-F238E27FC236}">
                  <a16:creationId xmlns:a16="http://schemas.microsoft.com/office/drawing/2014/main" id="{AE7BA5AC-9FB0-43BA-B22B-78E4F06137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linkedin logo">
              <a:extLst>
                <a:ext uri="{FF2B5EF4-FFF2-40B4-BE49-F238E27FC236}">
                  <a16:creationId xmlns:a16="http://schemas.microsoft.com/office/drawing/2014/main" id="{C2671193-2492-4F41-89FF-3C5227CE83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71C286B-C93C-4B64-9E28-1A136467174D}"/>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4" name="Rectangle 13">
              <a:extLst>
                <a:ext uri="{FF2B5EF4-FFF2-40B4-BE49-F238E27FC236}">
                  <a16:creationId xmlns:a16="http://schemas.microsoft.com/office/drawing/2014/main" id="{F13F5250-CD00-4BF6-88CE-C0B272239088}"/>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256394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2</a:t>
            </a:fld>
            <a:endParaRPr lang="en-US" dirty="0"/>
          </a:p>
        </p:txBody>
      </p:sp>
      <p:sp>
        <p:nvSpPr>
          <p:cNvPr id="5" name="TextBox 4">
            <a:extLst>
              <a:ext uri="{FF2B5EF4-FFF2-40B4-BE49-F238E27FC236}">
                <a16:creationId xmlns:a16="http://schemas.microsoft.com/office/drawing/2014/main" id="{46D42BA0-4725-4550-AC60-549E06BD3424}"/>
              </a:ext>
            </a:extLst>
          </p:cNvPr>
          <p:cNvSpPr txBox="1"/>
          <p:nvPr/>
        </p:nvSpPr>
        <p:spPr>
          <a:xfrm>
            <a:off x="400755" y="1143003"/>
            <a:ext cx="8269832" cy="1420325"/>
          </a:xfrm>
          <a:prstGeom prst="rect">
            <a:avLst/>
          </a:prstGeom>
          <a:noFill/>
        </p:spPr>
        <p:txBody>
          <a:bodyPr wrap="square" rtlCol="0">
            <a:spAutoFit/>
          </a:bodyPr>
          <a:lstStyle/>
          <a:p>
            <a:pPr marL="342900" indent="-342900">
              <a:lnSpc>
                <a:spcPct val="110000"/>
              </a:lnSpc>
              <a:buClr>
                <a:srgbClr val="0089BC"/>
              </a:buClr>
              <a:buFont typeface="+mj-lt"/>
              <a:buAutoNum type="arabicPeriod"/>
            </a:pPr>
            <a:r>
              <a:rPr lang="en-GB" sz="2000" dirty="0">
                <a:solidFill>
                  <a:srgbClr val="1A1A1A"/>
                </a:solidFill>
                <a:latin typeface="Arial"/>
                <a:cs typeface="Arial"/>
              </a:rPr>
              <a:t>Introduction</a:t>
            </a:r>
          </a:p>
          <a:p>
            <a:pPr marL="342900" indent="-342900">
              <a:lnSpc>
                <a:spcPct val="110000"/>
              </a:lnSpc>
              <a:buClr>
                <a:srgbClr val="0089BC"/>
              </a:buClr>
              <a:buFont typeface="+mj-lt"/>
              <a:buAutoNum type="arabicPeriod"/>
            </a:pPr>
            <a:r>
              <a:rPr lang="en-GB" sz="2000" dirty="0">
                <a:solidFill>
                  <a:srgbClr val="1A1A1A"/>
                </a:solidFill>
                <a:latin typeface="Arial"/>
                <a:cs typeface="Arial"/>
              </a:rPr>
              <a:t>Tax implications from Cyprus, Greece, Italy, Switzerland and UK</a:t>
            </a:r>
          </a:p>
          <a:p>
            <a:pPr marL="342900" indent="-342900">
              <a:lnSpc>
                <a:spcPct val="110000"/>
              </a:lnSpc>
              <a:buClr>
                <a:srgbClr val="0089BC"/>
              </a:buClr>
              <a:buFont typeface="+mj-lt"/>
              <a:buAutoNum type="arabicPeriod"/>
            </a:pPr>
            <a:r>
              <a:rPr lang="en-GB" sz="2000" dirty="0">
                <a:solidFill>
                  <a:srgbClr val="1A1A1A"/>
                </a:solidFill>
                <a:latin typeface="Arial"/>
                <a:cs typeface="Arial"/>
              </a:rPr>
              <a:t>Panel Discussion</a:t>
            </a:r>
          </a:p>
          <a:p>
            <a:pPr marL="342900" indent="-342900">
              <a:lnSpc>
                <a:spcPct val="110000"/>
              </a:lnSpc>
              <a:buClr>
                <a:srgbClr val="0089BC"/>
              </a:buClr>
              <a:buFont typeface="+mj-lt"/>
              <a:buAutoNum type="arabicPeriod"/>
            </a:pPr>
            <a:r>
              <a:rPr lang="en-GB" sz="2000" dirty="0">
                <a:solidFill>
                  <a:srgbClr val="1A1A1A"/>
                </a:solidFill>
                <a:latin typeface="Arial"/>
                <a:cs typeface="Arial"/>
              </a:rPr>
              <a:t>Questions and Answers </a:t>
            </a:r>
          </a:p>
        </p:txBody>
      </p:sp>
    </p:spTree>
    <p:extLst>
      <p:ext uri="{BB962C8B-B14F-4D97-AF65-F5344CB8AC3E}">
        <p14:creationId xmlns:p14="http://schemas.microsoft.com/office/powerpoint/2010/main" val="1497035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CAPITAL ASSETS</a:t>
            </a:r>
          </a:p>
        </p:txBody>
      </p:sp>
      <p:graphicFrame>
        <p:nvGraphicFramePr>
          <p:cNvPr id="3" name="Tabella 2">
            <a:extLst>
              <a:ext uri="{FF2B5EF4-FFF2-40B4-BE49-F238E27FC236}">
                <a16:creationId xmlns:a16="http://schemas.microsoft.com/office/drawing/2014/main" id="{38D88DBF-C2D2-42D9-A16B-6EBD90957EF2}"/>
              </a:ext>
            </a:extLst>
          </p:cNvPr>
          <p:cNvGraphicFramePr>
            <a:graphicFrameLocks noGrp="1"/>
          </p:cNvGraphicFramePr>
          <p:nvPr/>
        </p:nvGraphicFramePr>
        <p:xfrm>
          <a:off x="447226" y="1254143"/>
          <a:ext cx="8004445" cy="3229465"/>
        </p:xfrm>
        <a:graphic>
          <a:graphicData uri="http://schemas.openxmlformats.org/drawingml/2006/table">
            <a:tbl>
              <a:tblPr/>
              <a:tblGrid>
                <a:gridCol w="1037613">
                  <a:extLst>
                    <a:ext uri="{9D8B030D-6E8A-4147-A177-3AD203B41FA5}">
                      <a16:colId xmlns:a16="http://schemas.microsoft.com/office/drawing/2014/main" val="1155441637"/>
                    </a:ext>
                  </a:extLst>
                </a:gridCol>
                <a:gridCol w="870854">
                  <a:extLst>
                    <a:ext uri="{9D8B030D-6E8A-4147-A177-3AD203B41FA5}">
                      <a16:colId xmlns:a16="http://schemas.microsoft.com/office/drawing/2014/main" val="643071395"/>
                    </a:ext>
                  </a:extLst>
                </a:gridCol>
                <a:gridCol w="870854">
                  <a:extLst>
                    <a:ext uri="{9D8B030D-6E8A-4147-A177-3AD203B41FA5}">
                      <a16:colId xmlns:a16="http://schemas.microsoft.com/office/drawing/2014/main" val="2074379241"/>
                    </a:ext>
                  </a:extLst>
                </a:gridCol>
                <a:gridCol w="870854">
                  <a:extLst>
                    <a:ext uri="{9D8B030D-6E8A-4147-A177-3AD203B41FA5}">
                      <a16:colId xmlns:a16="http://schemas.microsoft.com/office/drawing/2014/main" val="126346346"/>
                    </a:ext>
                  </a:extLst>
                </a:gridCol>
                <a:gridCol w="870854">
                  <a:extLst>
                    <a:ext uri="{9D8B030D-6E8A-4147-A177-3AD203B41FA5}">
                      <a16:colId xmlns:a16="http://schemas.microsoft.com/office/drawing/2014/main" val="3323849216"/>
                    </a:ext>
                  </a:extLst>
                </a:gridCol>
                <a:gridCol w="870854">
                  <a:extLst>
                    <a:ext uri="{9D8B030D-6E8A-4147-A177-3AD203B41FA5}">
                      <a16:colId xmlns:a16="http://schemas.microsoft.com/office/drawing/2014/main" val="20005"/>
                    </a:ext>
                  </a:extLst>
                </a:gridCol>
                <a:gridCol w="870854">
                  <a:extLst>
                    <a:ext uri="{9D8B030D-6E8A-4147-A177-3AD203B41FA5}">
                      <a16:colId xmlns:a16="http://schemas.microsoft.com/office/drawing/2014/main" val="20006"/>
                    </a:ext>
                  </a:extLst>
                </a:gridCol>
                <a:gridCol w="870854">
                  <a:extLst>
                    <a:ext uri="{9D8B030D-6E8A-4147-A177-3AD203B41FA5}">
                      <a16:colId xmlns:a16="http://schemas.microsoft.com/office/drawing/2014/main" val="255919165"/>
                    </a:ext>
                  </a:extLst>
                </a:gridCol>
                <a:gridCol w="870854">
                  <a:extLst>
                    <a:ext uri="{9D8B030D-6E8A-4147-A177-3AD203B41FA5}">
                      <a16:colId xmlns:a16="http://schemas.microsoft.com/office/drawing/2014/main" val="1907976906"/>
                    </a:ext>
                  </a:extLst>
                </a:gridCol>
              </a:tblGrid>
              <a:tr h="205195">
                <a:tc rowSpan="2">
                  <a:txBody>
                    <a:bodyPr/>
                    <a:lstStyle/>
                    <a:p>
                      <a:pPr algn="ctr" rtl="0" fontAlgn="ctr"/>
                      <a:r>
                        <a:rPr lang="en-GB" sz="1200" b="1" i="0" u="none" strike="noStrike" noProof="0" dirty="0">
                          <a:solidFill>
                            <a:srgbClr val="FFFFFF"/>
                          </a:solidFill>
                          <a:effectLst/>
                          <a:latin typeface="Arial" panose="020B0604020202020204" pitchFamily="34" charset="0"/>
                        </a:rPr>
                        <a:t>Capital assets</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9BC"/>
                    </a:solidFill>
                  </a:tcPr>
                </a:tc>
                <a:tc gridSpan="2">
                  <a:txBody>
                    <a:bodyPr/>
                    <a:lstStyle/>
                    <a:p>
                      <a:pPr algn="ctr" rtl="0" fontAlgn="ctr"/>
                      <a:r>
                        <a:rPr lang="it-IT" sz="1200" b="1" i="0" u="none" strike="noStrike" dirty="0">
                          <a:solidFill>
                            <a:srgbClr val="FFFFFF"/>
                          </a:solidFill>
                          <a:effectLst/>
                          <a:latin typeface="Arial" panose="020B0604020202020204" pitchFamily="34" charset="0"/>
                        </a:rPr>
                        <a:t>Ordinary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5623"/>
                    </a:solidFill>
                  </a:tcPr>
                </a:tc>
                <a:tc hMerge="1">
                  <a:txBody>
                    <a:bodyPr/>
                    <a:lstStyle/>
                    <a:p>
                      <a:endParaRPr lang="it-IT"/>
                    </a:p>
                  </a:txBody>
                  <a:tcPr/>
                </a:tc>
                <a:tc gridSpan="2">
                  <a:txBody>
                    <a:bodyPr/>
                    <a:lstStyle/>
                    <a:p>
                      <a:pPr algn="ctr" rtl="0" fontAlgn="ctr"/>
                      <a:r>
                        <a:rPr lang="it-IT" sz="1200" b="1" i="0" u="none" strike="noStrike" dirty="0">
                          <a:solidFill>
                            <a:srgbClr val="FFFFFF"/>
                          </a:solidFill>
                          <a:effectLst/>
                          <a:latin typeface="Arial" panose="020B0604020202020204" pitchFamily="34" charset="0"/>
                        </a:rPr>
                        <a:t>HNWI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it-IT"/>
                    </a:p>
                  </a:txBody>
                  <a:tcPr/>
                </a:tc>
                <a:tc gridSpan="2">
                  <a:txBody>
                    <a:bodyPr/>
                    <a:lstStyle/>
                    <a:p>
                      <a:pPr algn="ctr" rtl="0" fontAlgn="ctr"/>
                      <a:r>
                        <a:rPr lang="it-IT" sz="1200" b="1" i="0" u="none" strike="noStrike" dirty="0">
                          <a:solidFill>
                            <a:srgbClr val="FFFFFF"/>
                          </a:solidFill>
                          <a:effectLst/>
                          <a:latin typeface="Arial" panose="020B0604020202020204" pitchFamily="34" charset="0"/>
                        </a:rPr>
                        <a:t>Retiree tax regime</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6">
                        <a:lumMod val="75000"/>
                      </a:schemeClr>
                    </a:solidFill>
                  </a:tcPr>
                </a:tc>
                <a:tc hMerge="1">
                  <a:txBody>
                    <a:bodyPr/>
                    <a:lstStyle/>
                    <a:p>
                      <a:pPr algn="ctr" rtl="0" fontAlgn="ctr"/>
                      <a:endParaRPr lang="it-IT" sz="1200" b="0" i="0" u="none" strike="noStrike" dirty="0">
                        <a:solidFill>
                          <a:srgbClr val="FFFFFF"/>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6A78B"/>
                    </a:solidFill>
                  </a:tcPr>
                </a:tc>
                <a:tc gridSpan="2">
                  <a:txBody>
                    <a:bodyPr/>
                    <a:lstStyle/>
                    <a:p>
                      <a:pPr algn="ctr" rtl="0" fontAlgn="ctr"/>
                      <a:r>
                        <a:rPr lang="it-IT" sz="1200" b="1" i="0" u="none" strike="noStrike" dirty="0">
                          <a:solidFill>
                            <a:srgbClr val="FFFFFF"/>
                          </a:solidFill>
                          <a:effectLst/>
                          <a:latin typeface="Arial" panose="020B0604020202020204" pitchFamily="34" charset="0"/>
                        </a:rPr>
                        <a:t>Executives</a:t>
                      </a:r>
                      <a:r>
                        <a:rPr lang="it-IT" sz="1200" b="1" i="0" u="none" strike="noStrike" baseline="0" dirty="0">
                          <a:solidFill>
                            <a:srgbClr val="FFFFFF"/>
                          </a:solidFill>
                          <a:effectLst/>
                          <a:latin typeface="Arial" panose="020B0604020202020204" pitchFamily="34" charset="0"/>
                        </a:rPr>
                        <a:t> tax </a:t>
                      </a:r>
                      <a:r>
                        <a:rPr lang="it-IT" sz="1200" b="1" i="0" u="none" strike="noStrike" dirty="0">
                          <a:solidFill>
                            <a:srgbClr val="FFFFFF"/>
                          </a:solidFill>
                          <a:effectLst/>
                          <a:latin typeface="Arial" panose="020B0604020202020204" pitchFamily="34" charset="0"/>
                        </a:rPr>
                        <a:t>regime</a:t>
                      </a: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6A78B"/>
                    </a:solidFill>
                  </a:tcPr>
                </a:tc>
                <a:tc hMerge="1">
                  <a:txBody>
                    <a:bodyPr/>
                    <a:lstStyle/>
                    <a:p>
                      <a:endParaRPr lang="it-IT"/>
                    </a:p>
                  </a:txBody>
                  <a:tcPr/>
                </a:tc>
                <a:extLst>
                  <a:ext uri="{0D108BD9-81ED-4DB2-BD59-A6C34878D82A}">
                    <a16:rowId xmlns:a16="http://schemas.microsoft.com/office/drawing/2014/main" val="2453205889"/>
                  </a:ext>
                </a:extLst>
              </a:tr>
              <a:tr h="208298">
                <a:tc vMerge="1">
                  <a:txBody>
                    <a:bodyPr/>
                    <a:lstStyle/>
                    <a:p>
                      <a:endParaRPr lang="it-IT"/>
                    </a:p>
                  </a:txBody>
                  <a:tcPr/>
                </a:tc>
                <a:tc>
                  <a:txBody>
                    <a:bodyPr/>
                    <a:lstStyle/>
                    <a:p>
                      <a:pPr algn="ctr" fontAlgn="ctr"/>
                      <a:r>
                        <a:rPr lang="en-US" sz="1200" b="0" i="0" u="none" strike="noStrike" noProof="0" dirty="0">
                          <a:solidFill>
                            <a:srgbClr val="000000"/>
                          </a:solidFill>
                          <a:effectLst/>
                          <a:latin typeface="Arial" panose="020B0604020202020204" pitchFamily="34" charset="0"/>
                        </a:rPr>
                        <a:t>Greek </a:t>
                      </a:r>
                    </a:p>
                    <a:p>
                      <a:pPr algn="ctr" fontAlgn="ctr"/>
                      <a:r>
                        <a:rPr lang="en-US" sz="1200" b="0" i="0" u="none" strike="noStrike" noProof="0" dirty="0">
                          <a:solidFill>
                            <a:srgbClr val="000000"/>
                          </a:solidFill>
                          <a:effectLst/>
                          <a:latin typeface="Arial" panose="020B0604020202020204" pitchFamily="34" charset="0"/>
                        </a:rPr>
                        <a:t>situs</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a:t>
                      </a:r>
                    </a:p>
                    <a:p>
                      <a:pPr algn="ctr" fontAlgn="ctr"/>
                      <a:r>
                        <a:rPr lang="it-IT" sz="1200" b="0" i="0" u="none" strike="noStrike" dirty="0">
                          <a:solidFill>
                            <a:srgbClr val="000000"/>
                          </a:solidFill>
                          <a:effectLst/>
                          <a:latin typeface="Arial" panose="020B0604020202020204" pitchFamily="34" charset="0"/>
                        </a:rPr>
                        <a:t>situs</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a:t>
                      </a:r>
                    </a:p>
                    <a:p>
                      <a:pPr algn="ctr" fontAlgn="ctr"/>
                      <a:r>
                        <a:rPr lang="en-US" sz="1200" b="0" i="0" u="none" strike="noStrike" noProof="0" dirty="0">
                          <a:solidFill>
                            <a:srgbClr val="000000"/>
                          </a:solidFill>
                          <a:effectLst/>
                          <a:latin typeface="Arial" panose="020B0604020202020204" pitchFamily="34" charset="0"/>
                        </a:rPr>
                        <a:t>situs</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a:t>
                      </a:r>
                    </a:p>
                    <a:p>
                      <a:pPr algn="ctr" fontAlgn="ctr"/>
                      <a:r>
                        <a:rPr lang="it-IT" sz="1200" b="0" i="0" u="none" strike="noStrike" dirty="0">
                          <a:solidFill>
                            <a:srgbClr val="000000"/>
                          </a:solidFill>
                          <a:effectLst/>
                          <a:latin typeface="Arial" panose="020B0604020202020204" pitchFamily="34" charset="0"/>
                        </a:rPr>
                        <a:t>situs</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a:t>
                      </a:r>
                    </a:p>
                    <a:p>
                      <a:pPr algn="ctr" fontAlgn="ctr"/>
                      <a:r>
                        <a:rPr lang="en-US" sz="1200" b="0" i="0" u="none" strike="noStrike" noProof="0" dirty="0">
                          <a:solidFill>
                            <a:srgbClr val="000000"/>
                          </a:solidFill>
                          <a:effectLst/>
                          <a:latin typeface="Arial" panose="020B0604020202020204" pitchFamily="34" charset="0"/>
                        </a:rPr>
                        <a:t>situs</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a:t>
                      </a:r>
                    </a:p>
                    <a:p>
                      <a:pPr algn="ctr" fontAlgn="ctr"/>
                      <a:r>
                        <a:rPr lang="it-IT" sz="1200" b="0" i="0" u="none" strike="noStrike" dirty="0">
                          <a:solidFill>
                            <a:srgbClr val="000000"/>
                          </a:solidFill>
                          <a:effectLst/>
                          <a:latin typeface="Arial" panose="020B0604020202020204" pitchFamily="34" charset="0"/>
                        </a:rPr>
                        <a:t>situs</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en-US" sz="1200" b="0" i="0" u="none" strike="noStrike" noProof="0" dirty="0">
                          <a:solidFill>
                            <a:srgbClr val="000000"/>
                          </a:solidFill>
                          <a:effectLst/>
                          <a:latin typeface="Arial" panose="020B0604020202020204" pitchFamily="34" charset="0"/>
                        </a:rPr>
                        <a:t>Greek </a:t>
                      </a:r>
                    </a:p>
                    <a:p>
                      <a:pPr algn="ctr" fontAlgn="ctr"/>
                      <a:r>
                        <a:rPr lang="en-US" sz="1200" b="0" i="0" u="none" strike="noStrike" noProof="0" dirty="0">
                          <a:solidFill>
                            <a:srgbClr val="000000"/>
                          </a:solidFill>
                          <a:effectLst/>
                          <a:latin typeface="Arial" panose="020B0604020202020204" pitchFamily="34" charset="0"/>
                        </a:rPr>
                        <a:t>situs</a:t>
                      </a:r>
                      <a:endParaRPr lang="it-IT" sz="1200" b="0" i="0" u="none" strike="noStrike"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fontAlgn="ctr"/>
                      <a:r>
                        <a:rPr lang="it-IT" sz="1200" b="0" i="0" u="none" strike="noStrike" dirty="0">
                          <a:solidFill>
                            <a:srgbClr val="000000"/>
                          </a:solidFill>
                          <a:effectLst/>
                          <a:latin typeface="Arial" panose="020B0604020202020204" pitchFamily="34" charset="0"/>
                        </a:rPr>
                        <a:t>Foreign </a:t>
                      </a:r>
                    </a:p>
                    <a:p>
                      <a:pPr algn="ctr" fontAlgn="ctr"/>
                      <a:r>
                        <a:rPr lang="it-IT" sz="1200" b="0" i="0" u="none" strike="noStrike" dirty="0">
                          <a:solidFill>
                            <a:srgbClr val="000000"/>
                          </a:solidFill>
                          <a:effectLst/>
                          <a:latin typeface="Arial" panose="020B0604020202020204" pitchFamily="34" charset="0"/>
                        </a:rPr>
                        <a:t>situs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3893452185"/>
                  </a:ext>
                </a:extLst>
              </a:tr>
              <a:tr h="905747">
                <a:tc>
                  <a:txBody>
                    <a:bodyPr/>
                    <a:lstStyle/>
                    <a:p>
                      <a:pPr algn="ctr" rtl="0" fontAlgn="ctr"/>
                      <a:r>
                        <a:rPr lang="en-GB" sz="1200" b="1" i="0" u="none" strike="noStrike" noProof="0" dirty="0">
                          <a:solidFill>
                            <a:srgbClr val="FFFFFF"/>
                          </a:solidFill>
                          <a:effectLst/>
                          <a:latin typeface="Arial" panose="020B0604020202020204" pitchFamily="34" charset="0"/>
                        </a:rPr>
                        <a:t>Immovable property</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800" b="0" i="0" u="none" strike="noStrike" noProof="0" dirty="0">
                          <a:solidFill>
                            <a:srgbClr val="000000"/>
                          </a:solidFill>
                          <a:effectLst/>
                          <a:latin typeface="Arial" panose="020B0604020202020204" pitchFamily="34" charset="0"/>
                        </a:rPr>
                        <a:t>Unified</a:t>
                      </a:r>
                      <a:r>
                        <a:rPr lang="en-GB" sz="800" b="0" i="0" u="none" strike="noStrike" baseline="0" noProof="0" dirty="0">
                          <a:solidFill>
                            <a:srgbClr val="000000"/>
                          </a:solidFill>
                          <a:effectLst/>
                          <a:latin typeface="Arial" panose="020B0604020202020204" pitchFamily="34" charset="0"/>
                        </a:rPr>
                        <a:t> Real Estate Property tax </a:t>
                      </a:r>
                      <a:r>
                        <a:rPr lang="en-US" sz="800" b="0" i="0" u="none" strike="noStrike" noProof="0" dirty="0">
                          <a:solidFill>
                            <a:srgbClr val="000000"/>
                          </a:solidFill>
                          <a:effectLst/>
                          <a:latin typeface="Arial" panose="020B0604020202020204" pitchFamily="34" charset="0"/>
                        </a:rPr>
                        <a:t>due ranges from Euro 0.001 to Euro 13 per </a:t>
                      </a:r>
                      <a:r>
                        <a:rPr lang="en-US" sz="800" b="0" i="0" u="none" strike="noStrike" noProof="0" dirty="0" err="1">
                          <a:solidFill>
                            <a:srgbClr val="000000"/>
                          </a:solidFill>
                          <a:effectLst/>
                          <a:latin typeface="Arial" panose="020B0604020202020204" pitchFamily="34" charset="0"/>
                        </a:rPr>
                        <a:t>sq.m</a:t>
                      </a:r>
                      <a:r>
                        <a:rPr lang="en-US" sz="800" b="0" i="0" u="none" strike="noStrike" noProof="0" dirty="0">
                          <a:solidFill>
                            <a:srgbClr val="000000"/>
                          </a:solidFill>
                          <a:effectLst/>
                          <a:latin typeface="Arial" panose="020B0604020202020204" pitchFamily="34" charset="0"/>
                        </a:rPr>
                        <a:t>., readjusted by a number of coefficients (e.g. based on floor, age, façade etc.)</a:t>
                      </a:r>
                      <a:endParaRPr lang="en-GB" sz="800" b="0" i="0" u="none" strike="noStrike" noProof="0"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indent="0" algn="ctr" fontAlgn="ctr">
                        <a:buFont typeface="+mj-lt"/>
                        <a:buNone/>
                      </a:pPr>
                      <a:r>
                        <a:rPr lang="en-GB" sz="800" b="0" i="0" u="none" strike="noStrike" noProof="0" dirty="0">
                          <a:solidFill>
                            <a:srgbClr val="000000"/>
                          </a:solidFill>
                          <a:effectLst/>
                          <a:latin typeface="Arial" panose="020B0604020202020204" pitchFamily="34" charset="0"/>
                        </a:rPr>
                        <a:t>N/A</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noProof="0" dirty="0">
                          <a:solidFill>
                            <a:srgbClr val="000000"/>
                          </a:solidFill>
                          <a:effectLst/>
                          <a:latin typeface="Arial" panose="020B0604020202020204" pitchFamily="34" charset="0"/>
                        </a:rPr>
                        <a:t>Unified</a:t>
                      </a:r>
                      <a:r>
                        <a:rPr lang="en-GB" sz="800" b="0" i="0" u="none" strike="noStrike" baseline="0" noProof="0" dirty="0">
                          <a:solidFill>
                            <a:srgbClr val="000000"/>
                          </a:solidFill>
                          <a:effectLst/>
                          <a:latin typeface="Arial" panose="020B0604020202020204" pitchFamily="34" charset="0"/>
                        </a:rPr>
                        <a:t> Real Estate Property tax </a:t>
                      </a:r>
                      <a:r>
                        <a:rPr lang="en-US" sz="800" b="0" i="0" u="none" strike="noStrike" noProof="0" dirty="0">
                          <a:solidFill>
                            <a:srgbClr val="000000"/>
                          </a:solidFill>
                          <a:effectLst/>
                          <a:latin typeface="Arial" panose="020B0604020202020204" pitchFamily="34" charset="0"/>
                        </a:rPr>
                        <a:t>due ranges from Euro 0.001 to Euro 13 per </a:t>
                      </a:r>
                      <a:r>
                        <a:rPr lang="en-US" sz="800" b="0" i="0" u="none" strike="noStrike" noProof="0" dirty="0" err="1">
                          <a:solidFill>
                            <a:srgbClr val="000000"/>
                          </a:solidFill>
                          <a:effectLst/>
                          <a:latin typeface="Arial" panose="020B0604020202020204" pitchFamily="34" charset="0"/>
                        </a:rPr>
                        <a:t>sq.m</a:t>
                      </a:r>
                      <a:r>
                        <a:rPr lang="en-US" sz="800" b="0" i="0" u="none" strike="noStrike" noProof="0" dirty="0">
                          <a:solidFill>
                            <a:srgbClr val="000000"/>
                          </a:solidFill>
                          <a:effectLst/>
                          <a:latin typeface="Arial" panose="020B0604020202020204" pitchFamily="34" charset="0"/>
                        </a:rPr>
                        <a:t>., readjusted by a number of coefficients (e.g. based on floor, age, façade etc.)</a:t>
                      </a:r>
                      <a:endParaRPr lang="en-GB" sz="800" b="0" i="0" u="none" strike="noStrike" noProof="0"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N/A</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Unified</a:t>
                      </a:r>
                      <a:r>
                        <a:rPr lang="en-GB" sz="800" b="0" i="0" u="none" strike="noStrike" baseline="0" noProof="0" dirty="0">
                          <a:solidFill>
                            <a:srgbClr val="000000"/>
                          </a:solidFill>
                          <a:effectLst/>
                          <a:latin typeface="Arial" panose="020B0604020202020204" pitchFamily="34" charset="0"/>
                        </a:rPr>
                        <a:t> Real Estate Property tax </a:t>
                      </a:r>
                      <a:r>
                        <a:rPr lang="en-US" sz="800" b="0" i="0" u="none" strike="noStrike" noProof="0" dirty="0">
                          <a:solidFill>
                            <a:srgbClr val="000000"/>
                          </a:solidFill>
                          <a:effectLst/>
                          <a:latin typeface="Arial" panose="020B0604020202020204" pitchFamily="34" charset="0"/>
                        </a:rPr>
                        <a:t>due ranges from Euro 0.001 to Euro 13 per </a:t>
                      </a:r>
                      <a:r>
                        <a:rPr lang="en-US" sz="800" b="0" i="0" u="none" strike="noStrike" noProof="0" dirty="0" err="1">
                          <a:solidFill>
                            <a:srgbClr val="000000"/>
                          </a:solidFill>
                          <a:effectLst/>
                          <a:latin typeface="Arial" panose="020B0604020202020204" pitchFamily="34" charset="0"/>
                        </a:rPr>
                        <a:t>sq.m</a:t>
                      </a:r>
                      <a:r>
                        <a:rPr lang="en-US" sz="800" b="0" i="0" u="none" strike="noStrike" noProof="0" dirty="0">
                          <a:solidFill>
                            <a:srgbClr val="000000"/>
                          </a:solidFill>
                          <a:effectLst/>
                          <a:latin typeface="Arial" panose="020B0604020202020204" pitchFamily="34" charset="0"/>
                        </a:rPr>
                        <a:t>., readjusted by a number of coefficients (e.g. based on floor, age, façade etc.)</a:t>
                      </a:r>
                      <a:endParaRPr lang="en-GB" sz="800" b="0" i="0" u="none" strike="noStrike" noProof="0"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N/A</a:t>
                      </a: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ctr"/>
                      <a:r>
                        <a:rPr lang="en-GB" sz="800" b="0" i="0" u="none" strike="noStrike" noProof="0" dirty="0">
                          <a:solidFill>
                            <a:srgbClr val="000000"/>
                          </a:solidFill>
                          <a:effectLst/>
                          <a:latin typeface="Arial" panose="020B0604020202020204" pitchFamily="34" charset="0"/>
                        </a:rPr>
                        <a:t>Unified</a:t>
                      </a:r>
                      <a:r>
                        <a:rPr lang="en-GB" sz="800" b="0" i="0" u="none" strike="noStrike" baseline="0" noProof="0" dirty="0">
                          <a:solidFill>
                            <a:srgbClr val="000000"/>
                          </a:solidFill>
                          <a:effectLst/>
                          <a:latin typeface="Arial" panose="020B0604020202020204" pitchFamily="34" charset="0"/>
                        </a:rPr>
                        <a:t> Real Estate Property tax </a:t>
                      </a:r>
                      <a:r>
                        <a:rPr lang="en-US" sz="800" b="0" i="0" u="none" strike="noStrike" noProof="0" dirty="0">
                          <a:solidFill>
                            <a:srgbClr val="000000"/>
                          </a:solidFill>
                          <a:effectLst/>
                          <a:latin typeface="Arial" panose="020B0604020202020204" pitchFamily="34" charset="0"/>
                        </a:rPr>
                        <a:t>due ranges from Euro 0.001 to Euro 13 per </a:t>
                      </a:r>
                      <a:r>
                        <a:rPr lang="en-US" sz="800" b="0" i="0" u="none" strike="noStrike" noProof="0" dirty="0" err="1">
                          <a:solidFill>
                            <a:srgbClr val="000000"/>
                          </a:solidFill>
                          <a:effectLst/>
                          <a:latin typeface="Arial" panose="020B0604020202020204" pitchFamily="34" charset="0"/>
                        </a:rPr>
                        <a:t>sq.m</a:t>
                      </a:r>
                      <a:r>
                        <a:rPr lang="en-US" sz="800" b="0" i="0" u="none" strike="noStrike" noProof="0" dirty="0">
                          <a:solidFill>
                            <a:srgbClr val="000000"/>
                          </a:solidFill>
                          <a:effectLst/>
                          <a:latin typeface="Arial" panose="020B0604020202020204" pitchFamily="34" charset="0"/>
                        </a:rPr>
                        <a:t>., readjusted by a number of coefficients (e.g. based on floor, age, façade etc.)</a:t>
                      </a:r>
                      <a:endParaRPr lang="en-GB" sz="800" b="0" i="0" u="none" strike="noStrike" noProof="0" dirty="0">
                        <a:solidFill>
                          <a:srgbClr val="000000"/>
                        </a:solidFill>
                        <a:effectLst/>
                        <a:latin typeface="Arial" panose="020B0604020202020204" pitchFamily="34" charset="0"/>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N/A</a:t>
                      </a: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72465804"/>
                  </a:ext>
                </a:extLst>
              </a:tr>
              <a:tr h="463950">
                <a:tc>
                  <a:txBody>
                    <a:bodyPr/>
                    <a:lstStyle/>
                    <a:p>
                      <a:pPr algn="ctr" rtl="0" fontAlgn="ctr"/>
                      <a:r>
                        <a:rPr lang="en-GB" sz="1200" b="1" i="0" u="none" strike="noStrike" noProof="0" dirty="0">
                          <a:solidFill>
                            <a:srgbClr val="FFFFFF"/>
                          </a:solidFill>
                          <a:effectLst/>
                          <a:latin typeface="Arial" panose="020B0604020202020204" pitchFamily="34" charset="0"/>
                        </a:rPr>
                        <a:t>Financial Assets</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N/A</a:t>
                      </a: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algn="ctr" fontAlgn="ctr"/>
                      <a:endParaRPr lang="en-GB" sz="800" b="0" i="0" u="none" strike="noStrike" noProof="0"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N/A</a:t>
                      </a: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GB" sz="800" b="0" i="0" u="none" strike="noStrike" noProof="0"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N/A</a:t>
                      </a: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gridSpan="2">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800" b="0" i="0" u="none" strike="noStrike" noProof="0" dirty="0">
                          <a:solidFill>
                            <a:srgbClr val="000000"/>
                          </a:solidFill>
                          <a:effectLst/>
                          <a:latin typeface="Arial" panose="020B0604020202020204" pitchFamily="34" charset="0"/>
                        </a:rPr>
                        <a:t>N/A</a:t>
                      </a: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hMerge="1">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40343016"/>
                  </a:ext>
                </a:extLst>
              </a:tr>
              <a:tr h="510082">
                <a:tc>
                  <a:txBody>
                    <a:bodyPr/>
                    <a:lstStyle/>
                    <a:p>
                      <a:pPr algn="ctr" rtl="0" fontAlgn="ctr"/>
                      <a:r>
                        <a:rPr lang="en-GB" sz="1200" b="1" i="0" u="none" strike="noStrike" noProof="0" dirty="0">
                          <a:solidFill>
                            <a:srgbClr val="FFFFFF"/>
                          </a:solidFill>
                          <a:effectLst/>
                          <a:latin typeface="Arial" panose="020B0604020202020204" pitchFamily="34" charset="0"/>
                        </a:rPr>
                        <a:t>Inheritance</a:t>
                      </a: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a:r>
                        <a:rPr lang="en-GB" sz="800" b="0" i="0" u="none" strike="noStrike" kern="1200" dirty="0">
                          <a:solidFill>
                            <a:srgbClr val="000000"/>
                          </a:solidFill>
                          <a:effectLst/>
                          <a:latin typeface="Arial" panose="020B0604020202020204" pitchFamily="34" charset="0"/>
                          <a:ea typeface="+mn-ea"/>
                          <a:cs typeface="+mn-cs"/>
                        </a:rPr>
                        <a:t>Up to 10%, 20% and 40% depending on kinship of deceased and heir</a:t>
                      </a:r>
                      <a:endParaRPr lang="el-GR" sz="800" b="0" i="0" u="none" strike="noStrike" kern="1200" dirty="0">
                        <a:solidFill>
                          <a:srgbClr val="000000"/>
                        </a:solidFill>
                        <a:effectLst/>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u="none" strike="noStrike" kern="1200" dirty="0">
                          <a:solidFill>
                            <a:srgbClr val="000000"/>
                          </a:solidFill>
                          <a:effectLst/>
                          <a:latin typeface="Arial" panose="020B0604020202020204" pitchFamily="34" charset="0"/>
                          <a:ea typeface="+mn-ea"/>
                          <a:cs typeface="+mn-cs"/>
                        </a:rPr>
                        <a:t>Up to 10%, 20% and 40% for</a:t>
                      </a:r>
                      <a:r>
                        <a:rPr lang="en-GB" sz="800" b="0" i="0" u="none" strike="noStrike" kern="1200" baseline="0" dirty="0">
                          <a:solidFill>
                            <a:srgbClr val="000000"/>
                          </a:solidFill>
                          <a:effectLst/>
                          <a:latin typeface="Arial" panose="020B0604020202020204" pitchFamily="34" charset="0"/>
                          <a:ea typeface="+mn-ea"/>
                          <a:cs typeface="+mn-cs"/>
                        </a:rPr>
                        <a:t> movable assets</a:t>
                      </a:r>
                    </a:p>
                    <a:p>
                      <a:pPr marL="0" marR="0" indent="0" algn="ctr" defTabSz="4572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a:solidFill>
                          <a:srgbClr val="000000"/>
                        </a:solidFill>
                        <a:effectLst/>
                        <a:latin typeface="Arial" panose="020B0604020202020204" pitchFamily="34" charset="0"/>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u="none" strike="noStrike" kern="1200" baseline="0" dirty="0">
                          <a:solidFill>
                            <a:srgbClr val="000000"/>
                          </a:solidFill>
                          <a:effectLst/>
                          <a:latin typeface="Arial" panose="020B0604020202020204" pitchFamily="34" charset="0"/>
                          <a:ea typeface="+mn-ea"/>
                          <a:cs typeface="+mn-cs"/>
                        </a:rPr>
                        <a:t>N/A for real estate property</a:t>
                      </a:r>
                      <a:endParaRPr lang="el-GR" sz="800" b="0" i="0" u="none" strike="noStrike" kern="1200" dirty="0">
                        <a:solidFill>
                          <a:srgbClr val="000000"/>
                        </a:solidFill>
                        <a:effectLst/>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u="none" strike="noStrike" kern="1200" dirty="0">
                          <a:solidFill>
                            <a:srgbClr val="000000"/>
                          </a:solidFill>
                          <a:effectLst/>
                          <a:latin typeface="Arial" panose="020B0604020202020204" pitchFamily="34" charset="0"/>
                          <a:ea typeface="+mn-ea"/>
                          <a:cs typeface="+mn-cs"/>
                        </a:rPr>
                        <a:t>Up to 10%, 20% and 40% depending on kinship of deceased and heir</a:t>
                      </a:r>
                      <a:endParaRPr lang="el-GR" sz="800" b="0" i="0" u="none" strike="noStrike" kern="1200" dirty="0">
                        <a:solidFill>
                          <a:srgbClr val="000000"/>
                        </a:solidFill>
                        <a:effectLst/>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800" b="0" i="0" u="none" strike="noStrike" dirty="0">
                          <a:solidFill>
                            <a:srgbClr val="000000"/>
                          </a:solidFill>
                          <a:effectLst/>
                          <a:latin typeface="Arial" panose="020B0604020202020204" pitchFamily="34" charset="0"/>
                        </a:rPr>
                        <a:t>Euro 100.000 (plus Euro 20.000 per relative) for movable assets inherited</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800" b="0" i="0" u="none" strike="noStrike" dirty="0">
                        <a:solidFill>
                          <a:srgbClr val="000000"/>
                        </a:solidFill>
                        <a:effectLst/>
                        <a:latin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u="none" strike="noStrike" kern="1200" baseline="0" dirty="0">
                          <a:solidFill>
                            <a:srgbClr val="000000"/>
                          </a:solidFill>
                          <a:effectLst/>
                          <a:latin typeface="Arial" panose="020B0604020202020204" pitchFamily="34" charset="0"/>
                          <a:ea typeface="+mn-ea"/>
                          <a:cs typeface="+mn-cs"/>
                        </a:rPr>
                        <a:t>N/A for real estate property</a:t>
                      </a:r>
                      <a:endParaRPr lang="el-GR" sz="800" b="0" i="0" u="none" strike="noStrike" kern="1200" dirty="0">
                        <a:solidFill>
                          <a:srgbClr val="000000"/>
                        </a:solidFill>
                        <a:effectLst/>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dirty="0">
                          <a:solidFill>
                            <a:srgbClr val="000000"/>
                          </a:solidFill>
                          <a:effectLst/>
                          <a:latin typeface="Arial" panose="020B0604020202020204" pitchFamily="34" charset="0"/>
                          <a:ea typeface="+mn-ea"/>
                          <a:cs typeface="+mn-cs"/>
                        </a:rPr>
                        <a:t>Up to 10%, 20% and 40% depending on kinship of deceased and heir</a:t>
                      </a:r>
                      <a:endParaRPr lang="el-GR" sz="800" b="0" i="0" u="none" strike="noStrike" kern="1200" dirty="0">
                        <a:solidFill>
                          <a:srgbClr val="000000"/>
                        </a:solidFill>
                        <a:effectLst/>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u="none" strike="noStrike" kern="1200" dirty="0">
                          <a:solidFill>
                            <a:srgbClr val="000000"/>
                          </a:solidFill>
                          <a:effectLst/>
                          <a:latin typeface="Arial" panose="020B0604020202020204" pitchFamily="34" charset="0"/>
                          <a:ea typeface="+mn-ea"/>
                          <a:cs typeface="+mn-cs"/>
                        </a:rPr>
                        <a:t>Up to 10%, 20% and 40% for</a:t>
                      </a:r>
                      <a:r>
                        <a:rPr lang="en-GB" sz="800" b="0" i="0" u="none" strike="noStrike" kern="1200" baseline="0" dirty="0">
                          <a:solidFill>
                            <a:srgbClr val="000000"/>
                          </a:solidFill>
                          <a:effectLst/>
                          <a:latin typeface="Arial" panose="020B0604020202020204" pitchFamily="34" charset="0"/>
                          <a:ea typeface="+mn-ea"/>
                          <a:cs typeface="+mn-cs"/>
                        </a:rPr>
                        <a:t> movable assets</a:t>
                      </a:r>
                    </a:p>
                    <a:p>
                      <a:pPr marL="0" marR="0" indent="0" algn="ctr" defTabSz="4572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a:solidFill>
                          <a:srgbClr val="000000"/>
                        </a:solidFill>
                        <a:effectLst/>
                        <a:latin typeface="Arial" panose="020B0604020202020204" pitchFamily="34" charset="0"/>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u="none" strike="noStrike" kern="1200" baseline="0" dirty="0">
                          <a:solidFill>
                            <a:srgbClr val="000000"/>
                          </a:solidFill>
                          <a:effectLst/>
                          <a:latin typeface="Arial" panose="020B0604020202020204" pitchFamily="34" charset="0"/>
                          <a:ea typeface="+mn-ea"/>
                          <a:cs typeface="+mn-cs"/>
                        </a:rPr>
                        <a:t>N/A for real estate property</a:t>
                      </a:r>
                      <a:endParaRPr lang="el-GR" sz="800" b="0" i="0" u="none" strike="noStrike" kern="1200" dirty="0">
                        <a:solidFill>
                          <a:srgbClr val="000000"/>
                        </a:solidFill>
                        <a:effectLst/>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a:r>
                        <a:rPr lang="en-GB" sz="800" b="0" i="0" u="none" strike="noStrike" kern="1200" dirty="0">
                          <a:solidFill>
                            <a:srgbClr val="000000"/>
                          </a:solidFill>
                          <a:effectLst/>
                          <a:latin typeface="Arial" panose="020B0604020202020204" pitchFamily="34" charset="0"/>
                          <a:ea typeface="+mn-ea"/>
                          <a:cs typeface="+mn-cs"/>
                        </a:rPr>
                        <a:t>Up to 10%, 20% and 40% depending on kinship of deceased and heir</a:t>
                      </a:r>
                      <a:endParaRPr lang="el-GR" sz="800" b="0" i="0" u="none" strike="noStrike" kern="1200" dirty="0">
                        <a:solidFill>
                          <a:srgbClr val="000000"/>
                        </a:solidFill>
                        <a:effectLst/>
                        <a:latin typeface="Arial" panose="020B0604020202020204" pitchFamily="34" charset="0"/>
                        <a:ea typeface="+mn-ea"/>
                        <a:cs typeface="+mn-cs"/>
                      </a:endParaRPr>
                    </a:p>
                  </a:txBody>
                  <a:tcPr marL="0" marR="0" marT="0" marB="0" anchor="ctr">
                    <a:lnL w="381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u="none" strike="noStrike" kern="1200" dirty="0">
                          <a:solidFill>
                            <a:srgbClr val="000000"/>
                          </a:solidFill>
                          <a:effectLst/>
                          <a:latin typeface="Arial" panose="020B0604020202020204" pitchFamily="34" charset="0"/>
                          <a:ea typeface="+mn-ea"/>
                          <a:cs typeface="+mn-cs"/>
                        </a:rPr>
                        <a:t>Up to 10%, 20% and 40% for</a:t>
                      </a:r>
                      <a:r>
                        <a:rPr lang="en-GB" sz="800" b="0" i="0" u="none" strike="noStrike" kern="1200" baseline="0" dirty="0">
                          <a:solidFill>
                            <a:srgbClr val="000000"/>
                          </a:solidFill>
                          <a:effectLst/>
                          <a:latin typeface="Arial" panose="020B0604020202020204" pitchFamily="34" charset="0"/>
                          <a:ea typeface="+mn-ea"/>
                          <a:cs typeface="+mn-cs"/>
                        </a:rPr>
                        <a:t> movable assets</a:t>
                      </a:r>
                    </a:p>
                    <a:p>
                      <a:pPr marL="0" marR="0" indent="0" algn="ctr" defTabSz="457200" rtl="0" eaLnBrk="1" fontAlgn="auto" latinLnBrk="0" hangingPunct="1">
                        <a:lnSpc>
                          <a:spcPct val="100000"/>
                        </a:lnSpc>
                        <a:spcBef>
                          <a:spcPts val="0"/>
                        </a:spcBef>
                        <a:spcAft>
                          <a:spcPts val="0"/>
                        </a:spcAft>
                        <a:buClrTx/>
                        <a:buSzTx/>
                        <a:buFontTx/>
                        <a:buNone/>
                        <a:tabLst/>
                        <a:defRPr/>
                      </a:pPr>
                      <a:endParaRPr lang="en-GB" sz="800" b="0" i="0" u="none" strike="noStrike" kern="1200" baseline="0" dirty="0">
                        <a:solidFill>
                          <a:srgbClr val="000000"/>
                        </a:solidFill>
                        <a:effectLst/>
                        <a:latin typeface="Arial" panose="020B0604020202020204" pitchFamily="34" charset="0"/>
                        <a:ea typeface="+mn-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GB" sz="800" b="0" i="0" u="none" strike="noStrike" kern="1200" baseline="0" dirty="0">
                          <a:solidFill>
                            <a:srgbClr val="000000"/>
                          </a:solidFill>
                          <a:effectLst/>
                          <a:latin typeface="Arial" panose="020B0604020202020204" pitchFamily="34" charset="0"/>
                          <a:ea typeface="+mn-ea"/>
                          <a:cs typeface="+mn-cs"/>
                        </a:rPr>
                        <a:t>N/A for real estate property</a:t>
                      </a:r>
                      <a:endParaRPr lang="el-GR" sz="800" b="0" i="0" u="none" strike="noStrike" kern="1200" dirty="0">
                        <a:solidFill>
                          <a:srgbClr val="000000"/>
                        </a:solidFill>
                        <a:effectLst/>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0871632"/>
                  </a:ext>
                </a:extLst>
              </a:tr>
            </a:tbl>
          </a:graphicData>
        </a:graphic>
      </p:graphicFrame>
      <p:sp>
        <p:nvSpPr>
          <p:cNvPr id="4" name="Flowchart: Connector 3">
            <a:extLst>
              <a:ext uri="{FF2B5EF4-FFF2-40B4-BE49-F238E27FC236}">
                <a16:creationId xmlns:a16="http://schemas.microsoft.com/office/drawing/2014/main" id="{D238A120-C204-47F0-AC49-FB9A82C8A98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A6CCA86A-08D3-47D9-AFE6-2FB0CDB2EE87}"/>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C4B2D80-D1D4-446A-BAAE-7011B61FD5D4}"/>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7" name="Group 6">
            <a:extLst>
              <a:ext uri="{FF2B5EF4-FFF2-40B4-BE49-F238E27FC236}">
                <a16:creationId xmlns:a16="http://schemas.microsoft.com/office/drawing/2014/main" id="{8DA4442F-BE15-492D-90D1-34337F870CCD}"/>
              </a:ext>
            </a:extLst>
          </p:cNvPr>
          <p:cNvGrpSpPr/>
          <p:nvPr/>
        </p:nvGrpSpPr>
        <p:grpSpPr>
          <a:xfrm>
            <a:off x="4876003" y="4682753"/>
            <a:ext cx="3334547" cy="375582"/>
            <a:chOff x="2091655" y="6296695"/>
            <a:chExt cx="3722135" cy="433264"/>
          </a:xfrm>
        </p:grpSpPr>
        <p:pic>
          <p:nvPicPr>
            <p:cNvPr id="8" name="Picture 8" descr="Image result for twitter logo">
              <a:extLst>
                <a:ext uri="{FF2B5EF4-FFF2-40B4-BE49-F238E27FC236}">
                  <a16:creationId xmlns:a16="http://schemas.microsoft.com/office/drawing/2014/main" id="{500654FC-26D3-4C24-96D6-CC4CE83738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linkedin logo">
              <a:extLst>
                <a:ext uri="{FF2B5EF4-FFF2-40B4-BE49-F238E27FC236}">
                  <a16:creationId xmlns:a16="http://schemas.microsoft.com/office/drawing/2014/main" id="{A02E7608-B733-46C7-9699-98A4F23A5D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1AE54F7-27DA-4157-A960-EA0245806179}"/>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1" name="Rectangle 10">
              <a:extLst>
                <a:ext uri="{FF2B5EF4-FFF2-40B4-BE49-F238E27FC236}">
                  <a16:creationId xmlns:a16="http://schemas.microsoft.com/office/drawing/2014/main" id="{32C76E7F-3404-4427-BD6A-4B2427ACACF7}"/>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72543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ITALY</a:t>
            </a:r>
          </a:p>
        </p:txBody>
      </p:sp>
      <p:sp>
        <p:nvSpPr>
          <p:cNvPr id="5" name="TextBox 4">
            <a:extLst>
              <a:ext uri="{FF2B5EF4-FFF2-40B4-BE49-F238E27FC236}">
                <a16:creationId xmlns:a16="http://schemas.microsoft.com/office/drawing/2014/main" id="{067F103F-E61C-4B1B-BA53-9C244EB545A1}"/>
              </a:ext>
            </a:extLst>
          </p:cNvPr>
          <p:cNvSpPr txBox="1"/>
          <p:nvPr/>
        </p:nvSpPr>
        <p:spPr>
          <a:xfrm>
            <a:off x="5482451" y="4110724"/>
            <a:ext cx="3502051" cy="535531"/>
          </a:xfrm>
          <a:prstGeom prst="rect">
            <a:avLst/>
          </a:prstGeom>
          <a:noFill/>
        </p:spPr>
        <p:txBody>
          <a:bodyPr wrap="square" rtlCol="0">
            <a:spAutoFit/>
          </a:bodyPr>
          <a:lstStyle/>
          <a:p>
            <a:pPr>
              <a:lnSpc>
                <a:spcPct val="80000"/>
              </a:lnSpc>
            </a:pPr>
            <a:r>
              <a:rPr lang="en-US" b="1" spc="-150" dirty="0">
                <a:solidFill>
                  <a:schemeClr val="bg1"/>
                </a:solidFill>
                <a:latin typeface="Arial"/>
                <a:cs typeface="Arial"/>
              </a:rPr>
              <a:t>MARISANA ALMEIDA </a:t>
            </a:r>
          </a:p>
          <a:p>
            <a:pPr>
              <a:lnSpc>
                <a:spcPct val="80000"/>
              </a:lnSpc>
            </a:pPr>
            <a:r>
              <a:rPr lang="en-US" b="1" spc="-150" dirty="0">
                <a:solidFill>
                  <a:schemeClr val="bg1"/>
                </a:solidFill>
                <a:latin typeface="Arial"/>
                <a:cs typeface="Arial"/>
              </a:rPr>
              <a:t>DOS SANTOS</a:t>
            </a:r>
          </a:p>
        </p:txBody>
      </p:sp>
      <p:cxnSp>
        <p:nvCxnSpPr>
          <p:cNvPr id="6" name="Straight Connector 5">
            <a:extLst>
              <a:ext uri="{FF2B5EF4-FFF2-40B4-BE49-F238E27FC236}">
                <a16:creationId xmlns:a16="http://schemas.microsoft.com/office/drawing/2014/main" id="{CD0EB341-24D2-4789-A3CA-ED127FEA6908}"/>
              </a:ext>
            </a:extLst>
          </p:cNvPr>
          <p:cNvCxnSpPr/>
          <p:nvPr/>
        </p:nvCxnSpPr>
        <p:spPr>
          <a:xfrm>
            <a:off x="5597069" y="4647886"/>
            <a:ext cx="1879977"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AB627119-62C4-417E-94E8-0F103DB432A8}"/>
              </a:ext>
            </a:extLst>
          </p:cNvPr>
          <p:cNvSpPr txBox="1"/>
          <p:nvPr/>
        </p:nvSpPr>
        <p:spPr>
          <a:xfrm>
            <a:off x="5503636" y="4759043"/>
            <a:ext cx="2725964" cy="341632"/>
          </a:xfrm>
          <a:prstGeom prst="rect">
            <a:avLst/>
          </a:prstGeom>
          <a:noFill/>
        </p:spPr>
        <p:txBody>
          <a:bodyPr wrap="square" rtlCol="0">
            <a:spAutoFit/>
          </a:bodyPr>
          <a:lstStyle/>
          <a:p>
            <a:pPr>
              <a:lnSpc>
                <a:spcPct val="90000"/>
              </a:lnSpc>
            </a:pPr>
            <a:r>
              <a:rPr lang="en-US" b="1" spc="-150" dirty="0">
                <a:solidFill>
                  <a:schemeClr val="bg1"/>
                </a:solidFill>
                <a:latin typeface="Arial"/>
                <a:cs typeface="Arial"/>
              </a:rPr>
              <a:t>LED TAXAND</a:t>
            </a:r>
          </a:p>
        </p:txBody>
      </p:sp>
    </p:spTree>
    <p:extLst>
      <p:ext uri="{BB962C8B-B14F-4D97-AF65-F5344CB8AC3E}">
        <p14:creationId xmlns:p14="http://schemas.microsoft.com/office/powerpoint/2010/main" val="110933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F4CB-6829-4038-9018-3B6E78C3764C}"/>
              </a:ext>
            </a:extLst>
          </p:cNvPr>
          <p:cNvSpPr>
            <a:spLocks noGrp="1"/>
          </p:cNvSpPr>
          <p:nvPr>
            <p:ph type="title"/>
          </p:nvPr>
        </p:nvSpPr>
        <p:spPr>
          <a:xfrm>
            <a:off x="135730" y="234202"/>
            <a:ext cx="7529514" cy="704188"/>
          </a:xfrm>
        </p:spPr>
        <p:txBody>
          <a:bodyPr>
            <a:normAutofit/>
          </a:bodyPr>
          <a:lstStyle/>
          <a:p>
            <a:r>
              <a:rPr lang="en-US" dirty="0">
                <a:solidFill>
                  <a:srgbClr val="222850"/>
                </a:solidFill>
              </a:rPr>
              <a:t>DOMESTIC CRITERIA FOR RESIDENCE</a:t>
            </a:r>
            <a:endParaRPr lang="en-GB" dirty="0">
              <a:solidFill>
                <a:srgbClr val="222850"/>
              </a:solidFill>
            </a:endParaRPr>
          </a:p>
        </p:txBody>
      </p:sp>
      <p:graphicFrame>
        <p:nvGraphicFramePr>
          <p:cNvPr id="3" name="Diagram 2">
            <a:extLst>
              <a:ext uri="{FF2B5EF4-FFF2-40B4-BE49-F238E27FC236}">
                <a16:creationId xmlns:a16="http://schemas.microsoft.com/office/drawing/2014/main" id="{12D0D607-A923-4B1A-BF38-E64A118DA823}"/>
              </a:ext>
            </a:extLst>
          </p:cNvPr>
          <p:cNvGraphicFramePr/>
          <p:nvPr>
            <p:extLst>
              <p:ext uri="{D42A27DB-BD31-4B8C-83A1-F6EECF244321}">
                <p14:modId xmlns:p14="http://schemas.microsoft.com/office/powerpoint/2010/main" val="3884059244"/>
              </p:ext>
            </p:extLst>
          </p:nvPr>
        </p:nvGraphicFramePr>
        <p:xfrm>
          <a:off x="279399" y="992981"/>
          <a:ext cx="8620761" cy="3157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5">
            <a:extLst>
              <a:ext uri="{FF2B5EF4-FFF2-40B4-BE49-F238E27FC236}">
                <a16:creationId xmlns:a16="http://schemas.microsoft.com/office/drawing/2014/main" id="{6D694308-B7CC-41D1-B663-2A84957E4782}"/>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lowchart: Connector 5">
            <a:extLst>
              <a:ext uri="{FF2B5EF4-FFF2-40B4-BE49-F238E27FC236}">
                <a16:creationId xmlns:a16="http://schemas.microsoft.com/office/drawing/2014/main" id="{27EA9AB1-A006-4AF2-8AA1-4CCB187745B7}"/>
              </a:ext>
            </a:extLst>
          </p:cNvPr>
          <p:cNvSpPr/>
          <p:nvPr/>
        </p:nvSpPr>
        <p:spPr>
          <a:xfrm>
            <a:off x="7878299" y="-60606"/>
            <a:ext cx="737381" cy="782134"/>
          </a:xfrm>
          <a:prstGeom prst="flowChartConnector">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a:extLst>
              <a:ext uri="{FF2B5EF4-FFF2-40B4-BE49-F238E27FC236}">
                <a16:creationId xmlns:a16="http://schemas.microsoft.com/office/drawing/2014/main" id="{7D60F26B-A1F9-43F3-83E7-D8509803CC8B}"/>
              </a:ext>
            </a:extLst>
          </p:cNvPr>
          <p:cNvSpPr/>
          <p:nvPr/>
        </p:nvSpPr>
        <p:spPr>
          <a:xfrm>
            <a:off x="7878298" y="-60606"/>
            <a:ext cx="737381" cy="782134"/>
          </a:xfrm>
          <a:prstGeom prst="flowChartConnector">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A645AF4-DC64-4D65-A8CB-920F8F7870D3}"/>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3139507F-F318-4BF9-8A75-CCE444058BB9}"/>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637B462A-2446-4B17-9C71-8D48B746450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65F2287D-8EE2-4B8E-B0B8-B952FBF64063}"/>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789EC0-C29B-484E-99FA-7174EA60381E}"/>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3EDB75D2-BDC5-4A09-900B-19BB1FAB97A3}"/>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481547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ITALIAN FAVOURABLE REGIMES</a:t>
            </a:r>
          </a:p>
        </p:txBody>
      </p:sp>
      <p:grpSp>
        <p:nvGrpSpPr>
          <p:cNvPr id="17" name="Gruppo 16">
            <a:extLst>
              <a:ext uri="{FF2B5EF4-FFF2-40B4-BE49-F238E27FC236}">
                <a16:creationId xmlns:a16="http://schemas.microsoft.com/office/drawing/2014/main" id="{FC8E9195-6864-41A2-A3F7-B298182B9FB3}"/>
              </a:ext>
            </a:extLst>
          </p:cNvPr>
          <p:cNvGrpSpPr/>
          <p:nvPr/>
        </p:nvGrpSpPr>
        <p:grpSpPr>
          <a:xfrm>
            <a:off x="358423" y="1241653"/>
            <a:ext cx="8268866" cy="3279780"/>
            <a:chOff x="1088" y="0"/>
            <a:chExt cx="2827327" cy="3236118"/>
          </a:xfrm>
          <a:solidFill>
            <a:srgbClr val="CACACA"/>
          </a:solidFill>
          <a:scene3d>
            <a:camera prst="orthographicFront">
              <a:rot lat="0" lon="0" rev="0"/>
            </a:camera>
            <a:lightRig rig="contrasting" dir="t">
              <a:rot lat="0" lon="0" rev="1200000"/>
            </a:lightRig>
          </a:scene3d>
        </p:grpSpPr>
        <p:sp>
          <p:nvSpPr>
            <p:cNvPr id="18" name="Rettangolo con angoli arrotondati 17">
              <a:extLst>
                <a:ext uri="{FF2B5EF4-FFF2-40B4-BE49-F238E27FC236}">
                  <a16:creationId xmlns:a16="http://schemas.microsoft.com/office/drawing/2014/main" id="{A0B395DA-CC1E-49FD-AFC3-AC7A21D8F411}"/>
                </a:ext>
              </a:extLst>
            </p:cNvPr>
            <p:cNvSpPr/>
            <p:nvPr/>
          </p:nvSpPr>
          <p:spPr>
            <a:xfrm>
              <a:off x="1088" y="0"/>
              <a:ext cx="2827327" cy="3236118"/>
            </a:xfrm>
            <a:prstGeom prst="roundRect">
              <a:avLst>
                <a:gd name="adj" fmla="val 10000"/>
              </a:avLst>
            </a:prstGeom>
            <a:grpFill/>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9" name="CasellaDiTesto 18">
              <a:extLst>
                <a:ext uri="{FF2B5EF4-FFF2-40B4-BE49-F238E27FC236}">
                  <a16:creationId xmlns:a16="http://schemas.microsoft.com/office/drawing/2014/main" id="{747739F0-1FCB-4A76-9E9F-F6D7CFB451CD}"/>
                </a:ext>
              </a:extLst>
            </p:cNvPr>
            <p:cNvSpPr txBox="1"/>
            <p:nvPr/>
          </p:nvSpPr>
          <p:spPr>
            <a:xfrm>
              <a:off x="55211" y="241605"/>
              <a:ext cx="1323637" cy="2890363"/>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GB" sz="1000" b="1" u="sng" kern="1200" dirty="0">
                  <a:latin typeface="Arial" panose="020B0604020202020204" pitchFamily="34" charset="0"/>
                  <a:cs typeface="Arial" panose="020B0604020202020204" pitchFamily="34" charset="0"/>
                </a:rPr>
                <a:t>ADVANTAGES:</a:t>
              </a:r>
            </a:p>
            <a:p>
              <a:pPr marL="171450" lvl="0" indent="-17145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€100k (or €25k for each family member) flat tax for foreign income, that substitutes any other Italian tax</a:t>
              </a:r>
            </a:p>
            <a:p>
              <a:pPr marL="171450" lvl="0" indent="-171450" defTabSz="1066800">
                <a:lnSpc>
                  <a:spcPct val="90000"/>
                </a:lnSpc>
                <a:spcBef>
                  <a:spcPct val="0"/>
                </a:spcBef>
                <a:spcAft>
                  <a:spcPct val="35000"/>
                </a:spcAft>
                <a:buBlip>
                  <a:blip r:embed="rId2"/>
                </a:buBlip>
              </a:pPr>
              <a:r>
                <a:rPr lang="en-GB" sz="1000" kern="1200" dirty="0">
                  <a:latin typeface="Arial" panose="020B0604020202020204" pitchFamily="34" charset="0"/>
                  <a:cs typeface="Arial" panose="020B0604020202020204" pitchFamily="34" charset="0"/>
                </a:rPr>
                <a:t>Inheritance and gift tax exemption</a:t>
              </a:r>
            </a:p>
            <a:p>
              <a:pPr marL="171450" lvl="0" indent="-17145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Tax monitoring obligations exemption</a:t>
              </a:r>
            </a:p>
            <a:p>
              <a:pPr marL="171450" lvl="0" indent="-17145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Wealth tax exemption</a:t>
              </a:r>
            </a:p>
            <a:p>
              <a:pPr marL="171450" lvl="0" indent="-171450" defTabSz="1066800">
                <a:lnSpc>
                  <a:spcPct val="90000"/>
                </a:lnSpc>
                <a:spcBef>
                  <a:spcPct val="0"/>
                </a:spcBef>
                <a:spcAft>
                  <a:spcPct val="35000"/>
                </a:spcAft>
                <a:buBlip>
                  <a:blip r:embed="rId2"/>
                </a:buBlip>
              </a:pPr>
              <a:r>
                <a:rPr lang="en-GB" sz="1000" kern="1200" dirty="0">
                  <a:latin typeface="Arial" panose="020B0604020202020204" pitchFamily="34" charset="0"/>
                  <a:cs typeface="Arial" panose="020B0604020202020204" pitchFamily="34" charset="0"/>
                </a:rPr>
                <a:t>Possibility to cherry-pick countries and assets to be excluded from this regime and to be included in the Italian tax return instead (these items will be subject to the ordinary taxation)</a:t>
              </a:r>
            </a:p>
            <a:p>
              <a:pPr marL="171450" lvl="0" indent="-17145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CFC rules do not apply</a:t>
              </a:r>
              <a:endParaRPr lang="en-GB" sz="1000" kern="1200" dirty="0">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r>
                <a:rPr lang="en-GB" sz="1000" b="1" u="sng" dirty="0">
                  <a:latin typeface="Arial" panose="020B0604020202020204" pitchFamily="34" charset="0"/>
                  <a:cs typeface="Arial" panose="020B0604020202020204" pitchFamily="34" charset="0"/>
                </a:rPr>
                <a:t>DURATION</a:t>
              </a:r>
              <a:r>
                <a:rPr lang="en-GB" sz="1000" dirty="0">
                  <a:latin typeface="Arial" panose="020B0604020202020204" pitchFamily="34" charset="0"/>
                  <a:cs typeface="Arial" panose="020B0604020202020204" pitchFamily="34" charset="0"/>
                </a:rPr>
                <a:t>:</a:t>
              </a:r>
            </a:p>
            <a:p>
              <a:pPr marL="171450" lvl="0" indent="-171450" defTabSz="1066800">
                <a:lnSpc>
                  <a:spcPct val="90000"/>
                </a:lnSpc>
                <a:spcBef>
                  <a:spcPct val="0"/>
                </a:spcBef>
                <a:spcAft>
                  <a:spcPct val="35000"/>
                </a:spcAft>
                <a:buBlip>
                  <a:blip r:embed="rId2"/>
                </a:buBlip>
              </a:pPr>
              <a:r>
                <a:rPr lang="en-GB" sz="1000" kern="1200" dirty="0">
                  <a:latin typeface="Arial" panose="020B0604020202020204" pitchFamily="34" charset="0"/>
                  <a:cs typeface="Arial" panose="020B0604020202020204" pitchFamily="34" charset="0"/>
                </a:rPr>
                <a:t>It lasts for a maximum of 15 years (it can be interrupted earlier)</a:t>
              </a:r>
            </a:p>
            <a:p>
              <a:pPr marL="171450" lvl="0" indent="-17145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It ends immediately in case the flat tax is not entirely/partly paid by the deadline</a:t>
              </a:r>
              <a:endParaRPr lang="en-GB" sz="1000" kern="1200" dirty="0">
                <a:latin typeface="Arial" panose="020B0604020202020204" pitchFamily="34" charset="0"/>
                <a:cs typeface="Arial" panose="020B0604020202020204" pitchFamily="34" charset="0"/>
              </a:endParaRPr>
            </a:p>
          </p:txBody>
        </p:sp>
      </p:grpSp>
      <p:grpSp>
        <p:nvGrpSpPr>
          <p:cNvPr id="20" name="Gruppo 19">
            <a:extLst>
              <a:ext uri="{FF2B5EF4-FFF2-40B4-BE49-F238E27FC236}">
                <a16:creationId xmlns:a16="http://schemas.microsoft.com/office/drawing/2014/main" id="{1EB83266-072F-4B4B-9958-FF915817F60D}"/>
              </a:ext>
            </a:extLst>
          </p:cNvPr>
          <p:cNvGrpSpPr/>
          <p:nvPr/>
        </p:nvGrpSpPr>
        <p:grpSpPr>
          <a:xfrm>
            <a:off x="358423" y="1241654"/>
            <a:ext cx="8268864" cy="237896"/>
            <a:chOff x="93823" y="774693"/>
            <a:chExt cx="2026170" cy="1797061"/>
          </a:xfrm>
          <a:solidFill>
            <a:srgbClr val="A4B26D"/>
          </a:solidFill>
          <a:scene3d>
            <a:camera prst="orthographicFront">
              <a:rot lat="0" lon="0" rev="0"/>
            </a:camera>
            <a:lightRig rig="contrasting" dir="t">
              <a:rot lat="0" lon="0" rev="1200000"/>
            </a:lightRig>
          </a:scene3d>
        </p:grpSpPr>
        <p:sp>
          <p:nvSpPr>
            <p:cNvPr id="21" name="Rettangolo con angoli arrotondati 20">
              <a:extLst>
                <a:ext uri="{FF2B5EF4-FFF2-40B4-BE49-F238E27FC236}">
                  <a16:creationId xmlns:a16="http://schemas.microsoft.com/office/drawing/2014/main" id="{E7E4F55E-655D-4867-94A2-FA3954527F8C}"/>
                </a:ext>
              </a:extLst>
            </p:cNvPr>
            <p:cNvSpPr/>
            <p:nvPr/>
          </p:nvSpPr>
          <p:spPr>
            <a:xfrm>
              <a:off x="93823" y="774693"/>
              <a:ext cx="2026170" cy="1797061"/>
            </a:xfrm>
            <a:prstGeom prst="roundRect">
              <a:avLst>
                <a:gd name="adj" fmla="val 10000"/>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2" name="CasellaDiTesto 21">
              <a:extLst>
                <a:ext uri="{FF2B5EF4-FFF2-40B4-BE49-F238E27FC236}">
                  <a16:creationId xmlns:a16="http://schemas.microsoft.com/office/drawing/2014/main" id="{191EE19B-A41A-46A0-BDDF-8D5978BC5639}"/>
                </a:ext>
              </a:extLst>
            </p:cNvPr>
            <p:cNvSpPr txBox="1"/>
            <p:nvPr/>
          </p:nvSpPr>
          <p:spPr>
            <a:xfrm>
              <a:off x="160137" y="827329"/>
              <a:ext cx="1907221" cy="1691796"/>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dirty="0">
                  <a:latin typeface="Arial Black" panose="020B0A04020102020204" pitchFamily="34" charset="0"/>
                </a:rPr>
                <a:t>H</a:t>
              </a:r>
              <a:r>
                <a:rPr lang="en-GB" sz="1500" kern="1200" dirty="0">
                  <a:latin typeface="Arial Black" panose="020B0A04020102020204" pitchFamily="34" charset="0"/>
                </a:rPr>
                <a:t>IGH NET WORTH REGIME</a:t>
              </a:r>
            </a:p>
          </p:txBody>
        </p:sp>
      </p:grpSp>
      <p:sp>
        <p:nvSpPr>
          <p:cNvPr id="23" name="CasellaDiTesto 22">
            <a:extLst>
              <a:ext uri="{FF2B5EF4-FFF2-40B4-BE49-F238E27FC236}">
                <a16:creationId xmlns:a16="http://schemas.microsoft.com/office/drawing/2014/main" id="{4D420C83-FAEC-4655-A104-9D55404DB466}"/>
              </a:ext>
            </a:extLst>
          </p:cNvPr>
          <p:cNvSpPr txBox="1"/>
          <p:nvPr/>
        </p:nvSpPr>
        <p:spPr>
          <a:xfrm>
            <a:off x="4552949" y="1504814"/>
            <a:ext cx="3859537" cy="2929360"/>
          </a:xfrm>
          <a:prstGeom prst="rect">
            <a:avLst/>
          </a:prstGeom>
          <a:solidFill>
            <a:srgbClr val="CACACA"/>
          </a:solidFill>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GB" sz="1000" b="1" u="sng" kern="1200" dirty="0">
                <a:latin typeface="Arial" panose="020B0604020202020204" pitchFamily="34" charset="0"/>
                <a:cs typeface="Arial" panose="020B0604020202020204" pitchFamily="34" charset="0"/>
              </a:rPr>
              <a:t>WHO CAN OPT</a:t>
            </a:r>
            <a:r>
              <a:rPr lang="en-GB" sz="1000" kern="1200" dirty="0">
                <a:latin typeface="Arial" panose="020B0604020202020204" pitchFamily="34" charset="0"/>
                <a:cs typeface="Arial" panose="020B0604020202020204" pitchFamily="34" charset="0"/>
              </a:rPr>
              <a:t>:</a:t>
            </a:r>
          </a:p>
          <a:p>
            <a:pPr marL="172800" lvl="0" indent="-17280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n</a:t>
            </a:r>
            <a:r>
              <a:rPr lang="en-GB" sz="1000" kern="1200" dirty="0">
                <a:latin typeface="Arial" panose="020B0604020202020204" pitchFamily="34" charset="0"/>
                <a:cs typeface="Arial" panose="020B0604020202020204" pitchFamily="34" charset="0"/>
              </a:rPr>
              <a:t>atural persons (Italian citizens or not)</a:t>
            </a:r>
          </a:p>
          <a:p>
            <a:pPr marL="172800" lvl="0" indent="-17280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that have not been resident in Italy for tax purposes for 9 out of 10 of the previous calendar years (or have never been resident in Italy)</a:t>
            </a:r>
          </a:p>
          <a:p>
            <a:pPr marL="172800" lvl="0" indent="-17280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t</a:t>
            </a:r>
            <a:r>
              <a:rPr lang="en-GB" sz="1000" kern="1200" dirty="0">
                <a:latin typeface="Arial" panose="020B0604020202020204" pitchFamily="34" charset="0"/>
                <a:cs typeface="Arial" panose="020B0604020202020204" pitchFamily="34" charset="0"/>
              </a:rPr>
              <a:t>hat transfer the residence for tax purposes in Italy</a:t>
            </a:r>
          </a:p>
          <a:p>
            <a:pPr defTabSz="1066800">
              <a:lnSpc>
                <a:spcPct val="90000"/>
              </a:lnSpc>
              <a:spcBef>
                <a:spcPct val="0"/>
              </a:spcBef>
              <a:spcAft>
                <a:spcPct val="35000"/>
              </a:spcAft>
            </a:pPr>
            <a:r>
              <a:rPr lang="en-GB" sz="1000" kern="1200" dirty="0">
                <a:latin typeface="Arial" panose="020B0604020202020204" pitchFamily="34" charset="0"/>
                <a:cs typeface="Arial" panose="020B0604020202020204" pitchFamily="34" charset="0"/>
              </a:rPr>
              <a:t>The regime can be extended to some or all family members that satisfy the mentioned requirements. In this case, an additional flat </a:t>
            </a:r>
            <a:r>
              <a:rPr lang="en-GB" sz="1000" dirty="0">
                <a:latin typeface="Arial" panose="020B0604020202020204" pitchFamily="34" charset="0"/>
                <a:cs typeface="Arial" panose="020B0604020202020204" pitchFamily="34" charset="0"/>
              </a:rPr>
              <a:t>tax of €25k is due for each additional member.</a:t>
            </a:r>
            <a:endParaRPr lang="en-GB" sz="1000" kern="1200" dirty="0">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r>
              <a:rPr lang="en-GB" sz="1000" b="1" u="sng" dirty="0">
                <a:latin typeface="Arial" panose="020B0604020202020204" pitchFamily="34" charset="0"/>
                <a:cs typeface="Arial" panose="020B0604020202020204" pitchFamily="34" charset="0"/>
              </a:rPr>
              <a:t>HOW TO OPT</a:t>
            </a:r>
            <a:r>
              <a:rPr lang="en-GB" sz="1000" dirty="0">
                <a:latin typeface="Arial" panose="020B0604020202020204" pitchFamily="34" charset="0"/>
                <a:cs typeface="Arial" panose="020B0604020202020204" pitchFamily="34" charset="0"/>
              </a:rPr>
              <a:t>:</a:t>
            </a:r>
          </a:p>
          <a:p>
            <a:pPr marL="171450" lvl="0" indent="-17145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i</a:t>
            </a:r>
            <a:r>
              <a:rPr lang="en-GB" sz="1000" kern="1200" dirty="0">
                <a:latin typeface="Arial" panose="020B0604020202020204" pitchFamily="34" charset="0"/>
                <a:cs typeface="Arial" panose="020B0604020202020204" pitchFamily="34" charset="0"/>
              </a:rPr>
              <a:t>n the tax return </a:t>
            </a:r>
            <a:r>
              <a:rPr lang="en-US" sz="1000" kern="1200" dirty="0">
                <a:latin typeface="Arial" panose="020B0604020202020204" pitchFamily="34" charset="0"/>
                <a:cs typeface="Arial" panose="020B0604020202020204" pitchFamily="34" charset="0"/>
              </a:rPr>
              <a:t>to the tax period in which the person transferred his tax residence to Italy;</a:t>
            </a:r>
          </a:p>
          <a:p>
            <a:pPr marL="171450" lvl="0" indent="-171450" defTabSz="1066800">
              <a:lnSpc>
                <a:spcPct val="90000"/>
              </a:lnSpc>
              <a:spcBef>
                <a:spcPct val="0"/>
              </a:spcBef>
              <a:spcAft>
                <a:spcPct val="35000"/>
              </a:spcAft>
              <a:buBlip>
                <a:blip r:embed="rId2"/>
              </a:buBlip>
            </a:pPr>
            <a:r>
              <a:rPr lang="en-US" sz="1000" kern="1200" dirty="0">
                <a:latin typeface="Arial" panose="020B0604020202020204" pitchFamily="34" charset="0"/>
                <a:cs typeface="Arial" panose="020B0604020202020204" pitchFamily="34" charset="0"/>
              </a:rPr>
              <a:t>relating to the following tax period.</a:t>
            </a:r>
            <a:r>
              <a:rPr lang="en-GB" sz="1000" kern="1200" dirty="0">
                <a:latin typeface="Arial" panose="020B0604020202020204" pitchFamily="34" charset="0"/>
                <a:cs typeface="Arial" panose="020B0604020202020204" pitchFamily="34" charset="0"/>
              </a:rPr>
              <a:t> </a:t>
            </a:r>
          </a:p>
          <a:p>
            <a:pPr lvl="0" defTabSz="1066800">
              <a:lnSpc>
                <a:spcPct val="90000"/>
              </a:lnSpc>
              <a:spcBef>
                <a:spcPct val="0"/>
              </a:spcBef>
              <a:spcAft>
                <a:spcPct val="35000"/>
              </a:spcAft>
            </a:pPr>
            <a:r>
              <a:rPr lang="en-GB" sz="1000" dirty="0">
                <a:latin typeface="Arial" panose="020B0604020202020204" pitchFamily="34" charset="0"/>
                <a:cs typeface="Arial" panose="020B0604020202020204" pitchFamily="34" charset="0"/>
              </a:rPr>
              <a:t>An advance ruling can be filed to the Italian Tax Authorities in order to obtain a confirmation about the application of the regime to the specific case.</a:t>
            </a:r>
            <a:endParaRPr lang="en-GB" sz="1000" kern="1200"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0B378E89-57DE-4158-A36F-58B3453C4F20}"/>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lowchart: Connector 10">
            <a:extLst>
              <a:ext uri="{FF2B5EF4-FFF2-40B4-BE49-F238E27FC236}">
                <a16:creationId xmlns:a16="http://schemas.microsoft.com/office/drawing/2014/main" id="{20516FB0-103D-4026-999B-8D25BEDB3C0B}"/>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46075B9-4F72-4C41-AC87-CA83D2A5CEA3}"/>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3" name="Group 12">
            <a:extLst>
              <a:ext uri="{FF2B5EF4-FFF2-40B4-BE49-F238E27FC236}">
                <a16:creationId xmlns:a16="http://schemas.microsoft.com/office/drawing/2014/main" id="{31B2C456-5385-4B30-A21C-B59A09695DB8}"/>
              </a:ext>
            </a:extLst>
          </p:cNvPr>
          <p:cNvGrpSpPr/>
          <p:nvPr/>
        </p:nvGrpSpPr>
        <p:grpSpPr>
          <a:xfrm>
            <a:off x="4876003" y="4682753"/>
            <a:ext cx="3334547" cy="375582"/>
            <a:chOff x="2091655" y="6296695"/>
            <a:chExt cx="3722135" cy="433264"/>
          </a:xfrm>
        </p:grpSpPr>
        <p:pic>
          <p:nvPicPr>
            <p:cNvPr id="14" name="Picture 8" descr="Image result for twitter logo">
              <a:extLst>
                <a:ext uri="{FF2B5EF4-FFF2-40B4-BE49-F238E27FC236}">
                  <a16:creationId xmlns:a16="http://schemas.microsoft.com/office/drawing/2014/main" id="{BCD311BA-7C4B-46B5-A5ED-B9F8BE34618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linkedin logo">
              <a:extLst>
                <a:ext uri="{FF2B5EF4-FFF2-40B4-BE49-F238E27FC236}">
                  <a16:creationId xmlns:a16="http://schemas.microsoft.com/office/drawing/2014/main" id="{9BF422AC-D715-4320-BD56-F1B27230138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C4089C3-A006-426B-AE0A-9D80FBE3C40D}"/>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24" name="Rectangle 23">
              <a:extLst>
                <a:ext uri="{FF2B5EF4-FFF2-40B4-BE49-F238E27FC236}">
                  <a16:creationId xmlns:a16="http://schemas.microsoft.com/office/drawing/2014/main" id="{7548F405-F784-4BF0-B74D-F8E90E783047}"/>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308094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ITALIAN FAVOURABLE REGIMES</a:t>
            </a:r>
          </a:p>
        </p:txBody>
      </p:sp>
      <p:grpSp>
        <p:nvGrpSpPr>
          <p:cNvPr id="17" name="Gruppo 16">
            <a:extLst>
              <a:ext uri="{FF2B5EF4-FFF2-40B4-BE49-F238E27FC236}">
                <a16:creationId xmlns:a16="http://schemas.microsoft.com/office/drawing/2014/main" id="{FC8E9195-6864-41A2-A3F7-B298182B9FB3}"/>
              </a:ext>
            </a:extLst>
          </p:cNvPr>
          <p:cNvGrpSpPr/>
          <p:nvPr/>
        </p:nvGrpSpPr>
        <p:grpSpPr>
          <a:xfrm>
            <a:off x="358423" y="1241653"/>
            <a:ext cx="8268866" cy="3279780"/>
            <a:chOff x="1088" y="0"/>
            <a:chExt cx="2827327" cy="3236118"/>
          </a:xfrm>
          <a:solidFill>
            <a:srgbClr val="CACACA"/>
          </a:solidFill>
          <a:scene3d>
            <a:camera prst="orthographicFront">
              <a:rot lat="0" lon="0" rev="0"/>
            </a:camera>
            <a:lightRig rig="contrasting" dir="t">
              <a:rot lat="0" lon="0" rev="1200000"/>
            </a:lightRig>
          </a:scene3d>
        </p:grpSpPr>
        <p:sp>
          <p:nvSpPr>
            <p:cNvPr id="18" name="Rettangolo con angoli arrotondati 17">
              <a:extLst>
                <a:ext uri="{FF2B5EF4-FFF2-40B4-BE49-F238E27FC236}">
                  <a16:creationId xmlns:a16="http://schemas.microsoft.com/office/drawing/2014/main" id="{A0B395DA-CC1E-49FD-AFC3-AC7A21D8F411}"/>
                </a:ext>
              </a:extLst>
            </p:cNvPr>
            <p:cNvSpPr/>
            <p:nvPr/>
          </p:nvSpPr>
          <p:spPr>
            <a:xfrm>
              <a:off x="1088" y="0"/>
              <a:ext cx="2827327" cy="3236118"/>
            </a:xfrm>
            <a:prstGeom prst="roundRect">
              <a:avLst>
                <a:gd name="adj" fmla="val 10000"/>
              </a:avLst>
            </a:prstGeom>
            <a:grpFill/>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9" name="CasellaDiTesto 18">
              <a:extLst>
                <a:ext uri="{FF2B5EF4-FFF2-40B4-BE49-F238E27FC236}">
                  <a16:creationId xmlns:a16="http://schemas.microsoft.com/office/drawing/2014/main" id="{747739F0-1FCB-4A76-9E9F-F6D7CFB451CD}"/>
                </a:ext>
              </a:extLst>
            </p:cNvPr>
            <p:cNvSpPr txBox="1"/>
            <p:nvPr/>
          </p:nvSpPr>
          <p:spPr>
            <a:xfrm>
              <a:off x="27101" y="381471"/>
              <a:ext cx="1351746" cy="2716740"/>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GB" sz="1000" b="1" u="sng" kern="1200" dirty="0">
                  <a:latin typeface="Arial" panose="020B0604020202020204" pitchFamily="34" charset="0"/>
                  <a:cs typeface="Arial" panose="020B0604020202020204" pitchFamily="34" charset="0"/>
                </a:rPr>
                <a:t>ADVANTAGES:</a:t>
              </a:r>
            </a:p>
            <a:p>
              <a:pPr marL="171450" lvl="0" indent="-171450" defTabSz="1066800">
                <a:lnSpc>
                  <a:spcPct val="90000"/>
                </a:lnSpc>
                <a:spcBef>
                  <a:spcPct val="0"/>
                </a:spcBef>
                <a:spcAft>
                  <a:spcPct val="35000"/>
                </a:spcAft>
                <a:buBlip>
                  <a:blip r:embed="rId2"/>
                </a:buBlip>
              </a:pPr>
              <a:r>
                <a:rPr lang="en-US" sz="1000" dirty="0">
                  <a:latin typeface="Arial" panose="020B0604020202020204" pitchFamily="34" charset="0"/>
                  <a:cs typeface="Arial" panose="020B0604020202020204" pitchFamily="34" charset="0"/>
                </a:rPr>
                <a:t>Italian source employment and self-employment income are subject to Individual Income Tax (“IIT”) only on 30% of their amount (10% in case the worker moves his/her residence to one of the Southern Italian regions)</a:t>
              </a:r>
              <a:endParaRPr lang="en-GB" sz="1000" kern="1200" dirty="0">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r>
                <a:rPr lang="en-GB" sz="1000" b="1" u="sng" dirty="0">
                  <a:latin typeface="Arial" panose="020B0604020202020204" pitchFamily="34" charset="0"/>
                  <a:cs typeface="Arial" panose="020B0604020202020204" pitchFamily="34" charset="0"/>
                </a:rPr>
                <a:t>DURATION</a:t>
              </a:r>
              <a:r>
                <a:rPr lang="en-GB" sz="1000" dirty="0">
                  <a:latin typeface="Arial" panose="020B0604020202020204" pitchFamily="34" charset="0"/>
                  <a:cs typeface="Arial" panose="020B0604020202020204" pitchFamily="34" charset="0"/>
                </a:rPr>
                <a:t>:</a:t>
              </a:r>
            </a:p>
            <a:p>
              <a:pPr marL="171450" lvl="0" indent="-171450" defTabSz="1066800">
                <a:lnSpc>
                  <a:spcPct val="90000"/>
                </a:lnSpc>
                <a:spcBef>
                  <a:spcPct val="0"/>
                </a:spcBef>
                <a:spcAft>
                  <a:spcPct val="35000"/>
                </a:spcAft>
                <a:buBlip>
                  <a:blip r:embed="rId2"/>
                </a:buBlip>
              </a:pPr>
              <a:r>
                <a:rPr lang="en-GB" sz="1000" kern="1200" dirty="0">
                  <a:latin typeface="Arial" panose="020B0604020202020204" pitchFamily="34" charset="0"/>
                  <a:cs typeface="Arial" panose="020B0604020202020204" pitchFamily="34" charset="0"/>
                </a:rPr>
                <a:t>It </a:t>
              </a:r>
              <a:r>
                <a:rPr lang="en-US" sz="1000" kern="1200" dirty="0">
                  <a:latin typeface="Arial" panose="020B0604020202020204" pitchFamily="34" charset="0"/>
                  <a:cs typeface="Arial" panose="020B0604020202020204" pitchFamily="34" charset="0"/>
                </a:rPr>
                <a:t>is granted for a period of 5 years starting from the year when the worker moves his/her tax residence to Italy</a:t>
              </a:r>
              <a:endParaRPr lang="en-GB" sz="1000" kern="1200" dirty="0">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Blip>
                  <a:blip r:embed="rId2"/>
                </a:buBlip>
              </a:pPr>
              <a:r>
                <a:rPr lang="en-GB" sz="1000" dirty="0">
                  <a:latin typeface="Arial" panose="020B0604020202020204" pitchFamily="34" charset="0"/>
                  <a:cs typeface="Arial" panose="020B0604020202020204" pitchFamily="34" charset="0"/>
                </a:rPr>
                <a:t>It </a:t>
              </a:r>
              <a:r>
                <a:rPr lang="en-US" sz="1000" dirty="0">
                  <a:latin typeface="Arial" panose="020B0604020202020204" pitchFamily="34" charset="0"/>
                  <a:cs typeface="Arial" panose="020B0604020202020204" pitchFamily="34" charset="0"/>
                </a:rPr>
                <a:t>is granted for additional 5 years (and the Italian source employment and self-employment income are subject to IIT only on 50%) if the worker: </a:t>
              </a:r>
            </a:p>
            <a:p>
              <a:pPr marL="685800" lvl="1" indent="-228600" defTabSz="1066800">
                <a:lnSpc>
                  <a:spcPct val="90000"/>
                </a:lnSpc>
                <a:spcBef>
                  <a:spcPct val="0"/>
                </a:spcBef>
                <a:spcAft>
                  <a:spcPct val="35000"/>
                </a:spcAft>
                <a:buFont typeface="+mj-lt"/>
                <a:buAutoNum type="arabicPeriod"/>
              </a:pPr>
              <a:r>
                <a:rPr lang="en-US" sz="1000" dirty="0">
                  <a:latin typeface="Arial" panose="020B0604020202020204" pitchFamily="34" charset="0"/>
                  <a:cs typeface="Arial" panose="020B0604020202020204" pitchFamily="34" charset="0"/>
                </a:rPr>
                <a:t>has a child under the age of 18 or</a:t>
              </a:r>
            </a:p>
            <a:p>
              <a:pPr marL="685800" lvl="1" indent="-228600" defTabSz="1066800">
                <a:lnSpc>
                  <a:spcPct val="90000"/>
                </a:lnSpc>
                <a:spcBef>
                  <a:spcPct val="0"/>
                </a:spcBef>
                <a:spcAft>
                  <a:spcPct val="35000"/>
                </a:spcAft>
                <a:buFont typeface="+mj-lt"/>
                <a:buAutoNum type="arabicPeriod"/>
              </a:pPr>
              <a:r>
                <a:rPr lang="en-US" sz="1000" dirty="0">
                  <a:latin typeface="Arial" panose="020B0604020202020204" pitchFamily="34" charset="0"/>
                  <a:cs typeface="Arial" panose="020B0604020202020204" pitchFamily="34" charset="0"/>
                </a:rPr>
                <a:t>purchases a residential property in Italy following the transfer of his residence to Italy or during the 12 months preceding the transfer</a:t>
              </a:r>
              <a:endParaRPr lang="en-GB" sz="1000" dirty="0">
                <a:latin typeface="Arial" panose="020B0604020202020204" pitchFamily="34" charset="0"/>
                <a:cs typeface="Arial" panose="020B0604020202020204" pitchFamily="34" charset="0"/>
              </a:endParaRPr>
            </a:p>
            <a:p>
              <a:pPr marL="685800" lvl="1" indent="-228600" defTabSz="1066800">
                <a:lnSpc>
                  <a:spcPct val="90000"/>
                </a:lnSpc>
                <a:spcBef>
                  <a:spcPct val="0"/>
                </a:spcBef>
                <a:spcAft>
                  <a:spcPct val="35000"/>
                </a:spcAft>
                <a:buFont typeface="+mj-lt"/>
                <a:buAutoNum type="arabicPeriod"/>
              </a:pPr>
              <a:r>
                <a:rPr lang="en-US" sz="1000" dirty="0">
                  <a:latin typeface="Arial" panose="020B0604020202020204" pitchFamily="34" charset="0"/>
                  <a:cs typeface="Arial" panose="020B0604020202020204" pitchFamily="34" charset="0"/>
                </a:rPr>
                <a:t>if there are at least 3 children, the exemption increase up to 90%</a:t>
              </a:r>
            </a:p>
          </p:txBody>
        </p:sp>
      </p:grpSp>
      <p:grpSp>
        <p:nvGrpSpPr>
          <p:cNvPr id="20" name="Gruppo 19">
            <a:extLst>
              <a:ext uri="{FF2B5EF4-FFF2-40B4-BE49-F238E27FC236}">
                <a16:creationId xmlns:a16="http://schemas.microsoft.com/office/drawing/2014/main" id="{1EB83266-072F-4B4B-9958-FF915817F60D}"/>
              </a:ext>
            </a:extLst>
          </p:cNvPr>
          <p:cNvGrpSpPr/>
          <p:nvPr/>
        </p:nvGrpSpPr>
        <p:grpSpPr>
          <a:xfrm>
            <a:off x="358423" y="1241654"/>
            <a:ext cx="8268864" cy="237896"/>
            <a:chOff x="93823" y="774693"/>
            <a:chExt cx="2026170" cy="1797061"/>
          </a:xfrm>
          <a:solidFill>
            <a:srgbClr val="56A78B"/>
          </a:solidFill>
          <a:scene3d>
            <a:camera prst="orthographicFront">
              <a:rot lat="0" lon="0" rev="0"/>
            </a:camera>
            <a:lightRig rig="contrasting" dir="t">
              <a:rot lat="0" lon="0" rev="1200000"/>
            </a:lightRig>
          </a:scene3d>
        </p:grpSpPr>
        <p:sp>
          <p:nvSpPr>
            <p:cNvPr id="21" name="Rettangolo con angoli arrotondati 20">
              <a:extLst>
                <a:ext uri="{FF2B5EF4-FFF2-40B4-BE49-F238E27FC236}">
                  <a16:creationId xmlns:a16="http://schemas.microsoft.com/office/drawing/2014/main" id="{E7E4F55E-655D-4867-94A2-FA3954527F8C}"/>
                </a:ext>
              </a:extLst>
            </p:cNvPr>
            <p:cNvSpPr/>
            <p:nvPr/>
          </p:nvSpPr>
          <p:spPr>
            <a:xfrm>
              <a:off x="93823" y="774693"/>
              <a:ext cx="2026170" cy="1797061"/>
            </a:xfrm>
            <a:prstGeom prst="roundRect">
              <a:avLst>
                <a:gd name="adj" fmla="val 10000"/>
              </a:avLst>
            </a:prstGeom>
            <a:solidFill>
              <a:srgbClr val="104420"/>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2" name="CasellaDiTesto 21">
              <a:extLst>
                <a:ext uri="{FF2B5EF4-FFF2-40B4-BE49-F238E27FC236}">
                  <a16:creationId xmlns:a16="http://schemas.microsoft.com/office/drawing/2014/main" id="{191EE19B-A41A-46A0-BDDF-8D5978BC5639}"/>
                </a:ext>
              </a:extLst>
            </p:cNvPr>
            <p:cNvSpPr txBox="1"/>
            <p:nvPr/>
          </p:nvSpPr>
          <p:spPr>
            <a:xfrm>
              <a:off x="93823" y="827329"/>
              <a:ext cx="2023326" cy="1691796"/>
            </a:xfrm>
            <a:prstGeom prst="rect">
              <a:avLst/>
            </a:prstGeom>
            <a:solidFill>
              <a:srgbClr val="104420"/>
            </a:solidFill>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dirty="0">
                  <a:latin typeface="Arial Black" panose="020B0A04020102020204" pitchFamily="34" charset="0"/>
                </a:rPr>
                <a:t>INPATRIATES REGIME</a:t>
              </a:r>
            </a:p>
          </p:txBody>
        </p:sp>
      </p:grpSp>
      <p:sp>
        <p:nvSpPr>
          <p:cNvPr id="23" name="CasellaDiTesto 22">
            <a:extLst>
              <a:ext uri="{FF2B5EF4-FFF2-40B4-BE49-F238E27FC236}">
                <a16:creationId xmlns:a16="http://schemas.microsoft.com/office/drawing/2014/main" id="{4D420C83-FAEC-4655-A104-9D55404DB466}"/>
              </a:ext>
            </a:extLst>
          </p:cNvPr>
          <p:cNvSpPr txBox="1"/>
          <p:nvPr/>
        </p:nvSpPr>
        <p:spPr>
          <a:xfrm>
            <a:off x="4402994" y="1639290"/>
            <a:ext cx="4029426" cy="2835433"/>
          </a:xfrm>
          <a:prstGeom prst="rect">
            <a:avLst/>
          </a:prstGeom>
          <a:solidFill>
            <a:srgbClr val="CACACA"/>
          </a:solidFill>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GB" sz="1000" b="1" u="sng" kern="1200" dirty="0">
                <a:latin typeface="Arial" panose="020B0604020202020204" pitchFamily="34" charset="0"/>
                <a:cs typeface="Arial" panose="020B0604020202020204" pitchFamily="34" charset="0"/>
              </a:rPr>
              <a:t>WHO CAN OPT</a:t>
            </a:r>
            <a:r>
              <a:rPr lang="en-GB" sz="1000" kern="1200" dirty="0">
                <a:latin typeface="Arial" panose="020B0604020202020204" pitchFamily="34" charset="0"/>
                <a:cs typeface="Arial" panose="020B0604020202020204" pitchFamily="34" charset="0"/>
              </a:rPr>
              <a:t>:</a:t>
            </a:r>
          </a:p>
          <a:p>
            <a:pPr marL="172800" lvl="0" indent="-172800" defTabSz="1066800">
              <a:lnSpc>
                <a:spcPct val="90000"/>
              </a:lnSpc>
              <a:spcBef>
                <a:spcPct val="0"/>
              </a:spcBef>
              <a:spcAft>
                <a:spcPct val="35000"/>
              </a:spcAft>
              <a:buBlip>
                <a:blip r:embed="rId2"/>
              </a:buBlip>
            </a:pPr>
            <a:r>
              <a:rPr lang="en-US" sz="1000" dirty="0">
                <a:solidFill>
                  <a:schemeClr val="tx1"/>
                </a:solidFill>
                <a:latin typeface="Arial" panose="020B0604020202020204" pitchFamily="34" charset="0"/>
                <a:cs typeface="Arial" panose="020B0604020202020204" pitchFamily="34" charset="0"/>
              </a:rPr>
              <a:t>natural persons (Italian citizens or not) that transfer the residence for tax purposes in Italy and:</a:t>
            </a:r>
          </a:p>
          <a:p>
            <a:pPr marL="172800" lvl="0" indent="-172800" defTabSz="1066800">
              <a:lnSpc>
                <a:spcPct val="90000"/>
              </a:lnSpc>
              <a:spcBef>
                <a:spcPct val="0"/>
              </a:spcBef>
              <a:spcAft>
                <a:spcPct val="35000"/>
              </a:spcAft>
              <a:buBlip>
                <a:blip r:embed="rId2"/>
              </a:buBlip>
            </a:pPr>
            <a:r>
              <a:rPr lang="en-US" sz="1000" dirty="0">
                <a:solidFill>
                  <a:schemeClr val="tx1"/>
                </a:solidFill>
                <a:latin typeface="Arial" panose="020B0604020202020204" pitchFamily="34" charset="0"/>
                <a:cs typeface="Arial" panose="020B0604020202020204" pitchFamily="34" charset="0"/>
              </a:rPr>
              <a:t>Option 1: (</a:t>
            </a:r>
            <a:r>
              <a:rPr lang="en-US" sz="1000" dirty="0" err="1">
                <a:solidFill>
                  <a:schemeClr val="tx1"/>
                </a:solidFill>
                <a:latin typeface="Arial" panose="020B0604020202020204" pitchFamily="34" charset="0"/>
                <a:cs typeface="Arial" panose="020B0604020202020204" pitchFamily="34" charset="0"/>
              </a:rPr>
              <a:t>i</a:t>
            </a:r>
            <a:r>
              <a:rPr lang="en-US" sz="1000" dirty="0">
                <a:solidFill>
                  <a:schemeClr val="tx1"/>
                </a:solidFill>
                <a:latin typeface="Arial" panose="020B0604020202020204" pitchFamily="34" charset="0"/>
                <a:cs typeface="Arial" panose="020B0604020202020204" pitchFamily="34" charset="0"/>
              </a:rPr>
              <a:t>) have not been resident in Italy for tax purposes for the two fiscal years preceding the transfer to Italy, (ii) remain tax resident in Italy for at least 2 years and (iii) mainly perform their working activity in Italy (at least 183 days in year); or</a:t>
            </a:r>
          </a:p>
          <a:p>
            <a:pPr marL="172800" lvl="0" indent="-172800" defTabSz="1066800">
              <a:lnSpc>
                <a:spcPct val="90000"/>
              </a:lnSpc>
              <a:spcBef>
                <a:spcPct val="0"/>
              </a:spcBef>
              <a:spcAft>
                <a:spcPct val="35000"/>
              </a:spcAft>
              <a:buBlip>
                <a:blip r:embed="rId2"/>
              </a:buBlip>
            </a:pPr>
            <a:r>
              <a:rPr lang="en-US" sz="1000" dirty="0">
                <a:solidFill>
                  <a:schemeClr val="tx1"/>
                </a:solidFill>
                <a:latin typeface="Arial" panose="020B0604020202020204" pitchFamily="34" charset="0"/>
                <a:cs typeface="Arial" panose="020B0604020202020204" pitchFamily="34" charset="0"/>
              </a:rPr>
              <a:t>Option 2: (</a:t>
            </a:r>
            <a:r>
              <a:rPr lang="en-US" sz="1000" dirty="0" err="1">
                <a:solidFill>
                  <a:schemeClr val="tx1"/>
                </a:solidFill>
                <a:latin typeface="Arial" panose="020B0604020202020204" pitchFamily="34" charset="0"/>
                <a:cs typeface="Arial" panose="020B0604020202020204" pitchFamily="34" charset="0"/>
              </a:rPr>
              <a:t>i</a:t>
            </a:r>
            <a:r>
              <a:rPr lang="en-US" sz="1000" dirty="0">
                <a:solidFill>
                  <a:schemeClr val="tx1"/>
                </a:solidFill>
                <a:latin typeface="Arial" panose="020B0604020202020204" pitchFamily="34" charset="0"/>
                <a:cs typeface="Arial" panose="020B0604020202020204" pitchFamily="34" charset="0"/>
              </a:rPr>
              <a:t>) have continuously worked for at least 24 months abroad and have a University educational title (or they studied abroad for more than 24 months, and they got a University title).</a:t>
            </a:r>
          </a:p>
          <a:p>
            <a:pPr lvl="0" defTabSz="1066800">
              <a:lnSpc>
                <a:spcPct val="90000"/>
              </a:lnSpc>
              <a:spcBef>
                <a:spcPct val="0"/>
              </a:spcBef>
              <a:spcAft>
                <a:spcPct val="35000"/>
              </a:spcAft>
            </a:pPr>
            <a:r>
              <a:rPr lang="en-GB" sz="1000" b="1" u="sng" dirty="0">
                <a:latin typeface="Arial" panose="020B0604020202020204" pitchFamily="34" charset="0"/>
                <a:cs typeface="Arial" panose="020B0604020202020204" pitchFamily="34" charset="0"/>
              </a:rPr>
              <a:t>HOW TO OPT</a:t>
            </a:r>
            <a:r>
              <a:rPr lang="en-GB" sz="1000" dirty="0">
                <a:latin typeface="Arial" panose="020B0604020202020204" pitchFamily="34" charset="0"/>
                <a:cs typeface="Arial" panose="020B0604020202020204" pitchFamily="34" charset="0"/>
              </a:rPr>
              <a:t>:</a:t>
            </a:r>
          </a:p>
          <a:p>
            <a:pPr marL="171450" indent="-171450" defTabSz="1066800">
              <a:lnSpc>
                <a:spcPct val="90000"/>
              </a:lnSpc>
              <a:spcBef>
                <a:spcPct val="0"/>
              </a:spcBef>
              <a:spcAft>
                <a:spcPct val="35000"/>
              </a:spcAft>
              <a:buBlip>
                <a:blip r:embed="rId2"/>
              </a:buBlip>
            </a:pPr>
            <a:r>
              <a:rPr lang="en-US" sz="1000" dirty="0">
                <a:solidFill>
                  <a:schemeClr val="tx1"/>
                </a:solidFill>
                <a:latin typeface="Arial" panose="020B0604020202020204" pitchFamily="34" charset="0"/>
                <a:cs typeface="Arial" panose="020B0604020202020204" pitchFamily="34" charset="0"/>
              </a:rPr>
              <a:t>Employment income: the option can be made either </a:t>
            </a:r>
            <a:r>
              <a:rPr lang="en-US" sz="1000" dirty="0" err="1">
                <a:solidFill>
                  <a:schemeClr val="tx1"/>
                </a:solidFill>
                <a:latin typeface="Arial" panose="020B0604020202020204" pitchFamily="34" charset="0"/>
                <a:cs typeface="Arial" panose="020B0604020202020204" pitchFamily="34" charset="0"/>
              </a:rPr>
              <a:t>i</a:t>
            </a:r>
            <a:r>
              <a:rPr lang="en-US" sz="1000" dirty="0">
                <a:solidFill>
                  <a:schemeClr val="tx1"/>
                </a:solidFill>
                <a:latin typeface="Arial" panose="020B0604020202020204" pitchFamily="34" charset="0"/>
                <a:cs typeface="Arial" panose="020B0604020202020204" pitchFamily="34" charset="0"/>
              </a:rPr>
              <a:t>) directly in the annual tax return or ii) by filing a written request to the employer that, consequently, will apply the WHT on the reduced taxable income.</a:t>
            </a:r>
            <a:endParaRPr lang="en-GB" sz="1000" dirty="0">
              <a:solidFill>
                <a:schemeClr val="tx1"/>
              </a:solidFill>
              <a:latin typeface="Arial" panose="020B0604020202020204" pitchFamily="34" charset="0"/>
              <a:cs typeface="Arial" panose="020B0604020202020204" pitchFamily="34" charset="0"/>
            </a:endParaRPr>
          </a:p>
          <a:p>
            <a:pPr marL="171450" indent="-171450" defTabSz="1066800">
              <a:lnSpc>
                <a:spcPct val="90000"/>
              </a:lnSpc>
              <a:spcBef>
                <a:spcPct val="0"/>
              </a:spcBef>
              <a:spcAft>
                <a:spcPct val="35000"/>
              </a:spcAft>
              <a:buBlip>
                <a:blip r:embed="rId2"/>
              </a:buBlip>
            </a:pPr>
            <a:r>
              <a:rPr lang="en-US" sz="1000" dirty="0">
                <a:solidFill>
                  <a:schemeClr val="tx1"/>
                </a:solidFill>
                <a:latin typeface="Arial" panose="020B0604020202020204" pitchFamily="34" charset="0"/>
                <a:cs typeface="Arial" panose="020B0604020202020204" pitchFamily="34" charset="0"/>
              </a:rPr>
              <a:t>Self-employment income: the option can be made either </a:t>
            </a:r>
            <a:r>
              <a:rPr lang="en-US" sz="1000" dirty="0" err="1">
                <a:solidFill>
                  <a:schemeClr val="tx1"/>
                </a:solidFill>
                <a:latin typeface="Arial" panose="020B0604020202020204" pitchFamily="34" charset="0"/>
                <a:cs typeface="Arial" panose="020B0604020202020204" pitchFamily="34" charset="0"/>
              </a:rPr>
              <a:t>i</a:t>
            </a:r>
            <a:r>
              <a:rPr lang="en-US" sz="1000" dirty="0">
                <a:solidFill>
                  <a:schemeClr val="tx1"/>
                </a:solidFill>
                <a:latin typeface="Arial" panose="020B0604020202020204" pitchFamily="34" charset="0"/>
                <a:cs typeface="Arial" panose="020B0604020202020204" pitchFamily="34" charset="0"/>
              </a:rPr>
              <a:t>) directly in the annual tax return or ii) by filing a written request to the customers that, consequently, will apply the WHT on the reduced taxable income. </a:t>
            </a:r>
            <a:endParaRPr lang="en-GB" sz="1000" dirty="0">
              <a:solidFill>
                <a:srgbClr val="FF0000"/>
              </a:solidFill>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E15C7EFD-473F-4CB3-95FE-2F488B156DC0}"/>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lowchart: Connector 10">
            <a:extLst>
              <a:ext uri="{FF2B5EF4-FFF2-40B4-BE49-F238E27FC236}">
                <a16:creationId xmlns:a16="http://schemas.microsoft.com/office/drawing/2014/main" id="{76286C3E-5FAC-4F18-AAC2-E9BF7FA10D67}"/>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1F2D58A-E136-4A68-BF8F-090C1C018C21}"/>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3" name="Group 12">
            <a:extLst>
              <a:ext uri="{FF2B5EF4-FFF2-40B4-BE49-F238E27FC236}">
                <a16:creationId xmlns:a16="http://schemas.microsoft.com/office/drawing/2014/main" id="{39B945CB-46A6-4981-9E92-88C8552C239D}"/>
              </a:ext>
            </a:extLst>
          </p:cNvPr>
          <p:cNvGrpSpPr/>
          <p:nvPr/>
        </p:nvGrpSpPr>
        <p:grpSpPr>
          <a:xfrm>
            <a:off x="4876003" y="4682753"/>
            <a:ext cx="3334547" cy="375582"/>
            <a:chOff x="2091655" y="6296695"/>
            <a:chExt cx="3722135" cy="433264"/>
          </a:xfrm>
        </p:grpSpPr>
        <p:pic>
          <p:nvPicPr>
            <p:cNvPr id="14" name="Picture 8" descr="Image result for twitter logo">
              <a:extLst>
                <a:ext uri="{FF2B5EF4-FFF2-40B4-BE49-F238E27FC236}">
                  <a16:creationId xmlns:a16="http://schemas.microsoft.com/office/drawing/2014/main" id="{1817BFE2-F65D-4615-B7FC-4FB23F0E58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linkedin logo">
              <a:extLst>
                <a:ext uri="{FF2B5EF4-FFF2-40B4-BE49-F238E27FC236}">
                  <a16:creationId xmlns:a16="http://schemas.microsoft.com/office/drawing/2014/main" id="{19BA2B5D-6300-458B-B661-6804D8C1A3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1FCAA7A-0BB6-49E3-A397-2E162B3C8F93}"/>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24" name="Rectangle 23">
              <a:extLst>
                <a:ext uri="{FF2B5EF4-FFF2-40B4-BE49-F238E27FC236}">
                  <a16:creationId xmlns:a16="http://schemas.microsoft.com/office/drawing/2014/main" id="{C9FCA2B7-F7A0-44D0-9D58-C265E7BBBDA1}"/>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759335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PASSIVE INCOME</a:t>
            </a:r>
          </a:p>
        </p:txBody>
      </p:sp>
      <p:sp>
        <p:nvSpPr>
          <p:cNvPr id="5" name="Flowchart: Connector 4">
            <a:extLst>
              <a:ext uri="{FF2B5EF4-FFF2-40B4-BE49-F238E27FC236}">
                <a16:creationId xmlns:a16="http://schemas.microsoft.com/office/drawing/2014/main" id="{F78B75D1-544A-404A-AABC-DD49EBE91A7E}"/>
              </a:ext>
            </a:extLst>
          </p:cNvPr>
          <p:cNvSpPr/>
          <p:nvPr/>
        </p:nvSpPr>
        <p:spPr>
          <a:xfrm>
            <a:off x="7878298"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3FEEFFA-931B-4B55-8BE7-20C92EF45E59}"/>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2C4768E2-BCB1-414A-9A3C-348B9ED65410}"/>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4C0BD48F-4388-4DDB-BA88-933A88827CC8}"/>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CA35AB28-5B36-418F-84D3-597BE209CF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7E02662F-B4B2-4443-B0D9-B15DBFFE395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0A0A7AB-808F-47F3-B871-75FEE04F7F76}"/>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EC91F795-8F22-442B-B441-8EBA746B1843}"/>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graphicFrame>
        <p:nvGraphicFramePr>
          <p:cNvPr id="14" name="Tabella 3">
            <a:extLst>
              <a:ext uri="{FF2B5EF4-FFF2-40B4-BE49-F238E27FC236}">
                <a16:creationId xmlns:a16="http://schemas.microsoft.com/office/drawing/2014/main" id="{E254043C-0F4C-499D-B0C5-F17F08903C71}"/>
              </a:ext>
            </a:extLst>
          </p:cNvPr>
          <p:cNvGraphicFramePr>
            <a:graphicFrameLocks noGrp="1"/>
          </p:cNvGraphicFramePr>
          <p:nvPr>
            <p:extLst>
              <p:ext uri="{D42A27DB-BD31-4B8C-83A1-F6EECF244321}">
                <p14:modId xmlns:p14="http://schemas.microsoft.com/office/powerpoint/2010/main" val="2710691924"/>
              </p:ext>
            </p:extLst>
          </p:nvPr>
        </p:nvGraphicFramePr>
        <p:xfrm>
          <a:off x="358423" y="1247775"/>
          <a:ext cx="8427152" cy="3294354"/>
        </p:xfrm>
        <a:graphic>
          <a:graphicData uri="http://schemas.openxmlformats.org/drawingml/2006/table">
            <a:tbl>
              <a:tblPr/>
              <a:tblGrid>
                <a:gridCol w="1396214">
                  <a:extLst>
                    <a:ext uri="{9D8B030D-6E8A-4147-A177-3AD203B41FA5}">
                      <a16:colId xmlns:a16="http://schemas.microsoft.com/office/drawing/2014/main" val="1148301849"/>
                    </a:ext>
                  </a:extLst>
                </a:gridCol>
                <a:gridCol w="1171823">
                  <a:extLst>
                    <a:ext uri="{9D8B030D-6E8A-4147-A177-3AD203B41FA5}">
                      <a16:colId xmlns:a16="http://schemas.microsoft.com/office/drawing/2014/main" val="3109957908"/>
                    </a:ext>
                  </a:extLst>
                </a:gridCol>
                <a:gridCol w="1171823">
                  <a:extLst>
                    <a:ext uri="{9D8B030D-6E8A-4147-A177-3AD203B41FA5}">
                      <a16:colId xmlns:a16="http://schemas.microsoft.com/office/drawing/2014/main" val="2930580097"/>
                    </a:ext>
                  </a:extLst>
                </a:gridCol>
                <a:gridCol w="1171823">
                  <a:extLst>
                    <a:ext uri="{9D8B030D-6E8A-4147-A177-3AD203B41FA5}">
                      <a16:colId xmlns:a16="http://schemas.microsoft.com/office/drawing/2014/main" val="2802773342"/>
                    </a:ext>
                  </a:extLst>
                </a:gridCol>
                <a:gridCol w="1171823">
                  <a:extLst>
                    <a:ext uri="{9D8B030D-6E8A-4147-A177-3AD203B41FA5}">
                      <a16:colId xmlns:a16="http://schemas.microsoft.com/office/drawing/2014/main" val="3330474484"/>
                    </a:ext>
                  </a:extLst>
                </a:gridCol>
                <a:gridCol w="1171823">
                  <a:extLst>
                    <a:ext uri="{9D8B030D-6E8A-4147-A177-3AD203B41FA5}">
                      <a16:colId xmlns:a16="http://schemas.microsoft.com/office/drawing/2014/main" val="670791479"/>
                    </a:ext>
                  </a:extLst>
                </a:gridCol>
                <a:gridCol w="1171823">
                  <a:extLst>
                    <a:ext uri="{9D8B030D-6E8A-4147-A177-3AD203B41FA5}">
                      <a16:colId xmlns:a16="http://schemas.microsoft.com/office/drawing/2014/main" val="1600317215"/>
                    </a:ext>
                  </a:extLst>
                </a:gridCol>
              </a:tblGrid>
              <a:tr h="301914">
                <a:tc row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en-GB" sz="1300" b="1" i="0" u="none" strike="noStrike" noProof="0" dirty="0">
                          <a:solidFill>
                            <a:srgbClr val="FFFFFF"/>
                          </a:solidFill>
                          <a:effectLst/>
                          <a:latin typeface="Arial" panose="020B0604020202020204" pitchFamily="34" charset="0"/>
                        </a:rPr>
                        <a:t>Passive income</a:t>
                      </a:r>
                    </a:p>
                  </a:txBody>
                  <a:tcPr marL="75831" marR="75831" marT="37915" marB="379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89BC"/>
                    </a:solidFill>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it-IT" sz="1300" b="0" i="0" u="none" strike="noStrike" dirty="0">
                          <a:solidFill>
                            <a:srgbClr val="FFFFFF"/>
                          </a:solidFill>
                          <a:effectLst/>
                          <a:latin typeface="Arial" panose="020B0604020202020204" pitchFamily="34" charset="0"/>
                        </a:rPr>
                        <a:t>Ordinary regime</a:t>
                      </a:r>
                    </a:p>
                  </a:txBody>
                  <a:tcPr marL="75831" marR="75831" marT="37915" marB="379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75623"/>
                    </a:solidFill>
                  </a:tcPr>
                </a:tc>
                <a:tc hMerge="1">
                  <a:txBody>
                    <a:bodyPr/>
                    <a:lstStyle/>
                    <a:p>
                      <a:endParaRPr lang="it-IT"/>
                    </a:p>
                  </a:txBody>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it-IT" sz="1300" b="0" i="0" u="none" strike="noStrike" dirty="0">
                          <a:solidFill>
                            <a:srgbClr val="FFFFFF"/>
                          </a:solidFill>
                          <a:effectLst/>
                          <a:latin typeface="Arial" panose="020B0604020202020204" pitchFamily="34" charset="0"/>
                        </a:rPr>
                        <a:t>High net worth regime</a:t>
                      </a:r>
                    </a:p>
                  </a:txBody>
                  <a:tcPr marL="75831" marR="75831" marT="37915" marB="379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48235"/>
                    </a:solidFill>
                  </a:tcPr>
                </a:tc>
                <a:tc hMerge="1">
                  <a:txBody>
                    <a:bodyPr/>
                    <a:lstStyle/>
                    <a:p>
                      <a:endParaRPr lang="it-IT"/>
                    </a:p>
                  </a:txBody>
                  <a:tcPr/>
                </a:tc>
                <a:tc gridSpan="2">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it-IT" sz="1300" b="0" i="0" u="none" strike="noStrike" dirty="0">
                          <a:solidFill>
                            <a:srgbClr val="FFFFFF"/>
                          </a:solidFill>
                          <a:effectLst/>
                          <a:latin typeface="Arial" panose="020B0604020202020204" pitchFamily="34" charset="0"/>
                        </a:rPr>
                        <a:t>Inpatriates regime</a:t>
                      </a:r>
                    </a:p>
                  </a:txBody>
                  <a:tcPr marL="75831" marR="75831" marT="37915" marB="37915"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6A78B"/>
                    </a:solidFill>
                  </a:tcPr>
                </a:tc>
                <a:tc hMerge="1">
                  <a:txBody>
                    <a:bodyPr/>
                    <a:lstStyle/>
                    <a:p>
                      <a:endParaRPr lang="it-IT"/>
                    </a:p>
                  </a:txBody>
                  <a:tcPr/>
                </a:tc>
                <a:extLst>
                  <a:ext uri="{0D108BD9-81ED-4DB2-BD59-A6C34878D82A}">
                    <a16:rowId xmlns:a16="http://schemas.microsoft.com/office/drawing/2014/main" val="430055760"/>
                  </a:ext>
                </a:extLst>
              </a:tr>
              <a:tr h="175368">
                <a:tc vMerge="1">
                  <a:txBody>
                    <a:bodyPr/>
                    <a:lstStyle/>
                    <a:p>
                      <a:endParaRPr lang="it-IT"/>
                    </a:p>
                  </a:txBody>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GB" sz="1300" b="0" i="0" u="none" strike="noStrike" noProof="0" dirty="0">
                          <a:solidFill>
                            <a:srgbClr val="000000"/>
                          </a:solidFill>
                          <a:effectLst/>
                          <a:latin typeface="Arial" panose="020B0604020202020204" pitchFamily="34" charset="0"/>
                        </a:rPr>
                        <a:t>Italian</a:t>
                      </a:r>
                      <a:r>
                        <a:rPr lang="it-IT" sz="1300" b="0" i="0" u="none" strike="noStrike" dirty="0">
                          <a:solidFill>
                            <a:srgbClr val="000000"/>
                          </a:solidFill>
                          <a:effectLst/>
                          <a:latin typeface="Arial" panose="020B0604020202020204" pitchFamily="34" charset="0"/>
                        </a:rPr>
                        <a:t>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13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1300" b="0" i="0" u="none" strike="noStrike">
                          <a:solidFill>
                            <a:srgbClr val="000000"/>
                          </a:solidFill>
                          <a:effectLst/>
                          <a:latin typeface="Arial" panose="020B0604020202020204" pitchFamily="34" charset="0"/>
                        </a:rPr>
                        <a:t>Italian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13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1300" b="0" i="0" u="none" strike="noStrike">
                          <a:solidFill>
                            <a:srgbClr val="000000"/>
                          </a:solidFill>
                          <a:effectLst/>
                          <a:latin typeface="Arial" panose="020B0604020202020204" pitchFamily="34" charset="0"/>
                        </a:rPr>
                        <a:t>Italian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13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extLst>
                  <a:ext uri="{0D108BD9-81ED-4DB2-BD59-A6C34878D82A}">
                    <a16:rowId xmlns:a16="http://schemas.microsoft.com/office/drawing/2014/main" val="2376793318"/>
                  </a:ext>
                </a:extLst>
              </a:tr>
              <a:tr h="500656">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en-GB" sz="1300" b="1" i="0" u="none" strike="noStrike" noProof="0" dirty="0">
                          <a:solidFill>
                            <a:srgbClr val="FFFFFF"/>
                          </a:solidFill>
                          <a:effectLst/>
                          <a:latin typeface="Arial" panose="020B0604020202020204" pitchFamily="34" charset="0"/>
                        </a:rPr>
                        <a:t>Dividend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900" b="0" i="0" u="none" strike="noStrike" dirty="0">
                          <a:solidFill>
                            <a:srgbClr val="000000"/>
                          </a:solidFill>
                          <a:effectLst/>
                          <a:latin typeface="Arial" panose="020B0604020202020204" pitchFamily="34" charset="0"/>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US" sz="900" b="0" i="0" u="none" strike="noStrike" dirty="0">
                          <a:solidFill>
                            <a:srgbClr val="000000"/>
                          </a:solidFill>
                          <a:effectLst/>
                          <a:latin typeface="Arial" panose="020B0604020202020204" pitchFamily="34" charset="0"/>
                        </a:rPr>
                        <a:t>26% (except from blacklist countries).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GB" sz="900" b="0" i="0" u="none" strike="noStrike" noProof="0">
                          <a:solidFill>
                            <a:srgbClr val="000000"/>
                          </a:solidFill>
                          <a:effectLst/>
                          <a:latin typeface="Arial" panose="020B0604020202020204" pitchFamily="34" charset="0"/>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US" sz="900" b="1" i="0" u="none" strike="noStrike" dirty="0">
                          <a:solidFill>
                            <a:srgbClr val="000000"/>
                          </a:solidFill>
                          <a:effectLst/>
                          <a:latin typeface="Arial" panose="020B0604020202020204" pitchFamily="34" charset="0"/>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endParaRPr kumimoji="0" lang="it-IT"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endParaRPr kumimoji="0" lang="it-IT"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extLst>
                  <a:ext uri="{0D108BD9-81ED-4DB2-BD59-A6C34878D82A}">
                    <a16:rowId xmlns:a16="http://schemas.microsoft.com/office/drawing/2014/main" val="3032644159"/>
                  </a:ext>
                </a:extLst>
              </a:tr>
              <a:tr h="466383">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en-GB" sz="1300" b="1" i="0" u="none" strike="noStrike" noProof="0" dirty="0">
                          <a:solidFill>
                            <a:srgbClr val="FFFFFF"/>
                          </a:solidFill>
                          <a:effectLst/>
                          <a:latin typeface="Arial" panose="020B0604020202020204" pitchFamily="34" charset="0"/>
                        </a:rPr>
                        <a:t>Interest from bank deposit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900" b="0" i="0" u="none" strike="noStrike" dirty="0">
                          <a:solidFill>
                            <a:srgbClr val="000000"/>
                          </a:solidFill>
                          <a:effectLst/>
                          <a:latin typeface="Arial" panose="020B0604020202020204" pitchFamily="34" charset="0"/>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900" b="0" i="0" u="none" strike="noStrike" dirty="0">
                          <a:solidFill>
                            <a:srgbClr val="000000"/>
                          </a:solidFill>
                          <a:effectLst/>
                          <a:latin typeface="Arial" panose="020B0604020202020204" pitchFamily="34" charset="0"/>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US" sz="900" b="1" i="0" u="none" strike="noStrike" dirty="0">
                          <a:solidFill>
                            <a:srgbClr val="000000"/>
                          </a:solidFill>
                          <a:effectLst/>
                          <a:latin typeface="Arial" panose="020B0604020202020204" pitchFamily="34" charset="0"/>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ordinary</a:t>
                      </a:r>
                      <a:r>
                        <a:rPr kumimoji="0" lang="it-IT"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endParaRPr kumimoji="0" lang="it-IT"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extLst>
                  <a:ext uri="{0D108BD9-81ED-4DB2-BD59-A6C34878D82A}">
                    <a16:rowId xmlns:a16="http://schemas.microsoft.com/office/drawing/2014/main" val="2396213476"/>
                  </a:ext>
                </a:extLst>
              </a:tr>
              <a:tr h="849859">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it-IT" sz="1300" b="1" i="0" u="none" strike="noStrike" dirty="0">
                          <a:solidFill>
                            <a:srgbClr val="FFFFFF"/>
                          </a:solidFill>
                          <a:effectLst/>
                          <a:latin typeface="Arial" panose="020B0604020202020204" pitchFamily="34" charset="0"/>
                        </a:rPr>
                        <a:t>Rental </a:t>
                      </a:r>
                      <a:r>
                        <a:rPr lang="it-IT" sz="1300" b="1" i="0" u="none" strike="noStrike" dirty="0" err="1">
                          <a:solidFill>
                            <a:srgbClr val="FFFFFF"/>
                          </a:solidFill>
                          <a:effectLst/>
                          <a:latin typeface="Arial" panose="020B0604020202020204" pitchFamily="34" charset="0"/>
                        </a:rPr>
                        <a:t>income</a:t>
                      </a:r>
                      <a:r>
                        <a:rPr lang="it-IT" sz="1300" b="1" i="0" u="none" strike="noStrike" dirty="0">
                          <a:solidFill>
                            <a:srgbClr val="FFFFFF"/>
                          </a:solidFill>
                          <a:effectLst/>
                          <a:latin typeface="Arial" panose="020B0604020202020204" pitchFamily="34" charset="0"/>
                        </a:rPr>
                        <a:t> from </a:t>
                      </a:r>
                      <a:r>
                        <a:rPr lang="it-IT" sz="1300" b="1" i="0" u="none" strike="noStrike" dirty="0" err="1">
                          <a:solidFill>
                            <a:srgbClr val="FFFFFF"/>
                          </a:solidFill>
                          <a:effectLst/>
                          <a:latin typeface="Arial" panose="020B0604020202020204" pitchFamily="34" charset="0"/>
                        </a:rPr>
                        <a:t>property</a:t>
                      </a:r>
                      <a:endParaRPr lang="it-IT" sz="1300" b="1" i="0" u="none" strike="noStrike" dirty="0">
                        <a:solidFill>
                          <a:srgbClr val="FFFFFF"/>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US" sz="900" b="0" i="0" u="none" strike="noStrike" dirty="0">
                          <a:solidFill>
                            <a:srgbClr val="000000"/>
                          </a:solidFill>
                          <a:effectLst/>
                          <a:latin typeface="Arial" panose="020B0604020202020204" pitchFamily="34" charset="0"/>
                        </a:rPr>
                        <a:t>Progressive tax rate from 23% to 43% ("PTR") or by option substitute tax from 10% to 21% of the rent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US" sz="900" b="0" i="0" u="none" strike="noStrike">
                          <a:solidFill>
                            <a:srgbClr val="000000"/>
                          </a:solidFill>
                          <a:effectLst/>
                          <a:latin typeface="Arial" panose="020B0604020202020204" pitchFamily="34" charset="0"/>
                        </a:rPr>
                        <a:t>1) if taxed abroad: PTR + FTC;</a:t>
                      </a:r>
                      <a:br>
                        <a:rPr lang="en-US" sz="900" b="0" i="0" u="none" strike="noStrike">
                          <a:solidFill>
                            <a:srgbClr val="000000"/>
                          </a:solidFill>
                          <a:effectLst/>
                          <a:latin typeface="Arial" panose="020B0604020202020204" pitchFamily="34" charset="0"/>
                        </a:rPr>
                      </a:br>
                      <a:r>
                        <a:rPr lang="en-US" sz="900" b="0" i="0" u="none" strike="noStrike">
                          <a:solidFill>
                            <a:srgbClr val="000000"/>
                          </a:solidFill>
                          <a:effectLst/>
                          <a:latin typeface="Arial" panose="020B0604020202020204" pitchFamily="34" charset="0"/>
                        </a:rPr>
                        <a:t>2) If not taxed abroad: PTR on the rental income less 15% lump sum deduction; no FTC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en-US" sz="900" b="1" i="0" u="none" strike="noStrike" dirty="0">
                          <a:solidFill>
                            <a:srgbClr val="000000"/>
                          </a:solidFill>
                          <a:effectLst/>
                          <a:latin typeface="Arial" panose="020B0604020202020204" pitchFamily="34" charset="0"/>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ordinary</a:t>
                      </a:r>
                      <a:r>
                        <a:rPr kumimoji="0" lang="it-IT"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ordinary</a:t>
                      </a:r>
                      <a:r>
                        <a:rPr kumimoji="0" lang="it-IT"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extLst>
                  <a:ext uri="{0D108BD9-81ED-4DB2-BD59-A6C34878D82A}">
                    <a16:rowId xmlns:a16="http://schemas.microsoft.com/office/drawing/2014/main" val="430185363"/>
                  </a:ext>
                </a:extLst>
              </a:tr>
              <a:tr h="867161">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rtl="0" fontAlgn="ctr"/>
                      <a:r>
                        <a:rPr lang="it-IT" sz="1300" b="1" i="0" u="none" strike="noStrike" dirty="0">
                          <a:solidFill>
                            <a:srgbClr val="FFFFFF"/>
                          </a:solidFill>
                          <a:effectLst/>
                          <a:latin typeface="Arial" panose="020B0604020202020204" pitchFamily="34" charset="0"/>
                        </a:rPr>
                        <a:t>Capital gains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900" b="0" i="0" u="none" strike="noStrike" dirty="0">
                          <a:solidFill>
                            <a:srgbClr val="000000"/>
                          </a:solidFill>
                          <a:effectLst/>
                          <a:latin typeface="Arial" panose="020B0604020202020204" pitchFamily="34" charset="0"/>
                        </a:rPr>
                        <a:t>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algn="ctr" fontAlgn="ctr"/>
                      <a:r>
                        <a:rPr lang="it-IT" sz="900" b="0" i="0" u="none" strike="noStrike" dirty="0">
                          <a:solidFill>
                            <a:srgbClr val="000000"/>
                          </a:solidFill>
                          <a:effectLst/>
                          <a:latin typeface="Arial" panose="020B0604020202020204" pitchFamily="34" charset="0"/>
                        </a:rPr>
                        <a:t>26% </a:t>
                      </a:r>
                      <a:r>
                        <a:rPr lang="en-US" sz="900" b="0" i="0" u="none" strike="noStrike" dirty="0">
                          <a:solidFill>
                            <a:srgbClr val="000000"/>
                          </a:solidFill>
                          <a:effectLst/>
                          <a:latin typeface="Arial" panose="020B0604020202020204" pitchFamily="34" charset="0"/>
                        </a:rPr>
                        <a:t>(except from blacklist countries). </a:t>
                      </a:r>
                      <a:endParaRPr lang="it-IT" sz="9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a:t>
                      </a:r>
                      <a:r>
                        <a:rPr kumimoji="0" lang="it-IT"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900" b="1" i="0" u="none" strike="noStrike" dirty="0">
                          <a:solidFill>
                            <a:srgbClr val="000000"/>
                          </a:solidFill>
                          <a:effectLst/>
                          <a:latin typeface="Arial" panose="020B0604020202020204" pitchFamily="34" charset="0"/>
                        </a:rPr>
                        <a:t>Lump-sum taxation</a:t>
                      </a:r>
                    </a:p>
                    <a:p>
                      <a:pPr algn="ctr" fontAlgn="ctr"/>
                      <a:r>
                        <a:rPr lang="en-US" sz="900" b="0" i="0" u="none" strike="noStrike" dirty="0">
                          <a:solidFill>
                            <a:srgbClr val="000000"/>
                          </a:solidFill>
                          <a:effectLst/>
                          <a:latin typeface="Arial" panose="020B0604020202020204" pitchFamily="34" charset="0"/>
                        </a:rPr>
                        <a:t>excluding capital gains from the sale of foreign qualified participations in the first 5 years (WHT 26%)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DF4"/>
                    </a:solidFill>
                  </a:tcPr>
                </a:tc>
                <a:tc>
                  <a:txBody>
                    <a:bodyPr/>
                    <a:lstStyle>
                      <a:lvl1pPr marL="0" algn="l" defTabSz="457200" rtl="0" eaLnBrk="1" latinLnBrk="0" hangingPunct="1">
                        <a:defRPr sz="1800" kern="1200">
                          <a:solidFill>
                            <a:schemeClr val="tx1"/>
                          </a:solidFill>
                          <a:latin typeface="Calibri" panose="020F0502020204030204"/>
                        </a:defRPr>
                      </a:lvl1pPr>
                      <a:lvl2pPr marL="457200" algn="l" defTabSz="457200" rtl="0" eaLnBrk="1" latinLnBrk="0" hangingPunct="1">
                        <a:defRPr sz="1800" kern="1200">
                          <a:solidFill>
                            <a:schemeClr val="tx1"/>
                          </a:solidFill>
                          <a:latin typeface="Calibri" panose="020F0502020204030204"/>
                        </a:defRPr>
                      </a:lvl2pPr>
                      <a:lvl3pPr marL="914400" algn="l" defTabSz="457200" rtl="0" eaLnBrk="1" latinLnBrk="0" hangingPunct="1">
                        <a:defRPr sz="1800" kern="1200">
                          <a:solidFill>
                            <a:schemeClr val="tx1"/>
                          </a:solidFill>
                          <a:latin typeface="Calibri" panose="020F0502020204030204"/>
                        </a:defRPr>
                      </a:lvl3pPr>
                      <a:lvl4pPr marL="1371600" algn="l" defTabSz="457200" rtl="0" eaLnBrk="1" latinLnBrk="0" hangingPunct="1">
                        <a:defRPr sz="1800" kern="1200">
                          <a:solidFill>
                            <a:schemeClr val="tx1"/>
                          </a:solidFill>
                          <a:latin typeface="Calibri" panose="020F0502020204030204"/>
                        </a:defRPr>
                      </a:lvl4pPr>
                      <a:lvl5pPr marL="1828800" algn="l" defTabSz="457200" rtl="0" eaLnBrk="1" latinLnBrk="0" hangingPunct="1">
                        <a:defRPr sz="1800" kern="1200">
                          <a:solidFill>
                            <a:schemeClr val="tx1"/>
                          </a:solidFill>
                          <a:latin typeface="Calibri" panose="020F0502020204030204"/>
                        </a:defRPr>
                      </a:lvl5pPr>
                      <a:lvl6pPr marL="2286000" algn="l" defTabSz="457200" rtl="0" eaLnBrk="1" latinLnBrk="0" hangingPunct="1">
                        <a:defRPr sz="1800" kern="1200">
                          <a:solidFill>
                            <a:schemeClr val="tx1"/>
                          </a:solidFill>
                          <a:latin typeface="Calibri" panose="020F0502020204030204"/>
                        </a:defRPr>
                      </a:lvl6pPr>
                      <a:lvl7pPr marL="2743200" algn="l" defTabSz="457200" rtl="0" eaLnBrk="1" latinLnBrk="0" hangingPunct="1">
                        <a:defRPr sz="1800" kern="1200">
                          <a:solidFill>
                            <a:schemeClr val="tx1"/>
                          </a:solidFill>
                          <a:latin typeface="Calibri" panose="020F0502020204030204"/>
                        </a:defRPr>
                      </a:lvl7pPr>
                      <a:lvl8pPr marL="3200400" algn="l" defTabSz="457200" rtl="0" eaLnBrk="1" latinLnBrk="0" hangingPunct="1">
                        <a:defRPr sz="1800" kern="1200">
                          <a:solidFill>
                            <a:schemeClr val="tx1"/>
                          </a:solidFill>
                          <a:latin typeface="Calibri" panose="020F0502020204030204"/>
                        </a:defRPr>
                      </a:lvl8pPr>
                      <a:lvl9pPr marL="3657600" algn="l" defTabSz="457200" rtl="0" eaLnBrk="1" latinLnBrk="0" hangingPunct="1">
                        <a:defRPr sz="1800" kern="1200">
                          <a:solidFill>
                            <a:schemeClr val="tx1"/>
                          </a:solidFill>
                          <a:latin typeface="Calibri" panose="020F0502020204030204"/>
                        </a:defRPr>
                      </a:lvl9p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BDAE7"/>
                    </a:solidFill>
                  </a:tcPr>
                </a:tc>
                <a:extLst>
                  <a:ext uri="{0D108BD9-81ED-4DB2-BD59-A6C34878D82A}">
                    <a16:rowId xmlns:a16="http://schemas.microsoft.com/office/drawing/2014/main" val="560986496"/>
                  </a:ext>
                </a:extLst>
              </a:tr>
            </a:tbl>
          </a:graphicData>
        </a:graphic>
      </p:graphicFrame>
    </p:spTree>
    <p:extLst>
      <p:ext uri="{BB962C8B-B14F-4D97-AF65-F5344CB8AC3E}">
        <p14:creationId xmlns:p14="http://schemas.microsoft.com/office/powerpoint/2010/main" val="1827093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ACTIVE INCOME</a:t>
            </a:r>
          </a:p>
        </p:txBody>
      </p:sp>
      <p:sp>
        <p:nvSpPr>
          <p:cNvPr id="4" name="Flowchart: Connector 3">
            <a:extLst>
              <a:ext uri="{FF2B5EF4-FFF2-40B4-BE49-F238E27FC236}">
                <a16:creationId xmlns:a16="http://schemas.microsoft.com/office/drawing/2014/main" id="{FE619800-E312-414A-8A3C-4F995AEE1FB8}"/>
              </a:ext>
            </a:extLst>
          </p:cNvPr>
          <p:cNvSpPr/>
          <p:nvPr/>
        </p:nvSpPr>
        <p:spPr>
          <a:xfrm>
            <a:off x="7878298"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AA66B0-1012-41A9-93B3-B91BDC1565C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EFA0E3FD-60F3-4205-B65E-805DB1F48B0F}"/>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1274F86F-4B0C-4299-A30C-3E9C8D9D0D5B}"/>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6439FB45-705A-4A54-AA04-1543D5B526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9618314D-C49E-4A23-A209-E127A792BCF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A89499C-BB3F-492C-A633-5344425EC765}"/>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8757C2AC-2234-4AA5-8362-DD92FDF437A7}"/>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graphicFrame>
        <p:nvGraphicFramePr>
          <p:cNvPr id="13" name="Tabella 4">
            <a:extLst>
              <a:ext uri="{FF2B5EF4-FFF2-40B4-BE49-F238E27FC236}">
                <a16:creationId xmlns:a16="http://schemas.microsoft.com/office/drawing/2014/main" id="{4464EC13-DAB9-4B28-BF51-B7B23971B9A0}"/>
              </a:ext>
            </a:extLst>
          </p:cNvPr>
          <p:cNvGraphicFramePr>
            <a:graphicFrameLocks noGrp="1"/>
          </p:cNvGraphicFramePr>
          <p:nvPr>
            <p:extLst>
              <p:ext uri="{D42A27DB-BD31-4B8C-83A1-F6EECF244321}">
                <p14:modId xmlns:p14="http://schemas.microsoft.com/office/powerpoint/2010/main" val="314752786"/>
              </p:ext>
            </p:extLst>
          </p:nvPr>
        </p:nvGraphicFramePr>
        <p:xfrm>
          <a:off x="358423" y="1211286"/>
          <a:ext cx="8090253" cy="3388121"/>
        </p:xfrm>
        <a:graphic>
          <a:graphicData uri="http://schemas.openxmlformats.org/drawingml/2006/table">
            <a:tbl>
              <a:tblPr/>
              <a:tblGrid>
                <a:gridCol w="1340397">
                  <a:extLst>
                    <a:ext uri="{9D8B030D-6E8A-4147-A177-3AD203B41FA5}">
                      <a16:colId xmlns:a16="http://schemas.microsoft.com/office/drawing/2014/main" val="1204999197"/>
                    </a:ext>
                  </a:extLst>
                </a:gridCol>
                <a:gridCol w="1124976">
                  <a:extLst>
                    <a:ext uri="{9D8B030D-6E8A-4147-A177-3AD203B41FA5}">
                      <a16:colId xmlns:a16="http://schemas.microsoft.com/office/drawing/2014/main" val="422868193"/>
                    </a:ext>
                  </a:extLst>
                </a:gridCol>
                <a:gridCol w="1124976">
                  <a:extLst>
                    <a:ext uri="{9D8B030D-6E8A-4147-A177-3AD203B41FA5}">
                      <a16:colId xmlns:a16="http://schemas.microsoft.com/office/drawing/2014/main" val="3446998611"/>
                    </a:ext>
                  </a:extLst>
                </a:gridCol>
                <a:gridCol w="1124976">
                  <a:extLst>
                    <a:ext uri="{9D8B030D-6E8A-4147-A177-3AD203B41FA5}">
                      <a16:colId xmlns:a16="http://schemas.microsoft.com/office/drawing/2014/main" val="4005943801"/>
                    </a:ext>
                  </a:extLst>
                </a:gridCol>
                <a:gridCol w="1124976">
                  <a:extLst>
                    <a:ext uri="{9D8B030D-6E8A-4147-A177-3AD203B41FA5}">
                      <a16:colId xmlns:a16="http://schemas.microsoft.com/office/drawing/2014/main" val="4249109914"/>
                    </a:ext>
                  </a:extLst>
                </a:gridCol>
                <a:gridCol w="1124976">
                  <a:extLst>
                    <a:ext uri="{9D8B030D-6E8A-4147-A177-3AD203B41FA5}">
                      <a16:colId xmlns:a16="http://schemas.microsoft.com/office/drawing/2014/main" val="1385511339"/>
                    </a:ext>
                  </a:extLst>
                </a:gridCol>
                <a:gridCol w="1124976">
                  <a:extLst>
                    <a:ext uri="{9D8B030D-6E8A-4147-A177-3AD203B41FA5}">
                      <a16:colId xmlns:a16="http://schemas.microsoft.com/office/drawing/2014/main" val="1329332379"/>
                    </a:ext>
                  </a:extLst>
                </a:gridCol>
              </a:tblGrid>
              <a:tr h="285044">
                <a:tc rowSpan="2">
                  <a:txBody>
                    <a:bodyPr/>
                    <a:lstStyle/>
                    <a:p>
                      <a:pPr algn="ctr" rtl="0" fontAlgn="ctr"/>
                      <a:r>
                        <a:rPr lang="en-GB" sz="1300" b="1" i="0" u="none" strike="noStrike" noProof="0" dirty="0">
                          <a:solidFill>
                            <a:srgbClr val="FFFFFF"/>
                          </a:solidFill>
                          <a:effectLst/>
                          <a:latin typeface="Arial" panose="020B0604020202020204" pitchFamily="34" charset="0"/>
                        </a:rPr>
                        <a:t>Active income</a:t>
                      </a:r>
                    </a:p>
                  </a:txBody>
                  <a:tcPr marL="88623" marR="88623" marT="44311" marB="4431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9BC"/>
                    </a:solidFill>
                  </a:tcPr>
                </a:tc>
                <a:tc gridSpan="2">
                  <a:txBody>
                    <a:bodyPr/>
                    <a:lstStyle/>
                    <a:p>
                      <a:pPr algn="ctr" rtl="0" fontAlgn="ctr"/>
                      <a:r>
                        <a:rPr lang="en-GB" sz="1300" b="0" i="0" u="none" strike="noStrike" noProof="0" dirty="0">
                          <a:solidFill>
                            <a:srgbClr val="FFFFFF"/>
                          </a:solidFill>
                          <a:effectLst/>
                          <a:latin typeface="Arial" panose="020B0604020202020204" pitchFamily="34" charset="0"/>
                        </a:rPr>
                        <a:t>Ordinary regime</a:t>
                      </a:r>
                    </a:p>
                  </a:txBody>
                  <a:tcPr marL="88623" marR="88623" marT="44311" marB="4431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5623"/>
                    </a:solidFill>
                  </a:tcPr>
                </a:tc>
                <a:tc hMerge="1">
                  <a:txBody>
                    <a:bodyPr/>
                    <a:lstStyle/>
                    <a:p>
                      <a:endParaRPr lang="it-IT"/>
                    </a:p>
                  </a:txBody>
                  <a:tcPr/>
                </a:tc>
                <a:tc gridSpan="2">
                  <a:txBody>
                    <a:bodyPr/>
                    <a:lstStyle/>
                    <a:p>
                      <a:pPr algn="ctr" rtl="0" fontAlgn="ctr"/>
                      <a:r>
                        <a:rPr lang="en-GB" sz="1300" b="0" i="0" u="none" strike="noStrike" noProof="0" dirty="0">
                          <a:solidFill>
                            <a:srgbClr val="FFFFFF"/>
                          </a:solidFill>
                          <a:effectLst/>
                          <a:latin typeface="Arial" panose="020B0604020202020204" pitchFamily="34" charset="0"/>
                        </a:rPr>
                        <a:t>High net worth regime</a:t>
                      </a:r>
                    </a:p>
                  </a:txBody>
                  <a:tcPr marL="88623" marR="88623" marT="44311" marB="4431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it-IT"/>
                    </a:p>
                  </a:txBody>
                  <a:tcPr/>
                </a:tc>
                <a:tc gridSpan="2">
                  <a:txBody>
                    <a:bodyPr/>
                    <a:lstStyle/>
                    <a:p>
                      <a:pPr algn="ctr" rtl="0" fontAlgn="ctr"/>
                      <a:r>
                        <a:rPr lang="en-GB" sz="1300" b="0" i="0" u="none" strike="noStrike" noProof="0" dirty="0">
                          <a:solidFill>
                            <a:srgbClr val="FFFFFF"/>
                          </a:solidFill>
                          <a:effectLst/>
                          <a:latin typeface="Arial" panose="020B0604020202020204" pitchFamily="34" charset="0"/>
                        </a:rPr>
                        <a:t>Inpatriates regime</a:t>
                      </a:r>
                    </a:p>
                  </a:txBody>
                  <a:tcPr marL="88623" marR="88623" marT="44311" marB="4431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6A78B"/>
                    </a:solidFill>
                  </a:tcPr>
                </a:tc>
                <a:tc hMerge="1">
                  <a:txBody>
                    <a:bodyPr/>
                    <a:lstStyle/>
                    <a:p>
                      <a:endParaRPr lang="it-IT"/>
                    </a:p>
                  </a:txBody>
                  <a:tcPr/>
                </a:tc>
                <a:extLst>
                  <a:ext uri="{0D108BD9-81ED-4DB2-BD59-A6C34878D82A}">
                    <a16:rowId xmlns:a16="http://schemas.microsoft.com/office/drawing/2014/main" val="4111655541"/>
                  </a:ext>
                </a:extLst>
              </a:tr>
              <a:tr h="384277">
                <a:tc vMerge="1">
                  <a:txBody>
                    <a:bodyPr/>
                    <a:lstStyle/>
                    <a:p>
                      <a:endParaRPr lang="it-IT"/>
                    </a:p>
                  </a:txBody>
                  <a:tcPr/>
                </a:tc>
                <a:tc>
                  <a:txBody>
                    <a:bodyPr/>
                    <a:lstStyle/>
                    <a:p>
                      <a:pPr algn="ctr" fontAlgn="ctr"/>
                      <a:r>
                        <a:rPr lang="en-GB" sz="1300" b="0" i="0" u="none" strike="noStrike" noProof="0">
                          <a:solidFill>
                            <a:srgbClr val="000000"/>
                          </a:solidFill>
                          <a:effectLst/>
                          <a:latin typeface="Arial" panose="020B0604020202020204" pitchFamily="34" charset="0"/>
                        </a:rPr>
                        <a:t>Italian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GB" sz="1300" b="0" i="0" u="none" strike="noStrike" noProof="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en-GB" sz="1300" b="0" i="0" u="none" strike="noStrike" noProof="0">
                          <a:solidFill>
                            <a:srgbClr val="000000"/>
                          </a:solidFill>
                          <a:effectLst/>
                          <a:latin typeface="Arial" panose="020B0604020202020204" pitchFamily="34" charset="0"/>
                        </a:rPr>
                        <a:t>Italian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GB" sz="1300" b="0" i="0" u="none" strike="noStrike" noProof="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en-GB" sz="1300" b="0" i="0" u="none" strike="noStrike" noProof="0">
                          <a:solidFill>
                            <a:srgbClr val="000000"/>
                          </a:solidFill>
                          <a:effectLst/>
                          <a:latin typeface="Arial" panose="020B0604020202020204" pitchFamily="34" charset="0"/>
                        </a:rPr>
                        <a:t>Italian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GB" sz="1300" b="0" i="0" u="none" strike="noStrike" noProof="0"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657892131"/>
                  </a:ext>
                </a:extLst>
              </a:tr>
              <a:tr h="811373">
                <a:tc>
                  <a:txBody>
                    <a:bodyPr/>
                    <a:lstStyle/>
                    <a:p>
                      <a:pPr algn="ctr" rtl="0" fontAlgn="ctr"/>
                      <a:r>
                        <a:rPr lang="en-GB" sz="1300" b="1" i="0" u="none" strike="noStrike" noProof="0" dirty="0">
                          <a:solidFill>
                            <a:srgbClr val="FFFFFF"/>
                          </a:solidFill>
                          <a:effectLst/>
                          <a:latin typeface="Arial" panose="020B0604020202020204" pitchFamily="34" charset="0"/>
                        </a:rPr>
                        <a:t>Employment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it-IT" sz="800" b="0" i="0" u="none" strike="noStrike" dirty="0">
                          <a:solidFill>
                            <a:srgbClr val="000000"/>
                          </a:solidFill>
                          <a:effectLst/>
                          <a:latin typeface="Arial" panose="020B0604020202020204" pitchFamily="34" charset="0"/>
                        </a:rPr>
                        <a:t>PTR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800" b="0" i="0" u="none" strike="noStrike" dirty="0">
                          <a:solidFill>
                            <a:srgbClr val="000000"/>
                          </a:solidFill>
                          <a:effectLst/>
                          <a:latin typeface="Arial" panose="020B0604020202020204" pitchFamily="34" charset="0"/>
                        </a:rPr>
                        <a:t>PTR + FTC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endParaRPr kumimoji="0" lang="it-IT"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1" i="0" u="none" strike="noStrike" dirty="0">
                          <a:solidFill>
                            <a:srgbClr val="000000"/>
                          </a:solidFill>
                          <a:effectLst/>
                          <a:latin typeface="Arial" panose="020B0604020202020204" pitchFamily="34" charset="0"/>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en-US" sz="800" b="1" i="0" u="none" strike="noStrike" dirty="0">
                          <a:solidFill>
                            <a:srgbClr val="000000"/>
                          </a:solidFill>
                          <a:effectLst/>
                          <a:latin typeface="Arial" panose="020B0604020202020204" pitchFamily="34" charset="0"/>
                        </a:rPr>
                        <a:t>exemption </a:t>
                      </a:r>
                      <a:r>
                        <a:rPr lang="en-US" sz="800" b="0" i="0" u="none" strike="noStrike" dirty="0">
                          <a:solidFill>
                            <a:srgbClr val="000000"/>
                          </a:solidFill>
                          <a:effectLst/>
                          <a:latin typeface="Arial" panose="020B0604020202020204" pitchFamily="34" charset="0"/>
                        </a:rPr>
                        <a:t>of the 70%/90% of the taxable income in the first 5 years. 50%/90% in the following 5 years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endParaRPr kumimoji="0" lang="it-IT"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365412844"/>
                  </a:ext>
                </a:extLst>
              </a:tr>
              <a:tr h="890858">
                <a:tc>
                  <a:txBody>
                    <a:bodyPr/>
                    <a:lstStyle/>
                    <a:p>
                      <a:pPr algn="ctr" rtl="0" fontAlgn="ctr"/>
                      <a:r>
                        <a:rPr lang="it-IT" sz="1300" b="1" i="0" u="none" strike="noStrike" dirty="0">
                          <a:solidFill>
                            <a:srgbClr val="FFFFFF"/>
                          </a:solidFill>
                          <a:effectLst/>
                          <a:latin typeface="Arial" panose="020B0604020202020204" pitchFamily="34" charset="0"/>
                        </a:rPr>
                        <a:t>Stock options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it-IT" sz="800" b="0" i="0" u="none" strike="noStrike" dirty="0">
                          <a:solidFill>
                            <a:srgbClr val="000000"/>
                          </a:solidFill>
                          <a:effectLst/>
                          <a:latin typeface="Arial" panose="020B0604020202020204" pitchFamily="34" charset="0"/>
                        </a:rPr>
                        <a:t>PTR on the </a:t>
                      </a:r>
                      <a:r>
                        <a:rPr lang="en-US" sz="800" b="0" i="0" u="none" strike="noStrike" dirty="0">
                          <a:solidFill>
                            <a:srgbClr val="000000"/>
                          </a:solidFill>
                          <a:effectLst/>
                          <a:latin typeface="Arial" panose="020B0604020202020204" pitchFamily="34" charset="0"/>
                        </a:rPr>
                        <a:t>difference between the FMV of the shares at exercise date and the exercise price paid by the employee</a:t>
                      </a:r>
                      <a:endParaRPr lang="it-IT" sz="800" b="0" i="0" u="none" strike="noStrike"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800" b="0" i="0" u="none" strike="noStrike">
                          <a:solidFill>
                            <a:srgbClr val="000000"/>
                          </a:solidFill>
                          <a:effectLst/>
                          <a:latin typeface="Arial" panose="020B0604020202020204" pitchFamily="34" charset="0"/>
                        </a:rPr>
                        <a:t>PTR + FTC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ordinary</a:t>
                      </a:r>
                      <a:r>
                        <a:rPr kumimoji="0" lang="it-IT"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1" i="0" u="none" strike="noStrike" dirty="0">
                          <a:solidFill>
                            <a:srgbClr val="000000"/>
                          </a:solidFill>
                          <a:effectLst/>
                          <a:latin typeface="Arial" panose="020B0604020202020204" pitchFamily="34" charset="0"/>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en-US" sz="800" b="1" i="0" u="none" strike="noStrike" dirty="0">
                          <a:solidFill>
                            <a:srgbClr val="000000"/>
                          </a:solidFill>
                          <a:effectLst/>
                          <a:latin typeface="Arial" panose="020B0604020202020204" pitchFamily="34" charset="0"/>
                        </a:rPr>
                        <a:t>exemption </a:t>
                      </a:r>
                      <a:r>
                        <a:rPr lang="en-US" sz="800" b="0" i="0" u="none" strike="noStrike" dirty="0">
                          <a:solidFill>
                            <a:srgbClr val="000000"/>
                          </a:solidFill>
                          <a:effectLst/>
                          <a:latin typeface="Arial" panose="020B0604020202020204" pitchFamily="34" charset="0"/>
                        </a:rPr>
                        <a:t>of the 70%/90% of the taxable income in the first 5 years. 50%/90% in the following 5 years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ordinary</a:t>
                      </a:r>
                      <a:r>
                        <a:rPr kumimoji="0" lang="it-IT"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470224287"/>
                  </a:ext>
                </a:extLst>
              </a:tr>
              <a:tr h="1014871">
                <a:tc>
                  <a:txBody>
                    <a:bodyPr/>
                    <a:lstStyle/>
                    <a:p>
                      <a:pPr algn="ctr" rtl="0" fontAlgn="ctr"/>
                      <a:r>
                        <a:rPr lang="it-IT" sz="1300" b="1" i="0" u="none" strike="noStrike" dirty="0">
                          <a:solidFill>
                            <a:srgbClr val="FFFFFF"/>
                          </a:solidFill>
                          <a:effectLst/>
                          <a:latin typeface="Arial" panose="020B0604020202020204" pitchFamily="34" charset="0"/>
                        </a:rPr>
                        <a:t>Bonus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it-IT" sz="800" b="0" i="0" u="none" strike="noStrike" dirty="0">
                          <a:solidFill>
                            <a:srgbClr val="000000"/>
                          </a:solidFill>
                          <a:effectLst/>
                          <a:latin typeface="Arial" panose="020B0604020202020204" pitchFamily="34" charset="0"/>
                        </a:rPr>
                        <a:t>PTR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800" b="0" i="0" u="none" strike="noStrike">
                          <a:solidFill>
                            <a:srgbClr val="000000"/>
                          </a:solidFill>
                          <a:effectLst/>
                          <a:latin typeface="Arial" panose="020B0604020202020204" pitchFamily="34" charset="0"/>
                        </a:rPr>
                        <a:t>PTR + FTC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1" i="0" u="none" strike="noStrike" dirty="0">
                          <a:solidFill>
                            <a:srgbClr val="000000"/>
                          </a:solidFill>
                          <a:effectLst/>
                          <a:latin typeface="Arial" panose="020B0604020202020204" pitchFamily="34" charset="0"/>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E7"/>
                    </a:solidFill>
                  </a:tcPr>
                </a:tc>
                <a:tc>
                  <a:txBody>
                    <a:bodyPr/>
                    <a:lstStyle/>
                    <a:p>
                      <a:pPr algn="ctr" fontAlgn="ctr"/>
                      <a:r>
                        <a:rPr lang="en-US" sz="800" b="1" i="0" u="none" strike="noStrike" dirty="0">
                          <a:solidFill>
                            <a:srgbClr val="000000"/>
                          </a:solidFill>
                          <a:effectLst/>
                          <a:latin typeface="Arial" panose="020B0604020202020204" pitchFamily="34" charset="0"/>
                        </a:rPr>
                        <a:t>exemption </a:t>
                      </a:r>
                      <a:r>
                        <a:rPr lang="en-US" sz="800" b="0" i="0" u="none" strike="noStrike" dirty="0">
                          <a:solidFill>
                            <a:srgbClr val="000000"/>
                          </a:solidFill>
                          <a:effectLst/>
                          <a:latin typeface="Arial" panose="020B0604020202020204" pitchFamily="34" charset="0"/>
                        </a:rPr>
                        <a:t>of the 70%/90% of the taxable income in the first 5 years. 50%/90% in the following 5 years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983169900"/>
                  </a:ext>
                </a:extLst>
              </a:tr>
            </a:tbl>
          </a:graphicData>
        </a:graphic>
      </p:graphicFrame>
    </p:spTree>
    <p:extLst>
      <p:ext uri="{BB962C8B-B14F-4D97-AF65-F5344CB8AC3E}">
        <p14:creationId xmlns:p14="http://schemas.microsoft.com/office/powerpoint/2010/main" val="2331418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CAPITAL ASSETS</a:t>
            </a:r>
          </a:p>
        </p:txBody>
      </p:sp>
      <p:sp>
        <p:nvSpPr>
          <p:cNvPr id="7" name="Flowchart: Connector 6">
            <a:extLst>
              <a:ext uri="{FF2B5EF4-FFF2-40B4-BE49-F238E27FC236}">
                <a16:creationId xmlns:a16="http://schemas.microsoft.com/office/drawing/2014/main" id="{E7CE8892-BDA0-4A2C-ADC6-FB1B7326589B}"/>
              </a:ext>
            </a:extLst>
          </p:cNvPr>
          <p:cNvSpPr/>
          <p:nvPr/>
        </p:nvSpPr>
        <p:spPr>
          <a:xfrm>
            <a:off x="7878298"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Slide Number Placeholder 5">
            <a:extLst>
              <a:ext uri="{FF2B5EF4-FFF2-40B4-BE49-F238E27FC236}">
                <a16:creationId xmlns:a16="http://schemas.microsoft.com/office/drawing/2014/main" id="{8A438CB5-F8DB-4173-9796-6617B0DCF910}"/>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2A66874B-26BA-4B77-A4E4-9BC690134F8C}"/>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0" name="Group 9">
            <a:extLst>
              <a:ext uri="{FF2B5EF4-FFF2-40B4-BE49-F238E27FC236}">
                <a16:creationId xmlns:a16="http://schemas.microsoft.com/office/drawing/2014/main" id="{97E90CE7-BB66-48EE-A9DB-9D02141880EB}"/>
              </a:ext>
            </a:extLst>
          </p:cNvPr>
          <p:cNvGrpSpPr/>
          <p:nvPr/>
        </p:nvGrpSpPr>
        <p:grpSpPr>
          <a:xfrm>
            <a:off x="4876003" y="4682753"/>
            <a:ext cx="3334547" cy="375582"/>
            <a:chOff x="2091655" y="6296695"/>
            <a:chExt cx="3722135" cy="433264"/>
          </a:xfrm>
        </p:grpSpPr>
        <p:pic>
          <p:nvPicPr>
            <p:cNvPr id="11" name="Picture 8" descr="Image result for twitter logo">
              <a:extLst>
                <a:ext uri="{FF2B5EF4-FFF2-40B4-BE49-F238E27FC236}">
                  <a16:creationId xmlns:a16="http://schemas.microsoft.com/office/drawing/2014/main" id="{FFE9D783-2362-4B35-B288-EEBE48EB12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linkedin logo">
              <a:extLst>
                <a:ext uri="{FF2B5EF4-FFF2-40B4-BE49-F238E27FC236}">
                  <a16:creationId xmlns:a16="http://schemas.microsoft.com/office/drawing/2014/main" id="{64C05516-E0FD-490D-9DE3-B67E4175A9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A89F97C-56C9-4934-A3FD-90637B859DBB}"/>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4" name="Rectangle 13">
              <a:extLst>
                <a:ext uri="{FF2B5EF4-FFF2-40B4-BE49-F238E27FC236}">
                  <a16:creationId xmlns:a16="http://schemas.microsoft.com/office/drawing/2014/main" id="{15B348B2-0F57-46DC-8254-E24B62CE15B8}"/>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graphicFrame>
        <p:nvGraphicFramePr>
          <p:cNvPr id="15" name="Tabella 2">
            <a:extLst>
              <a:ext uri="{FF2B5EF4-FFF2-40B4-BE49-F238E27FC236}">
                <a16:creationId xmlns:a16="http://schemas.microsoft.com/office/drawing/2014/main" id="{D6A3D5F0-B166-4A77-B6D3-B0168F9F7B68}"/>
              </a:ext>
            </a:extLst>
          </p:cNvPr>
          <p:cNvGraphicFramePr>
            <a:graphicFrameLocks noGrp="1"/>
          </p:cNvGraphicFramePr>
          <p:nvPr>
            <p:extLst>
              <p:ext uri="{D42A27DB-BD31-4B8C-83A1-F6EECF244321}">
                <p14:modId xmlns:p14="http://schemas.microsoft.com/office/powerpoint/2010/main" val="3884763946"/>
              </p:ext>
            </p:extLst>
          </p:nvPr>
        </p:nvGraphicFramePr>
        <p:xfrm>
          <a:off x="358423" y="1228326"/>
          <a:ext cx="8584013" cy="3210504"/>
        </p:xfrm>
        <a:graphic>
          <a:graphicData uri="http://schemas.openxmlformats.org/drawingml/2006/table">
            <a:tbl>
              <a:tblPr/>
              <a:tblGrid>
                <a:gridCol w="1422203">
                  <a:extLst>
                    <a:ext uri="{9D8B030D-6E8A-4147-A177-3AD203B41FA5}">
                      <a16:colId xmlns:a16="http://schemas.microsoft.com/office/drawing/2014/main" val="1155441637"/>
                    </a:ext>
                  </a:extLst>
                </a:gridCol>
                <a:gridCol w="1193635">
                  <a:extLst>
                    <a:ext uri="{9D8B030D-6E8A-4147-A177-3AD203B41FA5}">
                      <a16:colId xmlns:a16="http://schemas.microsoft.com/office/drawing/2014/main" val="643071395"/>
                    </a:ext>
                  </a:extLst>
                </a:gridCol>
                <a:gridCol w="1193635">
                  <a:extLst>
                    <a:ext uri="{9D8B030D-6E8A-4147-A177-3AD203B41FA5}">
                      <a16:colId xmlns:a16="http://schemas.microsoft.com/office/drawing/2014/main" val="2074379241"/>
                    </a:ext>
                  </a:extLst>
                </a:gridCol>
                <a:gridCol w="1193635">
                  <a:extLst>
                    <a:ext uri="{9D8B030D-6E8A-4147-A177-3AD203B41FA5}">
                      <a16:colId xmlns:a16="http://schemas.microsoft.com/office/drawing/2014/main" val="126346346"/>
                    </a:ext>
                  </a:extLst>
                </a:gridCol>
                <a:gridCol w="1193635">
                  <a:extLst>
                    <a:ext uri="{9D8B030D-6E8A-4147-A177-3AD203B41FA5}">
                      <a16:colId xmlns:a16="http://schemas.microsoft.com/office/drawing/2014/main" val="3323849216"/>
                    </a:ext>
                  </a:extLst>
                </a:gridCol>
                <a:gridCol w="1193635">
                  <a:extLst>
                    <a:ext uri="{9D8B030D-6E8A-4147-A177-3AD203B41FA5}">
                      <a16:colId xmlns:a16="http://schemas.microsoft.com/office/drawing/2014/main" val="255919165"/>
                    </a:ext>
                  </a:extLst>
                </a:gridCol>
                <a:gridCol w="1193635">
                  <a:extLst>
                    <a:ext uri="{9D8B030D-6E8A-4147-A177-3AD203B41FA5}">
                      <a16:colId xmlns:a16="http://schemas.microsoft.com/office/drawing/2014/main" val="1907976906"/>
                    </a:ext>
                  </a:extLst>
                </a:gridCol>
              </a:tblGrid>
              <a:tr h="220052">
                <a:tc rowSpan="2">
                  <a:txBody>
                    <a:bodyPr/>
                    <a:lstStyle/>
                    <a:p>
                      <a:pPr algn="ctr" rtl="0" fontAlgn="ctr"/>
                      <a:r>
                        <a:rPr lang="en-GB" sz="1300" b="1" i="0" u="none" strike="noStrike" noProof="0" dirty="0">
                          <a:solidFill>
                            <a:srgbClr val="FFFFFF"/>
                          </a:solidFill>
                          <a:effectLst/>
                          <a:latin typeface="Arial" panose="020B0604020202020204" pitchFamily="34" charset="0"/>
                        </a:rPr>
                        <a:t>Capital assets</a:t>
                      </a:r>
                    </a:p>
                  </a:txBody>
                  <a:tcPr marL="73546" marR="73546" marT="36773" marB="367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9BC"/>
                    </a:solidFill>
                  </a:tcPr>
                </a:tc>
                <a:tc gridSpan="2">
                  <a:txBody>
                    <a:bodyPr/>
                    <a:lstStyle/>
                    <a:p>
                      <a:pPr algn="ctr" rtl="0" fontAlgn="ctr"/>
                      <a:r>
                        <a:rPr lang="en-GB" sz="1300" b="0" i="0" u="none" strike="noStrike" noProof="0" dirty="0">
                          <a:solidFill>
                            <a:srgbClr val="FFFFFF"/>
                          </a:solidFill>
                          <a:effectLst/>
                          <a:latin typeface="Arial" panose="020B0604020202020204" pitchFamily="34" charset="0"/>
                        </a:rPr>
                        <a:t>Ordinary regime</a:t>
                      </a:r>
                    </a:p>
                  </a:txBody>
                  <a:tcPr marL="73546" marR="73546" marT="36773" marB="367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5623"/>
                    </a:solidFill>
                  </a:tcPr>
                </a:tc>
                <a:tc hMerge="1">
                  <a:txBody>
                    <a:bodyPr/>
                    <a:lstStyle/>
                    <a:p>
                      <a:endParaRPr lang="it-IT"/>
                    </a:p>
                  </a:txBody>
                  <a:tcPr/>
                </a:tc>
                <a:tc gridSpan="2">
                  <a:txBody>
                    <a:bodyPr/>
                    <a:lstStyle/>
                    <a:p>
                      <a:pPr algn="ctr" rtl="0" fontAlgn="ctr"/>
                      <a:r>
                        <a:rPr lang="en-GB" sz="1300" b="0" i="0" u="none" strike="noStrike" noProof="0" dirty="0">
                          <a:solidFill>
                            <a:srgbClr val="FFFFFF"/>
                          </a:solidFill>
                          <a:effectLst/>
                          <a:latin typeface="Arial" panose="020B0604020202020204" pitchFamily="34" charset="0"/>
                        </a:rPr>
                        <a:t>High net worth regime</a:t>
                      </a:r>
                    </a:p>
                  </a:txBody>
                  <a:tcPr marL="73546" marR="73546" marT="36773" marB="367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it-IT"/>
                    </a:p>
                  </a:txBody>
                  <a:tcPr/>
                </a:tc>
                <a:tc gridSpan="2">
                  <a:txBody>
                    <a:bodyPr/>
                    <a:lstStyle/>
                    <a:p>
                      <a:pPr algn="ctr" rtl="0" fontAlgn="ctr"/>
                      <a:r>
                        <a:rPr lang="en-GB" sz="1300" b="0" i="0" u="none" strike="noStrike" noProof="0" dirty="0">
                          <a:solidFill>
                            <a:srgbClr val="FFFFFF"/>
                          </a:solidFill>
                          <a:effectLst/>
                          <a:latin typeface="Arial" panose="020B0604020202020204" pitchFamily="34" charset="0"/>
                        </a:rPr>
                        <a:t>Inpatriates regime</a:t>
                      </a:r>
                    </a:p>
                  </a:txBody>
                  <a:tcPr marL="73546" marR="73546" marT="36773" marB="36773"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6A78B"/>
                    </a:solidFill>
                  </a:tcPr>
                </a:tc>
                <a:tc hMerge="1">
                  <a:txBody>
                    <a:bodyPr/>
                    <a:lstStyle/>
                    <a:p>
                      <a:endParaRPr lang="it-IT"/>
                    </a:p>
                  </a:txBody>
                  <a:tcPr/>
                </a:tc>
                <a:extLst>
                  <a:ext uri="{0D108BD9-81ED-4DB2-BD59-A6C34878D82A}">
                    <a16:rowId xmlns:a16="http://schemas.microsoft.com/office/drawing/2014/main" val="2453205889"/>
                  </a:ext>
                </a:extLst>
              </a:tr>
              <a:tr h="223380">
                <a:tc vMerge="1">
                  <a:txBody>
                    <a:bodyPr/>
                    <a:lstStyle/>
                    <a:p>
                      <a:endParaRPr lang="it-IT"/>
                    </a:p>
                  </a:txBody>
                  <a:tcPr/>
                </a:tc>
                <a:tc>
                  <a:txBody>
                    <a:bodyPr/>
                    <a:lstStyle/>
                    <a:p>
                      <a:pPr algn="ctr" fontAlgn="ctr"/>
                      <a:r>
                        <a:rPr lang="en-GB" sz="1300" b="0" i="0" u="none" strike="noStrike" noProof="0" dirty="0">
                          <a:solidFill>
                            <a:srgbClr val="000000"/>
                          </a:solidFill>
                          <a:effectLst/>
                          <a:latin typeface="Arial" panose="020B0604020202020204" pitchFamily="34" charset="0"/>
                        </a:rPr>
                        <a:t>Italian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GB" sz="1300" b="0" i="0" u="none" strike="noStrike" noProof="0"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en-GB" sz="1300" b="0" i="0" u="none" strike="noStrike" noProof="0" dirty="0">
                          <a:solidFill>
                            <a:srgbClr val="000000"/>
                          </a:solidFill>
                          <a:effectLst/>
                          <a:latin typeface="Arial" panose="020B0604020202020204" pitchFamily="34" charset="0"/>
                        </a:rPr>
                        <a:t>Italian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GB" sz="1300" b="0" i="0" u="none" strike="noStrike" noProof="0"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en-GB" sz="1300" b="0" i="0" u="none" strike="noStrike" noProof="0" dirty="0">
                          <a:solidFill>
                            <a:srgbClr val="000000"/>
                          </a:solidFill>
                          <a:effectLst/>
                          <a:latin typeface="Arial" panose="020B0604020202020204" pitchFamily="34" charset="0"/>
                        </a:rPr>
                        <a:t>Italian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GB" sz="1300" b="0" i="0" u="none" strike="noStrike" noProof="0" dirty="0">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3893452185"/>
                  </a:ext>
                </a:extLst>
              </a:tr>
              <a:tr h="971329">
                <a:tc>
                  <a:txBody>
                    <a:bodyPr/>
                    <a:lstStyle/>
                    <a:p>
                      <a:pPr algn="ctr" rtl="0" fontAlgn="ctr"/>
                      <a:r>
                        <a:rPr lang="en-GB" sz="1300" b="1" i="0" u="none" strike="noStrike" noProof="0" dirty="0">
                          <a:solidFill>
                            <a:srgbClr val="FFFFFF"/>
                          </a:solidFill>
                          <a:effectLst/>
                          <a:latin typeface="Arial" panose="020B0604020202020204" pitchFamily="34" charset="0"/>
                        </a:rPr>
                        <a:t>Immovable property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900" b="0" i="0" u="none" strike="noStrike" noProof="0" dirty="0">
                          <a:solidFill>
                            <a:srgbClr val="000000"/>
                          </a:solidFill>
                          <a:effectLst/>
                          <a:latin typeface="Arial" panose="020B0604020202020204" pitchFamily="34" charset="0"/>
                        </a:rPr>
                        <a:t>IMU at a rate of 0,86% on the revaluated cadastral value of the asset (some exceptions apply)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indent="0" algn="ctr" fontAlgn="ctr">
                        <a:buFont typeface="+mj-lt"/>
                        <a:buNone/>
                      </a:pPr>
                      <a:r>
                        <a:rPr lang="en-GB" sz="900" b="0" i="0" u="none" strike="noStrike" noProof="0" dirty="0">
                          <a:solidFill>
                            <a:srgbClr val="000000"/>
                          </a:solidFill>
                          <a:effectLst/>
                          <a:latin typeface="Arial" panose="020B0604020202020204" pitchFamily="34" charset="0"/>
                        </a:rPr>
                        <a:t>1) IVIE at 0,76% rate on the purchase cost or FMV of the assets;</a:t>
                      </a:r>
                    </a:p>
                    <a:p>
                      <a:pPr marL="0" indent="0" algn="ctr" fontAlgn="ctr">
                        <a:buFont typeface="+mj-lt"/>
                        <a:buNone/>
                      </a:pPr>
                      <a:r>
                        <a:rPr lang="en-GB" sz="900" b="0" i="0" u="none" strike="noStrike" noProof="0" dirty="0">
                          <a:solidFill>
                            <a:srgbClr val="000000"/>
                          </a:solidFill>
                          <a:effectLst/>
                          <a:latin typeface="Arial" panose="020B0604020202020204" pitchFamily="34" charset="0"/>
                        </a:rPr>
                        <a:t>2) reporting obligations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900" b="1" i="0" u="none" strike="noStrike" noProof="0" dirty="0">
                          <a:solidFill>
                            <a:srgbClr val="000000"/>
                          </a:solidFill>
                          <a:effectLst/>
                          <a:latin typeface="Arial" panose="020B0604020202020204" pitchFamily="34" charset="0"/>
                        </a:rPr>
                        <a:t>exemption</a:t>
                      </a:r>
                    </a:p>
                    <a:p>
                      <a:pPr algn="ctr" fontAlgn="ctr"/>
                      <a:r>
                        <a:rPr lang="en-GB" sz="900" b="0" i="0" u="none" strike="noStrike" noProof="0" dirty="0">
                          <a:solidFill>
                            <a:srgbClr val="000000"/>
                          </a:solidFill>
                          <a:effectLst/>
                          <a:latin typeface="Arial" panose="020B0604020202020204" pitchFamily="34" charset="0"/>
                        </a:rPr>
                        <a:t> from IVIE and reporting obligations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3572465804"/>
                  </a:ext>
                </a:extLst>
              </a:tr>
              <a:tr h="1195489">
                <a:tc>
                  <a:txBody>
                    <a:bodyPr/>
                    <a:lstStyle/>
                    <a:p>
                      <a:pPr algn="ctr" rtl="0" fontAlgn="ctr"/>
                      <a:r>
                        <a:rPr lang="en-GB" sz="1300" b="1" i="0" u="none" strike="noStrike" noProof="0" dirty="0">
                          <a:solidFill>
                            <a:srgbClr val="FFFFFF"/>
                          </a:solidFill>
                          <a:effectLst/>
                          <a:latin typeface="Arial" panose="020B0604020202020204" pitchFamily="34" charset="0"/>
                        </a:rPr>
                        <a:t>Financial Assets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900" b="0" i="0" u="none" strike="noStrike" noProof="0" dirty="0">
                          <a:solidFill>
                            <a:srgbClr val="000000"/>
                          </a:solidFill>
                          <a:effectLst/>
                          <a:latin typeface="Arial" panose="020B0604020202020204" pitchFamily="34" charset="0"/>
                        </a:rPr>
                        <a:t>stamp duty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indent="0" algn="ctr" fontAlgn="ctr">
                        <a:buFont typeface="+mj-lt"/>
                        <a:buNone/>
                      </a:pPr>
                      <a:r>
                        <a:rPr lang="en-GB" sz="900" b="0" i="0" u="none" strike="noStrike" noProof="0" dirty="0">
                          <a:solidFill>
                            <a:srgbClr val="000000"/>
                          </a:solidFill>
                          <a:effectLst/>
                          <a:latin typeface="Arial" panose="020B0604020202020204" pitchFamily="34" charset="0"/>
                        </a:rPr>
                        <a:t>1) IVAFE at 0,2% on the FMV or nominal value (€34,2 for bank accounts and similar);</a:t>
                      </a:r>
                    </a:p>
                    <a:p>
                      <a:pPr marL="0" indent="0" algn="ctr" fontAlgn="ctr">
                        <a:buFont typeface="+mj-lt"/>
                        <a:buNone/>
                      </a:pPr>
                      <a:r>
                        <a:rPr lang="en-GB" sz="900" b="0" i="0" u="none" strike="noStrike" noProof="0" dirty="0">
                          <a:solidFill>
                            <a:srgbClr val="000000"/>
                          </a:solidFill>
                          <a:effectLst/>
                          <a:latin typeface="Arial" panose="020B0604020202020204" pitchFamily="34" charset="0"/>
                        </a:rPr>
                        <a:t>2) reporting obligations </a:t>
                      </a:r>
                    </a:p>
                    <a:p>
                      <a:pPr algn="ctr" fontAlgn="ctr"/>
                      <a:endParaRPr lang="en-GB" sz="900" b="0" i="0" u="none" strike="noStrike" noProof="0" dirty="0">
                        <a:solidFill>
                          <a:srgbClr val="000000"/>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900" b="1" i="0" u="none" strike="noStrike" noProof="0" dirty="0">
                          <a:solidFill>
                            <a:srgbClr val="000000"/>
                          </a:solidFill>
                          <a:effectLst/>
                          <a:latin typeface="Arial" panose="020B0604020202020204" pitchFamily="34" charset="0"/>
                        </a:rPr>
                        <a:t>exemption</a:t>
                      </a:r>
                    </a:p>
                    <a:p>
                      <a:pPr algn="ctr" fontAlgn="ctr"/>
                      <a:r>
                        <a:rPr lang="en-GB" sz="900" b="0" i="0" u="none" strike="noStrike" noProof="0" dirty="0">
                          <a:solidFill>
                            <a:srgbClr val="000000"/>
                          </a:solidFill>
                          <a:effectLst/>
                          <a:latin typeface="Arial" panose="020B0604020202020204" pitchFamily="34" charset="0"/>
                        </a:rPr>
                        <a:t>from IVIE and reporting obligations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1540343016"/>
                  </a:ext>
                </a:extLst>
              </a:tr>
              <a:tr h="547015">
                <a:tc>
                  <a:txBody>
                    <a:bodyPr/>
                    <a:lstStyle/>
                    <a:p>
                      <a:pPr algn="ctr" rtl="0" fontAlgn="ctr"/>
                      <a:r>
                        <a:rPr lang="en-GB" sz="1300" b="1" i="0" u="none" strike="noStrike" noProof="0" dirty="0">
                          <a:solidFill>
                            <a:srgbClr val="FFFFFF"/>
                          </a:solidFill>
                          <a:effectLst/>
                          <a:latin typeface="Arial" panose="020B0604020202020204" pitchFamily="34" charset="0"/>
                        </a:rPr>
                        <a:t>Inheritance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GB" sz="900" b="0" i="0" u="none" strike="noStrike" noProof="0" dirty="0">
                          <a:solidFill>
                            <a:srgbClr val="000000"/>
                          </a:solidFill>
                          <a:effectLst/>
                          <a:latin typeface="Arial" panose="020B0604020202020204" pitchFamily="34" charset="0"/>
                        </a:rPr>
                        <a:t>From 4% to 8% with certain thresholds in case the beneficiaries are relatives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GB" sz="900" b="0" i="0" u="none" strike="noStrike" noProof="0" dirty="0">
                          <a:solidFill>
                            <a:srgbClr val="000000"/>
                          </a:solidFill>
                          <a:effectLst/>
                          <a:latin typeface="Arial" panose="020B0604020202020204" pitchFamily="34" charset="0"/>
                        </a:rPr>
                        <a:t>From 4% to 8% with certain thresholds in case the beneficiaries are relatives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GB" sz="900" b="1" i="0" u="none" strike="noStrike" noProof="0" dirty="0">
                          <a:solidFill>
                            <a:srgbClr val="000000"/>
                          </a:solidFill>
                          <a:effectLst/>
                          <a:latin typeface="Arial" panose="020B0604020202020204" pitchFamily="34" charset="0"/>
                        </a:rPr>
                        <a:t>exemption</a:t>
                      </a:r>
                      <a:r>
                        <a:rPr lang="en-GB" sz="900" b="0" i="0" u="none" strike="noStrike" noProof="0" dirty="0">
                          <a:solidFill>
                            <a:srgbClr val="000000"/>
                          </a:solidFill>
                          <a:effectLst/>
                          <a:latin typeface="Arial" panose="020B0604020202020204" pitchFamily="34" charset="0"/>
                        </a:rPr>
                        <a:t> on foreign assets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ordinary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3380871632"/>
                  </a:ext>
                </a:extLst>
              </a:tr>
            </a:tbl>
          </a:graphicData>
        </a:graphic>
      </p:graphicFrame>
    </p:spTree>
    <p:extLst>
      <p:ext uri="{BB962C8B-B14F-4D97-AF65-F5344CB8AC3E}">
        <p14:creationId xmlns:p14="http://schemas.microsoft.com/office/powerpoint/2010/main" val="2727783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43665" y="1605543"/>
            <a:ext cx="4185709" cy="2246790"/>
          </a:xfrm>
        </p:spPr>
        <p:txBody>
          <a:bodyPr/>
          <a:lstStyle/>
          <a:p>
            <a:r>
              <a:rPr lang="en-US" dirty="0"/>
              <a:t>SWITZERLAND</a:t>
            </a:r>
          </a:p>
        </p:txBody>
      </p:sp>
      <p:sp>
        <p:nvSpPr>
          <p:cNvPr id="3"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5" name="TextBox 4">
            <a:extLst>
              <a:ext uri="{FF2B5EF4-FFF2-40B4-BE49-F238E27FC236}">
                <a16:creationId xmlns:a16="http://schemas.microsoft.com/office/drawing/2014/main" id="{7D13D7A5-D117-4708-86B5-0E11C33FBBF6}"/>
              </a:ext>
            </a:extLst>
          </p:cNvPr>
          <p:cNvSpPr txBox="1"/>
          <p:nvPr/>
        </p:nvSpPr>
        <p:spPr>
          <a:xfrm>
            <a:off x="5503636" y="4278376"/>
            <a:ext cx="2380017" cy="313932"/>
          </a:xfrm>
          <a:prstGeom prst="rect">
            <a:avLst/>
          </a:prstGeom>
          <a:noFill/>
        </p:spPr>
        <p:txBody>
          <a:bodyPr wrap="square" rtlCol="0">
            <a:spAutoFit/>
          </a:bodyPr>
          <a:lstStyle/>
          <a:p>
            <a:pPr>
              <a:lnSpc>
                <a:spcPct val="80000"/>
              </a:lnSpc>
            </a:pPr>
            <a:r>
              <a:rPr lang="en-US" b="1" spc="-150" dirty="0">
                <a:solidFill>
                  <a:schemeClr val="bg1"/>
                </a:solidFill>
                <a:latin typeface="Arial"/>
                <a:cs typeface="Arial"/>
              </a:rPr>
              <a:t>RENÉ MATTEOTTI</a:t>
            </a:r>
          </a:p>
        </p:txBody>
      </p:sp>
      <p:cxnSp>
        <p:nvCxnSpPr>
          <p:cNvPr id="6" name="Straight Connector 5">
            <a:extLst>
              <a:ext uri="{FF2B5EF4-FFF2-40B4-BE49-F238E27FC236}">
                <a16:creationId xmlns:a16="http://schemas.microsoft.com/office/drawing/2014/main" id="{A8A88CF4-AFFA-4724-85C9-EEF1A0147E36}"/>
              </a:ext>
            </a:extLst>
          </p:cNvPr>
          <p:cNvCxnSpPr/>
          <p:nvPr/>
        </p:nvCxnSpPr>
        <p:spPr>
          <a:xfrm>
            <a:off x="5597069" y="4647886"/>
            <a:ext cx="1879977"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E7E5019-3C72-41F4-AC91-3A5BB33AAE8B}"/>
              </a:ext>
            </a:extLst>
          </p:cNvPr>
          <p:cNvSpPr txBox="1"/>
          <p:nvPr/>
        </p:nvSpPr>
        <p:spPr>
          <a:xfrm>
            <a:off x="5503636" y="4759043"/>
            <a:ext cx="2725964" cy="341632"/>
          </a:xfrm>
          <a:prstGeom prst="rect">
            <a:avLst/>
          </a:prstGeom>
          <a:noFill/>
        </p:spPr>
        <p:txBody>
          <a:bodyPr wrap="square" rtlCol="0">
            <a:spAutoFit/>
          </a:bodyPr>
          <a:lstStyle/>
          <a:p>
            <a:pPr>
              <a:lnSpc>
                <a:spcPct val="90000"/>
              </a:lnSpc>
            </a:pPr>
            <a:r>
              <a:rPr lang="en-US" b="1" spc="-150" dirty="0">
                <a:solidFill>
                  <a:schemeClr val="bg1"/>
                </a:solidFill>
                <a:latin typeface="Arial"/>
                <a:cs typeface="Arial"/>
              </a:rPr>
              <a:t>TAXPARTNER</a:t>
            </a:r>
          </a:p>
        </p:txBody>
      </p:sp>
    </p:spTree>
    <p:extLst>
      <p:ext uri="{BB962C8B-B14F-4D97-AF65-F5344CB8AC3E}">
        <p14:creationId xmlns:p14="http://schemas.microsoft.com/office/powerpoint/2010/main" val="3272787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F4CB-6829-4038-9018-3B6E78C3764C}"/>
              </a:ext>
            </a:extLst>
          </p:cNvPr>
          <p:cNvSpPr>
            <a:spLocks noGrp="1"/>
          </p:cNvSpPr>
          <p:nvPr>
            <p:ph type="title"/>
          </p:nvPr>
        </p:nvSpPr>
        <p:spPr>
          <a:xfrm>
            <a:off x="135730" y="234202"/>
            <a:ext cx="7529514" cy="704188"/>
          </a:xfrm>
        </p:spPr>
        <p:txBody>
          <a:bodyPr>
            <a:normAutofit/>
          </a:bodyPr>
          <a:lstStyle/>
          <a:p>
            <a:r>
              <a:rPr lang="en-US" dirty="0">
                <a:solidFill>
                  <a:srgbClr val="222850"/>
                </a:solidFill>
              </a:rPr>
              <a:t>DOMESTIC CRITERIA FOR RESIDENCE</a:t>
            </a:r>
            <a:endParaRPr lang="en-GB" dirty="0">
              <a:solidFill>
                <a:srgbClr val="222850"/>
              </a:solidFill>
            </a:endParaRPr>
          </a:p>
        </p:txBody>
      </p:sp>
      <p:graphicFrame>
        <p:nvGraphicFramePr>
          <p:cNvPr id="3" name="Diagram 2">
            <a:extLst>
              <a:ext uri="{FF2B5EF4-FFF2-40B4-BE49-F238E27FC236}">
                <a16:creationId xmlns:a16="http://schemas.microsoft.com/office/drawing/2014/main" id="{12D0D607-A923-4B1A-BF38-E64A118DA823}"/>
              </a:ext>
            </a:extLst>
          </p:cNvPr>
          <p:cNvGraphicFramePr/>
          <p:nvPr>
            <p:extLst>
              <p:ext uri="{D42A27DB-BD31-4B8C-83A1-F6EECF244321}">
                <p14:modId xmlns:p14="http://schemas.microsoft.com/office/powerpoint/2010/main" val="4011578763"/>
              </p:ext>
            </p:extLst>
          </p:nvPr>
        </p:nvGraphicFramePr>
        <p:xfrm>
          <a:off x="263237" y="992982"/>
          <a:ext cx="8631381" cy="31079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a:extLst>
              <a:ext uri="{FF2B5EF4-FFF2-40B4-BE49-F238E27FC236}">
                <a16:creationId xmlns:a16="http://schemas.microsoft.com/office/drawing/2014/main" id="{3D95309D-BAB2-4C59-9D17-E4F6D77F5B49}"/>
              </a:ext>
            </a:extLst>
          </p:cNvPr>
          <p:cNvSpPr/>
          <p:nvPr/>
        </p:nvSpPr>
        <p:spPr>
          <a:xfrm>
            <a:off x="7878298" y="-60606"/>
            <a:ext cx="737381" cy="782134"/>
          </a:xfrm>
          <a:prstGeom prst="flowChartConnector">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5">
            <a:extLst>
              <a:ext uri="{FF2B5EF4-FFF2-40B4-BE49-F238E27FC236}">
                <a16:creationId xmlns:a16="http://schemas.microsoft.com/office/drawing/2014/main" id="{54B43978-F1FC-40F3-AE4D-BCF9A5A9AAEB}"/>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B85E497A-8EF0-4F54-A2D8-80C8C00F4CA7}"/>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7" name="Group 6">
            <a:extLst>
              <a:ext uri="{FF2B5EF4-FFF2-40B4-BE49-F238E27FC236}">
                <a16:creationId xmlns:a16="http://schemas.microsoft.com/office/drawing/2014/main" id="{C19FDECD-BD6C-4285-90AE-0ABBCC152234}"/>
              </a:ext>
            </a:extLst>
          </p:cNvPr>
          <p:cNvGrpSpPr/>
          <p:nvPr/>
        </p:nvGrpSpPr>
        <p:grpSpPr>
          <a:xfrm>
            <a:off x="4876003" y="4682753"/>
            <a:ext cx="3334547" cy="375582"/>
            <a:chOff x="2091655" y="6296695"/>
            <a:chExt cx="3722135" cy="433264"/>
          </a:xfrm>
        </p:grpSpPr>
        <p:pic>
          <p:nvPicPr>
            <p:cNvPr id="8" name="Picture 8" descr="Image result for twitter logo">
              <a:extLst>
                <a:ext uri="{FF2B5EF4-FFF2-40B4-BE49-F238E27FC236}">
                  <a16:creationId xmlns:a16="http://schemas.microsoft.com/office/drawing/2014/main" id="{1D94FF68-C9CD-42AE-96C2-E3DDA8F9146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linkedin logo">
              <a:extLst>
                <a:ext uri="{FF2B5EF4-FFF2-40B4-BE49-F238E27FC236}">
                  <a16:creationId xmlns:a16="http://schemas.microsoft.com/office/drawing/2014/main" id="{1202F117-1683-4972-811A-CFD68EA1077B}"/>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B574C78-A2D5-4E99-B2D5-8DE57B8CE2F6}"/>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1" name="Rectangle 10">
              <a:extLst>
                <a:ext uri="{FF2B5EF4-FFF2-40B4-BE49-F238E27FC236}">
                  <a16:creationId xmlns:a16="http://schemas.microsoft.com/office/drawing/2014/main" id="{86C9D1FE-819F-4869-9924-371A2B832BBC}"/>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67893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234202"/>
            <a:ext cx="7007577" cy="704188"/>
          </a:xfrm>
        </p:spPr>
        <p:txBody>
          <a:bodyPr>
            <a:normAutofit fontScale="90000"/>
          </a:bodyPr>
          <a:lstStyle/>
          <a:p>
            <a:r>
              <a:rPr lang="en-US" dirty="0">
                <a:solidFill>
                  <a:srgbClr val="222850"/>
                </a:solidFill>
              </a:rPr>
              <a:t>BACKGROUND 1: GENERAL OVERVIEW</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3</a:t>
            </a:fld>
            <a:endParaRPr lang="en-US" dirty="0"/>
          </a:p>
        </p:txBody>
      </p:sp>
      <p:sp>
        <p:nvSpPr>
          <p:cNvPr id="5" name="TextBox 4">
            <a:extLst>
              <a:ext uri="{FF2B5EF4-FFF2-40B4-BE49-F238E27FC236}">
                <a16:creationId xmlns:a16="http://schemas.microsoft.com/office/drawing/2014/main" id="{DA6112F2-A19A-4F5A-8A38-3DED99110D83}"/>
              </a:ext>
            </a:extLst>
          </p:cNvPr>
          <p:cNvSpPr txBox="1"/>
          <p:nvPr/>
        </p:nvSpPr>
        <p:spPr>
          <a:xfrm>
            <a:off x="400756" y="1143003"/>
            <a:ext cx="7651044" cy="3420424"/>
          </a:xfrm>
          <a:prstGeom prst="rect">
            <a:avLst/>
          </a:prstGeom>
          <a:noFill/>
        </p:spPr>
        <p:txBody>
          <a:bodyPr wrap="square" rtlCol="0">
            <a:spAutoFit/>
          </a:bodyPr>
          <a:lstStyle/>
          <a:p>
            <a:pPr marL="342900" indent="-342900">
              <a:lnSpc>
                <a:spcPct val="110000"/>
              </a:lnSpc>
              <a:buBlip>
                <a:blip r:embed="rId2"/>
              </a:buBlip>
            </a:pPr>
            <a:r>
              <a:rPr lang="en-GB" dirty="0">
                <a:solidFill>
                  <a:srgbClr val="1A1A1A"/>
                </a:solidFill>
                <a:latin typeface="Arial"/>
                <a:cs typeface="Arial"/>
              </a:rPr>
              <a:t>Mr and Mrs X  (the Family) have been resident in State A for their entire life.</a:t>
            </a:r>
          </a:p>
          <a:p>
            <a:pPr>
              <a:lnSpc>
                <a:spcPct val="110000"/>
              </a:lnSpc>
            </a:pPr>
            <a:endParaRPr lang="en-GB" dirty="0">
              <a:solidFill>
                <a:srgbClr val="1A1A1A"/>
              </a:solidFill>
              <a:latin typeface="Arial"/>
              <a:cs typeface="Arial"/>
            </a:endParaRPr>
          </a:p>
          <a:p>
            <a:pPr marL="342900" indent="-342900">
              <a:lnSpc>
                <a:spcPct val="110000"/>
              </a:lnSpc>
              <a:buBlip>
                <a:blip r:embed="rId2"/>
              </a:buBlip>
            </a:pPr>
            <a:r>
              <a:rPr lang="en-GB" dirty="0">
                <a:solidFill>
                  <a:srgbClr val="1A1A1A"/>
                </a:solidFill>
                <a:latin typeface="Arial"/>
                <a:cs typeface="Arial"/>
              </a:rPr>
              <a:t>Mr and Mrs X are contemplating of relocating to another jurisdiction (Cyprus, Greece, Italy, Switzerland and the UK), for various reasons (e.g. tax, education, climate, business opportunities, and lifestyle).</a:t>
            </a:r>
          </a:p>
          <a:p>
            <a:pPr>
              <a:lnSpc>
                <a:spcPct val="110000"/>
              </a:lnSpc>
            </a:pPr>
            <a:endParaRPr lang="en-GB" dirty="0">
              <a:solidFill>
                <a:srgbClr val="1A1A1A"/>
              </a:solidFill>
              <a:latin typeface="Arial"/>
              <a:cs typeface="Arial"/>
            </a:endParaRPr>
          </a:p>
          <a:p>
            <a:pPr marL="342900" indent="-342900">
              <a:lnSpc>
                <a:spcPct val="110000"/>
              </a:lnSpc>
              <a:buBlip>
                <a:blip r:embed="rId2"/>
              </a:buBlip>
            </a:pPr>
            <a:r>
              <a:rPr lang="en-GB" dirty="0">
                <a:solidFill>
                  <a:srgbClr val="1A1A1A"/>
                </a:solidFill>
                <a:latin typeface="Arial"/>
                <a:cs typeface="Arial"/>
              </a:rPr>
              <a:t>To minimize their tax risks, Mr and Mrs X would like to plan their wealth accordingly. In doing so, the tax implications are typically threefold.</a:t>
            </a:r>
          </a:p>
          <a:p>
            <a:pPr>
              <a:lnSpc>
                <a:spcPct val="110000"/>
              </a:lnSpc>
            </a:pPr>
            <a:endParaRPr lang="en-GB" dirty="0">
              <a:solidFill>
                <a:srgbClr val="1A1A1A"/>
              </a:solidFill>
              <a:latin typeface="Arial"/>
              <a:cs typeface="Arial"/>
            </a:endParaRPr>
          </a:p>
        </p:txBody>
      </p:sp>
      <p:sp>
        <p:nvSpPr>
          <p:cNvPr id="6" name="Rectangle 5">
            <a:extLst>
              <a:ext uri="{FF2B5EF4-FFF2-40B4-BE49-F238E27FC236}">
                <a16:creationId xmlns:a16="http://schemas.microsoft.com/office/drawing/2014/main" id="{46DEEE4E-6A92-4299-BCDC-2B0B6EB1768E}"/>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7" name="Group 6">
            <a:extLst>
              <a:ext uri="{FF2B5EF4-FFF2-40B4-BE49-F238E27FC236}">
                <a16:creationId xmlns:a16="http://schemas.microsoft.com/office/drawing/2014/main" id="{03A9B902-0128-4AFB-B82B-72A22A13A7A7}"/>
              </a:ext>
            </a:extLst>
          </p:cNvPr>
          <p:cNvGrpSpPr/>
          <p:nvPr/>
        </p:nvGrpSpPr>
        <p:grpSpPr>
          <a:xfrm>
            <a:off x="4876003" y="4682753"/>
            <a:ext cx="3334547" cy="375582"/>
            <a:chOff x="2091655" y="6296695"/>
            <a:chExt cx="3722135" cy="433264"/>
          </a:xfrm>
        </p:grpSpPr>
        <p:pic>
          <p:nvPicPr>
            <p:cNvPr id="8" name="Picture 8" descr="Image result for twitter logo">
              <a:extLst>
                <a:ext uri="{FF2B5EF4-FFF2-40B4-BE49-F238E27FC236}">
                  <a16:creationId xmlns:a16="http://schemas.microsoft.com/office/drawing/2014/main" id="{3BB20B74-7DED-4BC1-820D-6D0A468AB2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linkedin logo">
              <a:extLst>
                <a:ext uri="{FF2B5EF4-FFF2-40B4-BE49-F238E27FC236}">
                  <a16:creationId xmlns:a16="http://schemas.microsoft.com/office/drawing/2014/main" id="{7EC4F565-A281-4D0B-B281-65E5DE3F82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2CB3C8B5-3463-4CDE-BBCA-05F13E899D4C}"/>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1" name="Rectangle 10">
              <a:extLst>
                <a:ext uri="{FF2B5EF4-FFF2-40B4-BE49-F238E27FC236}">
                  <a16:creationId xmlns:a16="http://schemas.microsoft.com/office/drawing/2014/main" id="{33441B55-B4CD-4C3B-8514-BDA752375908}"/>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833486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SWISS FAVOURABLE REGIMES</a:t>
            </a:r>
          </a:p>
        </p:txBody>
      </p:sp>
      <p:grpSp>
        <p:nvGrpSpPr>
          <p:cNvPr id="17" name="Gruppo 16">
            <a:extLst>
              <a:ext uri="{FF2B5EF4-FFF2-40B4-BE49-F238E27FC236}">
                <a16:creationId xmlns:a16="http://schemas.microsoft.com/office/drawing/2014/main" id="{FC8E9195-6864-41A2-A3F7-B298182B9FB3}"/>
              </a:ext>
            </a:extLst>
          </p:cNvPr>
          <p:cNvGrpSpPr/>
          <p:nvPr/>
        </p:nvGrpSpPr>
        <p:grpSpPr>
          <a:xfrm>
            <a:off x="358423" y="1241653"/>
            <a:ext cx="8268866" cy="3279780"/>
            <a:chOff x="1088" y="0"/>
            <a:chExt cx="2827327" cy="3236118"/>
          </a:xfrm>
          <a:solidFill>
            <a:srgbClr val="CACACA"/>
          </a:solidFill>
          <a:scene3d>
            <a:camera prst="orthographicFront">
              <a:rot lat="0" lon="0" rev="0"/>
            </a:camera>
            <a:lightRig rig="contrasting" dir="t">
              <a:rot lat="0" lon="0" rev="1200000"/>
            </a:lightRig>
          </a:scene3d>
        </p:grpSpPr>
        <p:sp>
          <p:nvSpPr>
            <p:cNvPr id="18" name="Rettangolo con angoli arrotondati 17">
              <a:extLst>
                <a:ext uri="{FF2B5EF4-FFF2-40B4-BE49-F238E27FC236}">
                  <a16:creationId xmlns:a16="http://schemas.microsoft.com/office/drawing/2014/main" id="{A0B395DA-CC1E-49FD-AFC3-AC7A21D8F411}"/>
                </a:ext>
              </a:extLst>
            </p:cNvPr>
            <p:cNvSpPr/>
            <p:nvPr/>
          </p:nvSpPr>
          <p:spPr>
            <a:xfrm>
              <a:off x="1088" y="0"/>
              <a:ext cx="2827327" cy="3236118"/>
            </a:xfrm>
            <a:prstGeom prst="roundRect">
              <a:avLst>
                <a:gd name="adj" fmla="val 10000"/>
              </a:avLst>
            </a:prstGeom>
            <a:grpFill/>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9" name="CasellaDiTesto 18">
              <a:extLst>
                <a:ext uri="{FF2B5EF4-FFF2-40B4-BE49-F238E27FC236}">
                  <a16:creationId xmlns:a16="http://schemas.microsoft.com/office/drawing/2014/main" id="{747739F0-1FCB-4A76-9E9F-F6D7CFB451CD}"/>
                </a:ext>
              </a:extLst>
            </p:cNvPr>
            <p:cNvSpPr txBox="1"/>
            <p:nvPr/>
          </p:nvSpPr>
          <p:spPr>
            <a:xfrm>
              <a:off x="70568" y="326502"/>
              <a:ext cx="1310998" cy="2812305"/>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GB" sz="1000" b="1" u="sng" kern="1200" dirty="0">
                  <a:solidFill>
                    <a:schemeClr val="tx1"/>
                  </a:solidFill>
                  <a:latin typeface="Arial" panose="020B0604020202020204" pitchFamily="34" charset="0"/>
                  <a:cs typeface="Arial" panose="020B0604020202020204" pitchFamily="34" charset="0"/>
                </a:rPr>
                <a:t>ADVANTAGES:</a:t>
              </a:r>
            </a:p>
            <a:p>
              <a:pPr marL="17145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Taxes are levied on a deemed income (the “lump sum”) that derives from the annual cost of living. </a:t>
              </a:r>
            </a:p>
            <a:p>
              <a:pPr marL="171450" lvl="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No taxation on effective worldwide income and wealth.</a:t>
              </a:r>
              <a:r>
                <a:rPr lang="en-US" sz="1000" dirty="0">
                  <a:solidFill>
                    <a:schemeClr val="tx1"/>
                  </a:solidFill>
                  <a:latin typeface="Arial" panose="020B0604020202020204" pitchFamily="34" charset="0"/>
                  <a:cs typeface="Arial" panose="020B0604020202020204" pitchFamily="34" charset="0"/>
                </a:rPr>
                <a:t> As a result, the effective tax burden can be extremely attractive compared to ordinary taxation. </a:t>
              </a:r>
              <a:endParaRPr lang="en-GB" sz="10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Simple mode of taxation (no complex tax declaration).</a:t>
              </a:r>
            </a:p>
            <a:p>
              <a:pPr lvl="0" defTabSz="1066800">
                <a:lnSpc>
                  <a:spcPct val="90000"/>
                </a:lnSpc>
                <a:spcBef>
                  <a:spcPct val="0"/>
                </a:spcBef>
                <a:spcAft>
                  <a:spcPct val="35000"/>
                </a:spcAft>
              </a:pPr>
              <a:endParaRPr lang="en-GB" sz="1000" kern="1200" dirty="0">
                <a:solidFill>
                  <a:schemeClr val="tx1"/>
                </a:solidFill>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r>
                <a:rPr lang="en-GB" sz="1000" b="1" u="sng" dirty="0">
                  <a:solidFill>
                    <a:schemeClr val="tx1"/>
                  </a:solidFill>
                  <a:latin typeface="Arial" panose="020B0604020202020204" pitchFamily="34" charset="0"/>
                  <a:cs typeface="Arial" panose="020B0604020202020204" pitchFamily="34" charset="0"/>
                </a:rPr>
                <a:t>TO CONSIDER:</a:t>
              </a:r>
            </a:p>
            <a:p>
              <a:pPr marL="171450" lvl="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Due to the federalist tax system in Switzerland, the rules of taxation can vary by Canton.</a:t>
              </a:r>
            </a:p>
            <a:p>
              <a:pPr marL="17145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The lump-sum tax regime has been abolished in the following Cantons: Appenzell Outer-Rhodes, Basel-City</a:t>
              </a:r>
              <a:r>
                <a:rPr lang="en-GB" sz="1000" b="1" dirty="0">
                  <a:solidFill>
                    <a:schemeClr val="tx1"/>
                  </a:solidFill>
                  <a:latin typeface="Arial" panose="020B0604020202020204" pitchFamily="34" charset="0"/>
                  <a:cs typeface="Arial" panose="020B0604020202020204" pitchFamily="34" charset="0"/>
                </a:rPr>
                <a:t>, </a:t>
              </a:r>
              <a:r>
                <a:rPr lang="en-GB" sz="1000" dirty="0">
                  <a:solidFill>
                    <a:schemeClr val="tx1"/>
                  </a:solidFill>
                  <a:latin typeface="Arial" panose="020B0604020202020204" pitchFamily="34" charset="0"/>
                  <a:cs typeface="Arial" panose="020B0604020202020204" pitchFamily="34" charset="0"/>
                </a:rPr>
                <a:t>Basel-Country*, Schaffhausen* and Zurich.</a:t>
              </a:r>
            </a:p>
            <a:p>
              <a:pPr marL="171450" indent="-171450" defTabSz="1066800">
                <a:lnSpc>
                  <a:spcPct val="90000"/>
                </a:lnSpc>
                <a:spcBef>
                  <a:spcPct val="0"/>
                </a:spcBef>
                <a:spcAft>
                  <a:spcPct val="35000"/>
                </a:spcAft>
                <a:buFont typeface="Wingdings" panose="05000000000000000000" pitchFamily="2" charset="2"/>
                <a:buChar char="Ø"/>
              </a:pPr>
              <a:endParaRPr lang="en-GB" sz="1000" dirty="0">
                <a:solidFill>
                  <a:schemeClr val="tx1"/>
                </a:solidFill>
                <a:latin typeface="Arial" panose="020B0604020202020204" pitchFamily="34" charset="0"/>
                <a:cs typeface="Arial" panose="020B0604020202020204" pitchFamily="34" charset="0"/>
              </a:endParaRPr>
            </a:p>
            <a:p>
              <a:pPr marL="171450" indent="-171450" defTabSz="1066800">
                <a:lnSpc>
                  <a:spcPct val="90000"/>
                </a:lnSpc>
                <a:spcBef>
                  <a:spcPct val="0"/>
                </a:spcBef>
                <a:spcAft>
                  <a:spcPct val="35000"/>
                </a:spcAft>
                <a:buFont typeface="Wingdings" panose="05000000000000000000" pitchFamily="2" charset="2"/>
                <a:buChar char="Ø"/>
              </a:pPr>
              <a:endParaRPr lang="en-GB" sz="10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Font typeface="Wingdings" panose="05000000000000000000" pitchFamily="2" charset="2"/>
                <a:buChar char="Ø"/>
              </a:pPr>
              <a:endParaRPr lang="en-GB" sz="1000" kern="1200" dirty="0">
                <a:solidFill>
                  <a:schemeClr val="tx1"/>
                </a:solidFill>
                <a:latin typeface="Arial" panose="020B0604020202020204" pitchFamily="34" charset="0"/>
                <a:cs typeface="Arial" panose="020B0604020202020204" pitchFamily="34" charset="0"/>
              </a:endParaRPr>
            </a:p>
          </p:txBody>
        </p:sp>
      </p:grpSp>
      <p:grpSp>
        <p:nvGrpSpPr>
          <p:cNvPr id="20" name="Gruppo 19">
            <a:extLst>
              <a:ext uri="{FF2B5EF4-FFF2-40B4-BE49-F238E27FC236}">
                <a16:creationId xmlns:a16="http://schemas.microsoft.com/office/drawing/2014/main" id="{1EB83266-072F-4B4B-9958-FF915817F60D}"/>
              </a:ext>
            </a:extLst>
          </p:cNvPr>
          <p:cNvGrpSpPr/>
          <p:nvPr/>
        </p:nvGrpSpPr>
        <p:grpSpPr>
          <a:xfrm>
            <a:off x="358423" y="1241654"/>
            <a:ext cx="8268864" cy="237896"/>
            <a:chOff x="93823" y="774693"/>
            <a:chExt cx="2026170" cy="1797061"/>
          </a:xfrm>
          <a:solidFill>
            <a:srgbClr val="548235"/>
          </a:solidFill>
          <a:scene3d>
            <a:camera prst="orthographicFront">
              <a:rot lat="0" lon="0" rev="0"/>
            </a:camera>
            <a:lightRig rig="contrasting" dir="t">
              <a:rot lat="0" lon="0" rev="1200000"/>
            </a:lightRig>
          </a:scene3d>
        </p:grpSpPr>
        <p:sp>
          <p:nvSpPr>
            <p:cNvPr id="21" name="Rettangolo con angoli arrotondati 20">
              <a:extLst>
                <a:ext uri="{FF2B5EF4-FFF2-40B4-BE49-F238E27FC236}">
                  <a16:creationId xmlns:a16="http://schemas.microsoft.com/office/drawing/2014/main" id="{E7E4F55E-655D-4867-94A2-FA3954527F8C}"/>
                </a:ext>
              </a:extLst>
            </p:cNvPr>
            <p:cNvSpPr/>
            <p:nvPr/>
          </p:nvSpPr>
          <p:spPr>
            <a:xfrm>
              <a:off x="93823" y="774693"/>
              <a:ext cx="2026170" cy="1797061"/>
            </a:xfrm>
            <a:prstGeom prst="roundRect">
              <a:avLst>
                <a:gd name="adj" fmla="val 10000"/>
              </a:avLst>
            </a:prstGeom>
            <a:solidFill>
              <a:srgbClr val="104420"/>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2" name="CasellaDiTesto 21">
              <a:extLst>
                <a:ext uri="{FF2B5EF4-FFF2-40B4-BE49-F238E27FC236}">
                  <a16:creationId xmlns:a16="http://schemas.microsoft.com/office/drawing/2014/main" id="{191EE19B-A41A-46A0-BDDF-8D5978BC5639}"/>
                </a:ext>
              </a:extLst>
            </p:cNvPr>
            <p:cNvSpPr txBox="1"/>
            <p:nvPr/>
          </p:nvSpPr>
          <p:spPr>
            <a:xfrm>
              <a:off x="95772" y="872661"/>
              <a:ext cx="2021377" cy="1519256"/>
            </a:xfrm>
            <a:prstGeom prst="rect">
              <a:avLst/>
            </a:prstGeom>
            <a:solidFill>
              <a:srgbClr val="104420"/>
            </a:solidFill>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dirty="0">
                  <a:latin typeface="Arial Black" panose="020B0A04020102020204" pitchFamily="34" charset="0"/>
                </a:rPr>
                <a:t>LUMP-SUM TAXATION</a:t>
              </a:r>
              <a:endParaRPr lang="en-GB" sz="1500" kern="1200" dirty="0">
                <a:latin typeface="Arial Black" panose="020B0A04020102020204" pitchFamily="34" charset="0"/>
              </a:endParaRPr>
            </a:p>
          </p:txBody>
        </p:sp>
      </p:grpSp>
      <p:sp>
        <p:nvSpPr>
          <p:cNvPr id="23" name="CasellaDiTesto 22">
            <a:extLst>
              <a:ext uri="{FF2B5EF4-FFF2-40B4-BE49-F238E27FC236}">
                <a16:creationId xmlns:a16="http://schemas.microsoft.com/office/drawing/2014/main" id="{4D420C83-FAEC-4655-A104-9D55404DB466}"/>
              </a:ext>
            </a:extLst>
          </p:cNvPr>
          <p:cNvSpPr txBox="1"/>
          <p:nvPr/>
        </p:nvSpPr>
        <p:spPr>
          <a:xfrm>
            <a:off x="4552949" y="1493484"/>
            <a:ext cx="4029426" cy="3034917"/>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US" sz="1000" b="1" u="sng" dirty="0">
                <a:solidFill>
                  <a:schemeClr val="tx1"/>
                </a:solidFill>
                <a:latin typeface="Arial" panose="020B0604020202020204" pitchFamily="34" charset="0"/>
                <a:cs typeface="Arial" panose="020B0604020202020204" pitchFamily="34" charset="0"/>
              </a:rPr>
              <a:t>TAX CALCULATION:</a:t>
            </a:r>
            <a:endParaRPr lang="en-US" sz="1000" dirty="0">
              <a:solidFill>
                <a:schemeClr val="tx1"/>
              </a:solidFill>
              <a:latin typeface="Arial" panose="020B0604020202020204" pitchFamily="34" charset="0"/>
              <a:cs typeface="Arial" panose="020B0604020202020204" pitchFamily="34" charset="0"/>
            </a:endParaRPr>
          </a:p>
          <a:p>
            <a:pPr marL="17145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The taxable income is determined on the basis of the total annual cost of living or a multiple (7x) of the annual rental costs of the taxpayer and his dependents.</a:t>
            </a:r>
          </a:p>
          <a:p>
            <a:pPr marL="17145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For federal tax purposes the minimum taxable income is at least CHF 400’000. For cantonal/communal tax purposes the minimum tax base may be lower in some instances.</a:t>
            </a:r>
          </a:p>
          <a:p>
            <a:pPr marL="17145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The taxable wealth is usually calculated by multiplying the taxable income with the factor 20. </a:t>
            </a:r>
          </a:p>
          <a:p>
            <a:pPr lvl="0" defTabSz="1066800">
              <a:lnSpc>
                <a:spcPct val="90000"/>
              </a:lnSpc>
              <a:spcBef>
                <a:spcPct val="0"/>
              </a:spcBef>
              <a:spcAft>
                <a:spcPct val="35000"/>
              </a:spcAft>
            </a:pPr>
            <a:endParaRPr lang="en-US" sz="1000" b="1" u="sng" dirty="0">
              <a:solidFill>
                <a:schemeClr val="tx1"/>
              </a:solidFill>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r>
              <a:rPr lang="en-US" sz="1000" b="1" u="sng" dirty="0">
                <a:solidFill>
                  <a:schemeClr val="tx1"/>
                </a:solidFill>
                <a:latin typeface="Arial" panose="020B0604020202020204" pitchFamily="34" charset="0"/>
                <a:cs typeface="Arial" panose="020B0604020202020204" pitchFamily="34" charset="0"/>
              </a:rPr>
              <a:t>CONTROL CALCULATION:</a:t>
            </a:r>
          </a:p>
          <a:p>
            <a:pPr marL="171450" lvl="0" indent="-171450" defTabSz="1066800">
              <a:lnSpc>
                <a:spcPct val="90000"/>
              </a:lnSpc>
              <a:spcBef>
                <a:spcPct val="0"/>
              </a:spcBef>
              <a:spcAft>
                <a:spcPct val="35000"/>
              </a:spcAft>
              <a:buBlip>
                <a:blip r:embed="rId2"/>
              </a:buBlip>
            </a:pPr>
            <a:r>
              <a:rPr lang="en-US" sz="1000" dirty="0">
                <a:solidFill>
                  <a:schemeClr val="tx1"/>
                </a:solidFill>
                <a:latin typeface="Arial" panose="020B0604020202020204" pitchFamily="34" charset="0"/>
                <a:cs typeface="Arial" panose="020B0604020202020204" pitchFamily="34" charset="0"/>
              </a:rPr>
              <a:t>The taxable income based on the annual cost of living has to be at least as high as the sum of the individual’s Swiss-sourced income. For this purpose, a parallel “control calculation” must be established. </a:t>
            </a:r>
          </a:p>
          <a:p>
            <a:pPr marL="171450" lvl="0" indent="-171450" defTabSz="1066800">
              <a:lnSpc>
                <a:spcPct val="90000"/>
              </a:lnSpc>
              <a:spcBef>
                <a:spcPct val="0"/>
              </a:spcBef>
              <a:spcAft>
                <a:spcPct val="35000"/>
              </a:spcAft>
              <a:buBlip>
                <a:blip r:embed="rId2"/>
              </a:buBlip>
            </a:pPr>
            <a:r>
              <a:rPr lang="en-US" sz="1000" dirty="0">
                <a:solidFill>
                  <a:schemeClr val="tx1"/>
                </a:solidFill>
                <a:latin typeface="Arial" panose="020B0604020202020204" pitchFamily="34" charset="0"/>
                <a:cs typeface="Arial" panose="020B0604020202020204" pitchFamily="34" charset="0"/>
              </a:rPr>
              <a:t>If the income under the control calculation is higher than the lump sum determined based on the annual cost of living, the former will be the basis for the income tax. </a:t>
            </a:r>
            <a:endParaRPr lang="en-GB" sz="1000" kern="1200" dirty="0">
              <a:solidFill>
                <a:schemeClr val="tx1"/>
              </a:solidFill>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83C40F6C-EE6E-49BC-B413-3FFD171517EF}"/>
              </a:ext>
            </a:extLst>
          </p:cNvPr>
          <p:cNvSpPr txBox="1"/>
          <p:nvPr/>
        </p:nvSpPr>
        <p:spPr>
          <a:xfrm>
            <a:off x="516711" y="4336767"/>
            <a:ext cx="3575018" cy="215444"/>
          </a:xfrm>
          <a:prstGeom prst="rect">
            <a:avLst/>
          </a:prstGeom>
          <a:noFill/>
        </p:spPr>
        <p:txBody>
          <a:bodyPr wrap="none" rtlCol="0">
            <a:spAutoFit/>
          </a:bodyPr>
          <a:lstStyle/>
          <a:p>
            <a:r>
              <a:rPr lang="de-CH" sz="800" i="1" dirty="0">
                <a:latin typeface="Arial" panose="020B0604020202020204" pitchFamily="34" charset="0"/>
                <a:cs typeface="Arial" panose="020B0604020202020204" pitchFamily="34" charset="0"/>
              </a:rPr>
              <a:t>*Lump-sum taxation still possible in the first year of arrival in Switzerland </a:t>
            </a:r>
          </a:p>
        </p:txBody>
      </p:sp>
      <p:sp>
        <p:nvSpPr>
          <p:cNvPr id="11" name="Slide Number Placeholder 5">
            <a:extLst>
              <a:ext uri="{FF2B5EF4-FFF2-40B4-BE49-F238E27FC236}">
                <a16:creationId xmlns:a16="http://schemas.microsoft.com/office/drawing/2014/main" id="{807E4545-D418-49D7-B348-C3CFFFC48AB1}"/>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Flowchart: Connector 11">
            <a:extLst>
              <a:ext uri="{FF2B5EF4-FFF2-40B4-BE49-F238E27FC236}">
                <a16:creationId xmlns:a16="http://schemas.microsoft.com/office/drawing/2014/main" id="{56723150-0C38-4990-BD9C-55212B9E8BB3}"/>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3DE8F01-5F5E-4E21-9199-D9E79FFB7457}"/>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4" name="Group 13">
            <a:extLst>
              <a:ext uri="{FF2B5EF4-FFF2-40B4-BE49-F238E27FC236}">
                <a16:creationId xmlns:a16="http://schemas.microsoft.com/office/drawing/2014/main" id="{FF737F6D-42EF-4725-AD76-F6F2EC1BC703}"/>
              </a:ext>
            </a:extLst>
          </p:cNvPr>
          <p:cNvGrpSpPr/>
          <p:nvPr/>
        </p:nvGrpSpPr>
        <p:grpSpPr>
          <a:xfrm>
            <a:off x="4876003" y="4682753"/>
            <a:ext cx="3334547" cy="375582"/>
            <a:chOff x="2091655" y="6296695"/>
            <a:chExt cx="3722135" cy="433264"/>
          </a:xfrm>
        </p:grpSpPr>
        <p:pic>
          <p:nvPicPr>
            <p:cNvPr id="15" name="Picture 8" descr="Image result for twitter logo">
              <a:extLst>
                <a:ext uri="{FF2B5EF4-FFF2-40B4-BE49-F238E27FC236}">
                  <a16:creationId xmlns:a16="http://schemas.microsoft.com/office/drawing/2014/main" id="{7D9D5AE3-686A-4449-8B4E-B26744F21A4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linkedin logo">
              <a:extLst>
                <a:ext uri="{FF2B5EF4-FFF2-40B4-BE49-F238E27FC236}">
                  <a16:creationId xmlns:a16="http://schemas.microsoft.com/office/drawing/2014/main" id="{38AA91AB-C2D5-42A0-98A6-5A9D9AE7C05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20AFA7A-68C6-47E5-B7C8-B6234765C763}"/>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25" name="Rectangle 24">
              <a:extLst>
                <a:ext uri="{FF2B5EF4-FFF2-40B4-BE49-F238E27FC236}">
                  <a16:creationId xmlns:a16="http://schemas.microsoft.com/office/drawing/2014/main" id="{3E332E6F-6302-4E30-873B-B2FB8979E630}"/>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506060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SWISS FAVOURABLE REGIMES</a:t>
            </a:r>
          </a:p>
        </p:txBody>
      </p:sp>
      <p:grpSp>
        <p:nvGrpSpPr>
          <p:cNvPr id="17" name="Gruppo 16">
            <a:extLst>
              <a:ext uri="{FF2B5EF4-FFF2-40B4-BE49-F238E27FC236}">
                <a16:creationId xmlns:a16="http://schemas.microsoft.com/office/drawing/2014/main" id="{FC8E9195-6864-41A2-A3F7-B298182B9FB3}"/>
              </a:ext>
            </a:extLst>
          </p:cNvPr>
          <p:cNvGrpSpPr/>
          <p:nvPr/>
        </p:nvGrpSpPr>
        <p:grpSpPr>
          <a:xfrm>
            <a:off x="358423" y="1241653"/>
            <a:ext cx="8268866" cy="3279780"/>
            <a:chOff x="1088" y="0"/>
            <a:chExt cx="2827327" cy="3236118"/>
          </a:xfrm>
          <a:solidFill>
            <a:srgbClr val="CACACA"/>
          </a:solidFill>
          <a:scene3d>
            <a:camera prst="orthographicFront">
              <a:rot lat="0" lon="0" rev="0"/>
            </a:camera>
            <a:lightRig rig="contrasting" dir="t">
              <a:rot lat="0" lon="0" rev="1200000"/>
            </a:lightRig>
          </a:scene3d>
        </p:grpSpPr>
        <p:sp>
          <p:nvSpPr>
            <p:cNvPr id="18" name="Rettangolo con angoli arrotondati 17">
              <a:extLst>
                <a:ext uri="{FF2B5EF4-FFF2-40B4-BE49-F238E27FC236}">
                  <a16:creationId xmlns:a16="http://schemas.microsoft.com/office/drawing/2014/main" id="{A0B395DA-CC1E-49FD-AFC3-AC7A21D8F411}"/>
                </a:ext>
              </a:extLst>
            </p:cNvPr>
            <p:cNvSpPr/>
            <p:nvPr/>
          </p:nvSpPr>
          <p:spPr>
            <a:xfrm>
              <a:off x="1088" y="0"/>
              <a:ext cx="2827327" cy="3236118"/>
            </a:xfrm>
            <a:prstGeom prst="roundRect">
              <a:avLst>
                <a:gd name="adj" fmla="val 10000"/>
              </a:avLst>
            </a:prstGeom>
            <a:grpFill/>
            <a:sp3d z="-300000" prstMaterial="plastic"/>
          </p:spPr>
          <p:style>
            <a:lnRef idx="1">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9" name="CasellaDiTesto 18">
              <a:extLst>
                <a:ext uri="{FF2B5EF4-FFF2-40B4-BE49-F238E27FC236}">
                  <a16:creationId xmlns:a16="http://schemas.microsoft.com/office/drawing/2014/main" id="{747739F0-1FCB-4A76-9E9F-F6D7CFB451CD}"/>
                </a:ext>
              </a:extLst>
            </p:cNvPr>
            <p:cNvSpPr txBox="1"/>
            <p:nvPr/>
          </p:nvSpPr>
          <p:spPr>
            <a:xfrm>
              <a:off x="91709" y="331437"/>
              <a:ext cx="1289857" cy="2831545"/>
            </a:xfrm>
            <a:prstGeom prst="rect">
              <a:avLst/>
            </a:prstGeom>
            <a:grpFill/>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GB" sz="1000" b="1" u="sng" dirty="0">
                  <a:solidFill>
                    <a:schemeClr val="tx1"/>
                  </a:solidFill>
                  <a:latin typeface="Arial" panose="020B0604020202020204" pitchFamily="34" charset="0"/>
                  <a:cs typeface="Arial" panose="020B0604020202020204" pitchFamily="34" charset="0"/>
                </a:rPr>
                <a:t>DURATION:</a:t>
              </a:r>
            </a:p>
            <a:p>
              <a:pPr marL="171450" lvl="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It ends when a person acquires Swiss citizenship or takes up a gainful activity in Switzerland.</a:t>
              </a:r>
            </a:p>
            <a:p>
              <a:pPr marL="171450" lvl="0" indent="-17145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It can be switched to the ordinary regime at any time, however, the reverse is not possible.</a:t>
              </a:r>
            </a:p>
            <a:p>
              <a:pPr marL="171450" lvl="0" indent="-171450" defTabSz="1066800">
                <a:lnSpc>
                  <a:spcPct val="90000"/>
                </a:lnSpc>
                <a:spcBef>
                  <a:spcPct val="0"/>
                </a:spcBef>
                <a:spcAft>
                  <a:spcPct val="35000"/>
                </a:spcAft>
                <a:buFont typeface="Wingdings" panose="05000000000000000000" pitchFamily="2" charset="2"/>
                <a:buChar char="Ø"/>
              </a:pPr>
              <a:endParaRPr lang="en-GB" sz="1000" kern="1200" dirty="0">
                <a:solidFill>
                  <a:schemeClr val="tx1"/>
                </a:solidFill>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r>
                <a:rPr lang="en-GB" sz="1000" b="1" u="sng" dirty="0">
                  <a:solidFill>
                    <a:schemeClr val="tx1"/>
                  </a:solidFill>
                  <a:latin typeface="Arial" panose="020B0604020202020204" pitchFamily="34" charset="0"/>
                  <a:cs typeface="Arial" panose="020B0604020202020204" pitchFamily="34" charset="0"/>
                </a:rPr>
                <a:t>WHO CAN OPT:</a:t>
              </a:r>
            </a:p>
            <a:p>
              <a:pPr marL="172800" lvl="0" indent="-17280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Non-Swiss nationals,</a:t>
              </a:r>
            </a:p>
            <a:p>
              <a:pPr marL="172800" lvl="0" indent="-17280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who do not pursue a gainful activity in Switzerland, and</a:t>
              </a:r>
            </a:p>
            <a:p>
              <a:pPr marL="172800" lvl="0" indent="-17280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who have not been tax resident in Switzerland for the last 10 tax years (or have never been tax resident in Switzerland), and</a:t>
              </a:r>
            </a:p>
            <a:p>
              <a:pPr marL="172800" lvl="0" indent="-172800" defTabSz="1066800">
                <a:lnSpc>
                  <a:spcPct val="90000"/>
                </a:lnSpc>
                <a:spcBef>
                  <a:spcPct val="0"/>
                </a:spcBef>
                <a:spcAft>
                  <a:spcPct val="35000"/>
                </a:spcAft>
                <a:buBlip>
                  <a:blip r:embed="rId2"/>
                </a:buBlip>
              </a:pPr>
              <a:r>
                <a:rPr lang="en-GB" sz="1000" dirty="0">
                  <a:solidFill>
                    <a:schemeClr val="tx1"/>
                  </a:solidFill>
                  <a:latin typeface="Arial" panose="020B0604020202020204" pitchFamily="34" charset="0"/>
                  <a:cs typeface="Arial" panose="020B0604020202020204" pitchFamily="34" charset="0"/>
                </a:rPr>
                <a:t>who transfer their tax residency to Switzerland.</a:t>
              </a:r>
            </a:p>
            <a:p>
              <a:pPr lvl="0" defTabSz="1066800">
                <a:lnSpc>
                  <a:spcPct val="90000"/>
                </a:lnSpc>
                <a:spcBef>
                  <a:spcPct val="0"/>
                </a:spcBef>
                <a:spcAft>
                  <a:spcPct val="35000"/>
                </a:spcAft>
              </a:pPr>
              <a:r>
                <a:rPr lang="en-GB" sz="1000" dirty="0">
                  <a:solidFill>
                    <a:schemeClr val="tx1"/>
                  </a:solidFill>
                  <a:latin typeface="Arial" panose="020B0604020202020204" pitchFamily="34" charset="0"/>
                  <a:cs typeface="Arial" panose="020B0604020202020204" pitchFamily="34" charset="0"/>
                </a:rPr>
                <a:t>Married couples are taxed jointly in Switzerland. Both spouses must separately meet the above mentioned requirements in order to be able to opt for a lump-sum taxation.</a:t>
              </a:r>
            </a:p>
            <a:p>
              <a:pPr marL="171450" lvl="0" indent="-171450" defTabSz="1066800">
                <a:lnSpc>
                  <a:spcPct val="90000"/>
                </a:lnSpc>
                <a:spcBef>
                  <a:spcPct val="0"/>
                </a:spcBef>
                <a:spcAft>
                  <a:spcPct val="35000"/>
                </a:spcAft>
                <a:buFont typeface="Wingdings" panose="05000000000000000000" pitchFamily="2" charset="2"/>
                <a:buChar char="Ø"/>
              </a:pPr>
              <a:endParaRPr lang="en-GB" sz="1000" kern="1200" dirty="0">
                <a:solidFill>
                  <a:schemeClr val="tx1"/>
                </a:solidFill>
                <a:latin typeface="Arial" panose="020B0604020202020204" pitchFamily="34" charset="0"/>
                <a:cs typeface="Arial" panose="020B0604020202020204" pitchFamily="34" charset="0"/>
              </a:endParaRPr>
            </a:p>
          </p:txBody>
        </p:sp>
      </p:grpSp>
      <p:grpSp>
        <p:nvGrpSpPr>
          <p:cNvPr id="20" name="Gruppo 19">
            <a:extLst>
              <a:ext uri="{FF2B5EF4-FFF2-40B4-BE49-F238E27FC236}">
                <a16:creationId xmlns:a16="http://schemas.microsoft.com/office/drawing/2014/main" id="{1EB83266-072F-4B4B-9958-FF915817F60D}"/>
              </a:ext>
            </a:extLst>
          </p:cNvPr>
          <p:cNvGrpSpPr/>
          <p:nvPr/>
        </p:nvGrpSpPr>
        <p:grpSpPr>
          <a:xfrm>
            <a:off x="358423" y="1241654"/>
            <a:ext cx="8268864" cy="237896"/>
            <a:chOff x="93823" y="774693"/>
            <a:chExt cx="2026170" cy="1797061"/>
          </a:xfrm>
          <a:solidFill>
            <a:srgbClr val="548235"/>
          </a:solidFill>
          <a:scene3d>
            <a:camera prst="orthographicFront">
              <a:rot lat="0" lon="0" rev="0"/>
            </a:camera>
            <a:lightRig rig="contrasting" dir="t">
              <a:rot lat="0" lon="0" rev="1200000"/>
            </a:lightRig>
          </a:scene3d>
        </p:grpSpPr>
        <p:sp>
          <p:nvSpPr>
            <p:cNvPr id="21" name="Rettangolo con angoli arrotondati 20">
              <a:extLst>
                <a:ext uri="{FF2B5EF4-FFF2-40B4-BE49-F238E27FC236}">
                  <a16:creationId xmlns:a16="http://schemas.microsoft.com/office/drawing/2014/main" id="{E7E4F55E-655D-4867-94A2-FA3954527F8C}"/>
                </a:ext>
              </a:extLst>
            </p:cNvPr>
            <p:cNvSpPr/>
            <p:nvPr/>
          </p:nvSpPr>
          <p:spPr>
            <a:xfrm>
              <a:off x="93823" y="774693"/>
              <a:ext cx="2026170" cy="1797061"/>
            </a:xfrm>
            <a:prstGeom prst="roundRect">
              <a:avLst>
                <a:gd name="adj" fmla="val 10000"/>
              </a:avLst>
            </a:prstGeom>
            <a:solidFill>
              <a:srgbClr val="104420"/>
            </a:solidFill>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2" name="CasellaDiTesto 21">
              <a:extLst>
                <a:ext uri="{FF2B5EF4-FFF2-40B4-BE49-F238E27FC236}">
                  <a16:creationId xmlns:a16="http://schemas.microsoft.com/office/drawing/2014/main" id="{191EE19B-A41A-46A0-BDDF-8D5978BC5639}"/>
                </a:ext>
              </a:extLst>
            </p:cNvPr>
            <p:cNvSpPr txBox="1"/>
            <p:nvPr/>
          </p:nvSpPr>
          <p:spPr>
            <a:xfrm>
              <a:off x="95772" y="827329"/>
              <a:ext cx="2013216" cy="1691796"/>
            </a:xfrm>
            <a:prstGeom prst="rect">
              <a:avLst/>
            </a:prstGeom>
            <a:solidFill>
              <a:srgbClr val="104420"/>
            </a:solidFill>
            <a:sp3d/>
          </p:spPr>
          <p:style>
            <a:lnRef idx="0">
              <a:scrgbClr r="0" g="0" b="0"/>
            </a:lnRef>
            <a:fillRef idx="0">
              <a:scrgbClr r="0" g="0" b="0"/>
            </a:fillRef>
            <a:effectRef idx="0">
              <a:scrgbClr r="0" g="0" b="0"/>
            </a:effectRef>
            <a:fontRef idx="minor">
              <a:schemeClr val="lt1"/>
            </a:fontRef>
          </p:style>
          <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dirty="0">
                  <a:latin typeface="Arial Black" panose="020B0A04020102020204" pitchFamily="34" charset="0"/>
                </a:rPr>
                <a:t>LUMP-SUM TAXATION</a:t>
              </a:r>
              <a:endParaRPr lang="en-GB" sz="1500" kern="1200" dirty="0">
                <a:latin typeface="Arial Black" panose="020B0A04020102020204" pitchFamily="34" charset="0"/>
              </a:endParaRPr>
            </a:p>
          </p:txBody>
        </p:sp>
      </p:grpSp>
      <p:sp>
        <p:nvSpPr>
          <p:cNvPr id="23" name="CasellaDiTesto 22">
            <a:extLst>
              <a:ext uri="{FF2B5EF4-FFF2-40B4-BE49-F238E27FC236}">
                <a16:creationId xmlns:a16="http://schemas.microsoft.com/office/drawing/2014/main" id="{4D420C83-FAEC-4655-A104-9D55404DB466}"/>
              </a:ext>
            </a:extLst>
          </p:cNvPr>
          <p:cNvSpPr txBox="1"/>
          <p:nvPr/>
        </p:nvSpPr>
        <p:spPr>
          <a:xfrm>
            <a:off x="4552949" y="1485533"/>
            <a:ext cx="4029426" cy="3034917"/>
          </a:xfrm>
          <a:prstGeom prst="rect">
            <a:avLst/>
          </a:prstGeom>
          <a:scene3d>
            <a:camera prst="orthographicFront">
              <a:rot lat="0" lon="0" rev="0"/>
            </a:camera>
            <a:lightRig rig="contrasting" dir="t">
              <a:rot lat="0" lon="0" rev="1200000"/>
            </a:lightRig>
          </a:scene3d>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n-GB" sz="1000" b="1" u="sng" dirty="0">
                <a:solidFill>
                  <a:schemeClr val="tx1"/>
                </a:solidFill>
                <a:latin typeface="Arial" panose="020B0604020202020204" pitchFamily="34" charset="0"/>
                <a:cs typeface="Arial" panose="020B0604020202020204" pitchFamily="34" charset="0"/>
              </a:rPr>
              <a:t>HOW TO OPT:</a:t>
            </a:r>
          </a:p>
          <a:p>
            <a:pPr marL="171450" lvl="0" indent="-171450" defTabSz="1066800">
              <a:lnSpc>
                <a:spcPct val="90000"/>
              </a:lnSpc>
              <a:spcBef>
                <a:spcPct val="0"/>
              </a:spcBef>
              <a:spcAft>
                <a:spcPct val="35000"/>
              </a:spcAft>
              <a:buBlip>
                <a:blip r:embed="rId2"/>
              </a:buBlip>
            </a:pPr>
            <a:r>
              <a:rPr lang="de-CH" sz="1000" kern="1200" dirty="0">
                <a:solidFill>
                  <a:schemeClr val="tx1"/>
                </a:solidFill>
                <a:latin typeface="Arial" panose="020B0604020202020204" pitchFamily="34" charset="0"/>
                <a:cs typeface="Arial" panose="020B0604020202020204" pitchFamily="34" charset="0"/>
              </a:rPr>
              <a:t>Pre-discussion with the cantonal tax authorities before moving to Switzerland</a:t>
            </a:r>
            <a:r>
              <a:rPr lang="en-US" sz="1000" dirty="0">
                <a:solidFill>
                  <a:schemeClr val="tx1"/>
                </a:solidFill>
                <a:latin typeface="Arial" panose="020B0604020202020204" pitchFamily="34" charset="0"/>
                <a:cs typeface="Arial" panose="020B0604020202020204" pitchFamily="34" charset="0"/>
              </a:rPr>
              <a:t>, and</a:t>
            </a:r>
            <a:endParaRPr lang="en-US" sz="1000" kern="12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Blip>
                <a:blip r:embed="rId2"/>
              </a:buBlip>
            </a:pPr>
            <a:r>
              <a:rPr lang="en-US" sz="1000" dirty="0">
                <a:solidFill>
                  <a:schemeClr val="tx1"/>
                </a:solidFill>
                <a:latin typeface="Arial" panose="020B0604020202020204" pitchFamily="34" charset="0"/>
                <a:cs typeface="Arial" panose="020B0604020202020204" pitchFamily="34" charset="0"/>
              </a:rPr>
              <a:t>o</a:t>
            </a:r>
            <a:r>
              <a:rPr lang="en-US" sz="1000" kern="1200" dirty="0">
                <a:solidFill>
                  <a:schemeClr val="tx1"/>
                </a:solidFill>
                <a:latin typeface="Arial" panose="020B0604020202020204" pitchFamily="34" charset="0"/>
                <a:cs typeface="Arial" panose="020B0604020202020204" pitchFamily="34" charset="0"/>
              </a:rPr>
              <a:t>btain a legally binding tax ruling from the tax authorities confirming the modalities of taxation.</a:t>
            </a:r>
          </a:p>
          <a:p>
            <a:pPr marL="171450" lvl="0" indent="-171450" defTabSz="1066800">
              <a:lnSpc>
                <a:spcPct val="90000"/>
              </a:lnSpc>
              <a:spcBef>
                <a:spcPct val="0"/>
              </a:spcBef>
              <a:spcAft>
                <a:spcPct val="35000"/>
              </a:spcAft>
              <a:buFont typeface="Wingdings" panose="05000000000000000000" pitchFamily="2" charset="2"/>
              <a:buChar char="Ø"/>
            </a:pPr>
            <a:endParaRPr lang="en-US" sz="10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Font typeface="Wingdings" panose="05000000000000000000" pitchFamily="2" charset="2"/>
              <a:buChar char="Ø"/>
            </a:pPr>
            <a:endParaRPr lang="en-US" sz="1000" kern="12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Font typeface="Wingdings" panose="05000000000000000000" pitchFamily="2" charset="2"/>
              <a:buChar char="Ø"/>
            </a:pPr>
            <a:endParaRPr lang="en-US" sz="10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Font typeface="Wingdings" panose="05000000000000000000" pitchFamily="2" charset="2"/>
              <a:buChar char="Ø"/>
            </a:pPr>
            <a:endParaRPr lang="en-US" sz="1000" kern="12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Font typeface="Wingdings" panose="05000000000000000000" pitchFamily="2" charset="2"/>
              <a:buChar char="Ø"/>
            </a:pPr>
            <a:endParaRPr lang="en-US" sz="10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Font typeface="Wingdings" panose="05000000000000000000" pitchFamily="2" charset="2"/>
              <a:buChar char="Ø"/>
            </a:pPr>
            <a:endParaRPr lang="en-US" sz="1000" kern="1200" dirty="0">
              <a:solidFill>
                <a:schemeClr val="tx1"/>
              </a:solidFill>
              <a:latin typeface="Arial" panose="020B0604020202020204" pitchFamily="34" charset="0"/>
              <a:cs typeface="Arial" panose="020B0604020202020204" pitchFamily="34" charset="0"/>
            </a:endParaRPr>
          </a:p>
          <a:p>
            <a:pPr marL="171450" lvl="0" indent="-171450" defTabSz="1066800">
              <a:lnSpc>
                <a:spcPct val="90000"/>
              </a:lnSpc>
              <a:spcBef>
                <a:spcPct val="0"/>
              </a:spcBef>
              <a:spcAft>
                <a:spcPct val="35000"/>
              </a:spcAft>
              <a:buFont typeface="Wingdings" panose="05000000000000000000" pitchFamily="2" charset="2"/>
              <a:buChar char="Ø"/>
            </a:pPr>
            <a:endParaRPr lang="en-US" sz="1000" dirty="0">
              <a:solidFill>
                <a:schemeClr val="tx1"/>
              </a:solidFill>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endParaRPr lang="en-US" sz="1000" kern="1200" dirty="0">
              <a:solidFill>
                <a:schemeClr val="tx1"/>
              </a:solidFill>
              <a:latin typeface="Arial" panose="020B0604020202020204" pitchFamily="34" charset="0"/>
              <a:cs typeface="Arial" panose="020B0604020202020204" pitchFamily="34" charset="0"/>
            </a:endParaRPr>
          </a:p>
          <a:p>
            <a:pPr lvl="0" defTabSz="1066800">
              <a:lnSpc>
                <a:spcPct val="90000"/>
              </a:lnSpc>
              <a:spcBef>
                <a:spcPct val="0"/>
              </a:spcBef>
              <a:spcAft>
                <a:spcPct val="35000"/>
              </a:spcAft>
            </a:pPr>
            <a:r>
              <a:rPr lang="en-GB" sz="1000" kern="1200" dirty="0">
                <a:solidFill>
                  <a:schemeClr val="tx1"/>
                </a:solidFill>
                <a:latin typeface="Arial" panose="020B0604020202020204" pitchFamily="34" charset="0"/>
                <a:cs typeface="Arial" panose="020B0604020202020204" pitchFamily="34" charset="0"/>
              </a:rPr>
              <a:t> </a:t>
            </a:r>
          </a:p>
          <a:p>
            <a:pPr lvl="0" defTabSz="1066800">
              <a:lnSpc>
                <a:spcPct val="90000"/>
              </a:lnSpc>
              <a:spcBef>
                <a:spcPct val="0"/>
              </a:spcBef>
              <a:spcAft>
                <a:spcPct val="35000"/>
              </a:spcAft>
            </a:pPr>
            <a:endParaRPr lang="en-GB" sz="1000" kern="1200" dirty="0">
              <a:solidFill>
                <a:schemeClr val="tx1"/>
              </a:solidFill>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0236B728-6292-4AA1-99D3-89C1FFA8A48A}"/>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11" name="Flowchart: Connector 10">
            <a:extLst>
              <a:ext uri="{FF2B5EF4-FFF2-40B4-BE49-F238E27FC236}">
                <a16:creationId xmlns:a16="http://schemas.microsoft.com/office/drawing/2014/main" id="{EDBBFEAF-3D1E-45AC-B6F0-B5D91C39CC3A}"/>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13A4D4D-4BE9-4255-80BD-CFA35F23DDB3}"/>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3" name="Group 12">
            <a:extLst>
              <a:ext uri="{FF2B5EF4-FFF2-40B4-BE49-F238E27FC236}">
                <a16:creationId xmlns:a16="http://schemas.microsoft.com/office/drawing/2014/main" id="{48CB4403-0CBC-4AD1-9659-8E38B835C37E}"/>
              </a:ext>
            </a:extLst>
          </p:cNvPr>
          <p:cNvGrpSpPr/>
          <p:nvPr/>
        </p:nvGrpSpPr>
        <p:grpSpPr>
          <a:xfrm>
            <a:off x="4876003" y="4682753"/>
            <a:ext cx="3334547" cy="375582"/>
            <a:chOff x="2091655" y="6296695"/>
            <a:chExt cx="3722135" cy="433264"/>
          </a:xfrm>
        </p:grpSpPr>
        <p:pic>
          <p:nvPicPr>
            <p:cNvPr id="14" name="Picture 8" descr="Image result for twitter logo">
              <a:extLst>
                <a:ext uri="{FF2B5EF4-FFF2-40B4-BE49-F238E27FC236}">
                  <a16:creationId xmlns:a16="http://schemas.microsoft.com/office/drawing/2014/main" id="{00C1FB7E-C4BB-4A30-B561-942475F1BDA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linkedin logo">
              <a:extLst>
                <a:ext uri="{FF2B5EF4-FFF2-40B4-BE49-F238E27FC236}">
                  <a16:creationId xmlns:a16="http://schemas.microsoft.com/office/drawing/2014/main" id="{28BA3480-432A-4940-A16E-080E46957F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F8A844F-3321-404D-8553-31A560A61A65}"/>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24" name="Rectangle 23">
              <a:extLst>
                <a:ext uri="{FF2B5EF4-FFF2-40B4-BE49-F238E27FC236}">
                  <a16:creationId xmlns:a16="http://schemas.microsoft.com/office/drawing/2014/main" id="{1160D297-BCB7-44FF-B8EB-96368C348C7F}"/>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2957409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PASSIVE INCOME</a:t>
            </a:r>
          </a:p>
        </p:txBody>
      </p:sp>
      <p:graphicFrame>
        <p:nvGraphicFramePr>
          <p:cNvPr id="4" name="Tabella 3">
            <a:extLst>
              <a:ext uri="{FF2B5EF4-FFF2-40B4-BE49-F238E27FC236}">
                <a16:creationId xmlns:a16="http://schemas.microsoft.com/office/drawing/2014/main" id="{5E5E0906-67E6-46AB-BCC2-E8C351C9D7AB}"/>
              </a:ext>
            </a:extLst>
          </p:cNvPr>
          <p:cNvGraphicFramePr>
            <a:graphicFrameLocks noGrp="1"/>
          </p:cNvGraphicFramePr>
          <p:nvPr/>
        </p:nvGraphicFramePr>
        <p:xfrm>
          <a:off x="457199" y="1260910"/>
          <a:ext cx="7981200" cy="3152041"/>
        </p:xfrm>
        <a:graphic>
          <a:graphicData uri="http://schemas.openxmlformats.org/drawingml/2006/table">
            <a:tbl>
              <a:tblPr/>
              <a:tblGrid>
                <a:gridCol w="1602000">
                  <a:extLst>
                    <a:ext uri="{9D8B030D-6E8A-4147-A177-3AD203B41FA5}">
                      <a16:colId xmlns:a16="http://schemas.microsoft.com/office/drawing/2014/main" val="1148301849"/>
                    </a:ext>
                  </a:extLst>
                </a:gridCol>
                <a:gridCol w="1594800">
                  <a:extLst>
                    <a:ext uri="{9D8B030D-6E8A-4147-A177-3AD203B41FA5}">
                      <a16:colId xmlns:a16="http://schemas.microsoft.com/office/drawing/2014/main" val="3109957908"/>
                    </a:ext>
                  </a:extLst>
                </a:gridCol>
                <a:gridCol w="1594800">
                  <a:extLst>
                    <a:ext uri="{9D8B030D-6E8A-4147-A177-3AD203B41FA5}">
                      <a16:colId xmlns:a16="http://schemas.microsoft.com/office/drawing/2014/main" val="2930580097"/>
                    </a:ext>
                  </a:extLst>
                </a:gridCol>
                <a:gridCol w="1594800">
                  <a:extLst>
                    <a:ext uri="{9D8B030D-6E8A-4147-A177-3AD203B41FA5}">
                      <a16:colId xmlns:a16="http://schemas.microsoft.com/office/drawing/2014/main" val="2802773342"/>
                    </a:ext>
                  </a:extLst>
                </a:gridCol>
                <a:gridCol w="1594800">
                  <a:extLst>
                    <a:ext uri="{9D8B030D-6E8A-4147-A177-3AD203B41FA5}">
                      <a16:colId xmlns:a16="http://schemas.microsoft.com/office/drawing/2014/main" val="3330474484"/>
                    </a:ext>
                  </a:extLst>
                </a:gridCol>
              </a:tblGrid>
              <a:tr h="174178">
                <a:tc rowSpan="2">
                  <a:txBody>
                    <a:bodyPr/>
                    <a:lstStyle/>
                    <a:p>
                      <a:pPr algn="ctr" rtl="0" fontAlgn="ctr"/>
                      <a:r>
                        <a:rPr lang="en-GB" sz="1200" b="1" i="0" u="none" strike="noStrike" noProof="0" dirty="0">
                          <a:solidFill>
                            <a:srgbClr val="FFFFFF"/>
                          </a:solidFill>
                          <a:effectLst/>
                          <a:latin typeface="Arial" panose="020B0604020202020204" pitchFamily="34" charset="0"/>
                        </a:rPr>
                        <a:t>Passive income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9BC"/>
                    </a:solidFill>
                  </a:tcPr>
                </a:tc>
                <a:tc gridSpan="2">
                  <a:txBody>
                    <a:bodyPr/>
                    <a:lstStyle/>
                    <a:p>
                      <a:pPr algn="ctr" rtl="0" fontAlgn="ctr"/>
                      <a:r>
                        <a:rPr lang="it-IT" sz="1200" b="0" i="0" u="none" strike="noStrike" dirty="0" err="1">
                          <a:solidFill>
                            <a:srgbClr val="FFFFFF"/>
                          </a:solidFill>
                          <a:effectLst/>
                          <a:latin typeface="Arial" panose="020B0604020202020204" pitchFamily="34" charset="0"/>
                        </a:rPr>
                        <a:t>Ordinary</a:t>
                      </a:r>
                      <a:r>
                        <a:rPr lang="it-IT" sz="1200" b="0" i="0" u="none" strike="noStrike" dirty="0">
                          <a:solidFill>
                            <a:srgbClr val="FFFFFF"/>
                          </a:solidFill>
                          <a:effectLst/>
                          <a:latin typeface="Arial" panose="020B0604020202020204" pitchFamily="34" charset="0"/>
                        </a:rPr>
                        <a:t> tax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5623"/>
                    </a:solidFill>
                  </a:tcPr>
                </a:tc>
                <a:tc hMerge="1">
                  <a:txBody>
                    <a:bodyPr/>
                    <a:lstStyle/>
                    <a:p>
                      <a:endParaRPr lang="it-IT"/>
                    </a:p>
                  </a:txBody>
                  <a:tcPr/>
                </a:tc>
                <a:tc gridSpan="2">
                  <a:txBody>
                    <a:bodyPr/>
                    <a:lstStyle/>
                    <a:p>
                      <a:pPr algn="ctr" rtl="0" fontAlgn="ctr"/>
                      <a:r>
                        <a:rPr lang="it-IT" sz="1200" b="0" i="0" u="none" strike="noStrike" dirty="0" err="1">
                          <a:solidFill>
                            <a:srgbClr val="FFFFFF"/>
                          </a:solidFill>
                          <a:effectLst/>
                          <a:latin typeface="Arial" panose="020B0604020202020204" pitchFamily="34" charset="0"/>
                        </a:rPr>
                        <a:t>Lump</a:t>
                      </a:r>
                      <a:r>
                        <a:rPr lang="it-IT" sz="1200" b="0" i="0" u="none" strike="noStrike" dirty="0">
                          <a:solidFill>
                            <a:srgbClr val="FFFFFF"/>
                          </a:solidFill>
                          <a:effectLst/>
                          <a:latin typeface="Arial" panose="020B0604020202020204" pitchFamily="34" charset="0"/>
                        </a:rPr>
                        <a:t>-sum tax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it-IT"/>
                    </a:p>
                  </a:txBody>
                  <a:tcPr/>
                </a:tc>
                <a:extLst>
                  <a:ext uri="{0D108BD9-81ED-4DB2-BD59-A6C34878D82A}">
                    <a16:rowId xmlns:a16="http://schemas.microsoft.com/office/drawing/2014/main" val="430055760"/>
                  </a:ext>
                </a:extLst>
              </a:tr>
              <a:tr h="174178">
                <a:tc vMerge="1">
                  <a:txBody>
                    <a:bodyPr/>
                    <a:lstStyle/>
                    <a:p>
                      <a:endParaRPr lang="it-IT"/>
                    </a:p>
                  </a:txBody>
                  <a:tcPr/>
                </a:tc>
                <a:tc>
                  <a:txBody>
                    <a:bodyPr/>
                    <a:lstStyle/>
                    <a:p>
                      <a:pPr algn="ctr" fontAlgn="ctr"/>
                      <a:r>
                        <a:rPr lang="en-GB" sz="1200" b="0" i="0" u="none" strike="noStrike" noProof="0" dirty="0">
                          <a:solidFill>
                            <a:srgbClr val="000000"/>
                          </a:solidFill>
                          <a:effectLst/>
                          <a:latin typeface="Arial" panose="020B0604020202020204" pitchFamily="34" charset="0"/>
                        </a:rPr>
                        <a:t>Swiss</a:t>
                      </a:r>
                      <a:r>
                        <a:rPr lang="it-IT" sz="1200" b="0" i="0" u="none" strike="noStrike" dirty="0">
                          <a:solidFill>
                            <a:srgbClr val="000000"/>
                          </a:solidFill>
                          <a:effectLst/>
                          <a:latin typeface="Arial" panose="020B0604020202020204" pitchFamily="34" charset="0"/>
                        </a:rPr>
                        <a:t>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12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1200" b="0" i="0" u="none" strike="noStrike" dirty="0">
                          <a:solidFill>
                            <a:srgbClr val="000000"/>
                          </a:solidFill>
                          <a:effectLst/>
                          <a:latin typeface="Arial" panose="020B0604020202020204" pitchFamily="34" charset="0"/>
                        </a:rPr>
                        <a:t>Swiss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12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2376793318"/>
                  </a:ext>
                </a:extLst>
              </a:tr>
              <a:tr h="720000">
                <a:tc>
                  <a:txBody>
                    <a:bodyPr/>
                    <a:lstStyle/>
                    <a:p>
                      <a:pPr algn="ctr" rtl="0" fontAlgn="ctr"/>
                      <a:r>
                        <a:rPr lang="en-GB" sz="1200" b="1" i="0" u="none" strike="noStrike" noProof="0" dirty="0">
                          <a:solidFill>
                            <a:srgbClr val="FFFFFF"/>
                          </a:solidFill>
                          <a:effectLst/>
                          <a:latin typeface="Arial" panose="020B0604020202020204" pitchFamily="34" charset="0"/>
                        </a:rPr>
                        <a:t>Dividend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US" sz="800" b="0" i="0" u="none" strike="noStrike" dirty="0">
                          <a:solidFill>
                            <a:schemeClr val="tx1"/>
                          </a:solidFill>
                          <a:effectLst/>
                          <a:latin typeface="Arial" panose="020B0604020202020204" pitchFamily="34" charset="0"/>
                        </a:rPr>
                        <a:t>Progressive tax rate depending on place of residency (“PTR”) *, </a:t>
                      </a:r>
                      <a:endParaRPr lang="it-IT" sz="800" b="0" i="0" u="none" strike="noStrike" dirty="0">
                        <a:solidFill>
                          <a:schemeClr val="tx1"/>
                        </a:solidFill>
                        <a:effectLst/>
                        <a:latin typeface="Arial" panose="020B0604020202020204" pitchFamily="34" charset="0"/>
                      </a:endParaRPr>
                    </a:p>
                    <a:p>
                      <a:pPr algn="ctr" fontAlgn="ctr"/>
                      <a:r>
                        <a:rPr lang="it-IT" sz="800" b="0" i="0" u="none" strike="noStrike" dirty="0">
                          <a:solidFill>
                            <a:schemeClr val="tx1"/>
                          </a:solidFill>
                          <a:effectLst/>
                          <a:latin typeface="Arial" panose="020B0604020202020204" pitchFamily="34" charset="0"/>
                        </a:rPr>
                        <a:t>WHT 35% </a:t>
                      </a:r>
                      <a:r>
                        <a:rPr lang="it-IT" sz="800" b="0" i="0" u="none" strike="noStrike" dirty="0" err="1">
                          <a:solidFill>
                            <a:schemeClr val="tx1"/>
                          </a:solidFill>
                          <a:effectLst/>
                          <a:latin typeface="Arial" panose="020B0604020202020204" pitchFamily="34" charset="0"/>
                        </a:rPr>
                        <a:t>will</a:t>
                      </a:r>
                      <a:r>
                        <a:rPr lang="it-IT" sz="800" b="0" i="0" u="none" strike="noStrike" dirty="0">
                          <a:solidFill>
                            <a:schemeClr val="tx1"/>
                          </a:solidFill>
                          <a:effectLst/>
                          <a:latin typeface="Arial" panose="020B0604020202020204" pitchFamily="34" charset="0"/>
                        </a:rPr>
                        <a:t> be </a:t>
                      </a:r>
                      <a:r>
                        <a:rPr lang="it-IT" sz="800" b="0" i="0" u="none" strike="noStrike" dirty="0" err="1">
                          <a:solidFill>
                            <a:schemeClr val="tx1"/>
                          </a:solidFill>
                          <a:effectLst/>
                          <a:latin typeface="Arial" panose="020B0604020202020204" pitchFamily="34" charset="0"/>
                        </a:rPr>
                        <a:t>credited</a:t>
                      </a:r>
                      <a:r>
                        <a:rPr lang="it-IT" sz="800" b="0" i="0" u="none" strike="noStrike" dirty="0">
                          <a:solidFill>
                            <a:schemeClr val="tx1"/>
                          </a:solidFill>
                          <a:effectLst/>
                          <a:latin typeface="Arial" panose="020B0604020202020204" pitchFamily="34" charset="0"/>
                        </a:rPr>
                        <a:t> </a:t>
                      </a:r>
                      <a:br>
                        <a:rPr lang="it-IT" sz="800" b="0" i="0" u="none" strike="noStrike" dirty="0">
                          <a:solidFill>
                            <a:schemeClr val="tx1"/>
                          </a:solidFill>
                          <a:effectLst/>
                          <a:latin typeface="Arial" panose="020B0604020202020204" pitchFamily="34" charset="0"/>
                        </a:rPr>
                      </a:br>
                      <a:r>
                        <a:rPr lang="it-IT" sz="800" b="0" i="0" u="none" strike="noStrike" dirty="0" err="1">
                          <a:solidFill>
                            <a:schemeClr val="tx1"/>
                          </a:solidFill>
                          <a:effectLst/>
                          <a:latin typeface="Arial" panose="020B0604020202020204" pitchFamily="34" charset="0"/>
                        </a:rPr>
                        <a:t>against</a:t>
                      </a:r>
                      <a:r>
                        <a:rPr lang="it-IT" sz="800" b="0" i="0" u="none" strike="noStrike" dirty="0">
                          <a:solidFill>
                            <a:schemeClr val="tx1"/>
                          </a:solidFill>
                          <a:effectLst/>
                          <a:latin typeface="Arial" panose="020B0604020202020204" pitchFamily="34" charset="0"/>
                        </a:rPr>
                        <a:t> </a:t>
                      </a:r>
                      <a:r>
                        <a:rPr lang="it-IT" sz="800" b="0" i="0" u="none" strike="noStrike" dirty="0" err="1">
                          <a:solidFill>
                            <a:schemeClr val="tx1"/>
                          </a:solidFill>
                          <a:effectLst/>
                          <a:latin typeface="Arial" panose="020B0604020202020204" pitchFamily="34" charset="0"/>
                        </a:rPr>
                        <a:t>income</a:t>
                      </a:r>
                      <a:r>
                        <a:rPr lang="it-IT" sz="800" b="0" i="0" u="none" strike="noStrike" dirty="0">
                          <a:solidFill>
                            <a:schemeClr val="tx1"/>
                          </a:solidFill>
                          <a:effectLst/>
                          <a:latin typeface="Arial" panose="020B0604020202020204" pitchFamily="34" charset="0"/>
                        </a:rPr>
                        <a:t> tax liability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PTR *,</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possibly FTC on foreign WHT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800" b="0" i="0" u="none" strike="noStrike" dirty="0" err="1">
                          <a:solidFill>
                            <a:schemeClr val="tx1"/>
                          </a:solidFill>
                          <a:effectLst/>
                          <a:latin typeface="Arial" panose="020B0604020202020204" pitchFamily="34" charset="0"/>
                        </a:rPr>
                        <a:t>Lump</a:t>
                      </a:r>
                      <a:r>
                        <a:rPr lang="it-IT" sz="800" b="0" i="0" u="none" strike="noStrike" dirty="0">
                          <a:solidFill>
                            <a:schemeClr val="tx1"/>
                          </a:solidFill>
                          <a:effectLst/>
                          <a:latin typeface="Arial" panose="020B0604020202020204" pitchFamily="34" charset="0"/>
                        </a:rPr>
                        <a:t>-sum taxation,</a:t>
                      </a:r>
                    </a:p>
                    <a:p>
                      <a:pPr marL="0" marR="0" lvl="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chemeClr val="tx1"/>
                          </a:solidFill>
                          <a:effectLst/>
                          <a:latin typeface="Arial" panose="020B0604020202020204" pitchFamily="34" charset="0"/>
                        </a:rPr>
                        <a:t>WHT 35% </a:t>
                      </a:r>
                      <a:r>
                        <a:rPr lang="it-IT" sz="800" b="0" i="0" u="none" strike="noStrike" dirty="0" err="1">
                          <a:solidFill>
                            <a:schemeClr val="tx1"/>
                          </a:solidFill>
                          <a:effectLst/>
                          <a:latin typeface="Arial" panose="020B0604020202020204" pitchFamily="34" charset="0"/>
                        </a:rPr>
                        <a:t>will</a:t>
                      </a:r>
                      <a:r>
                        <a:rPr lang="it-IT" sz="800" b="0" i="0" u="none" strike="noStrike" dirty="0">
                          <a:solidFill>
                            <a:schemeClr val="tx1"/>
                          </a:solidFill>
                          <a:effectLst/>
                          <a:latin typeface="Arial" panose="020B0604020202020204" pitchFamily="34" charset="0"/>
                        </a:rPr>
                        <a:t> be </a:t>
                      </a:r>
                      <a:r>
                        <a:rPr lang="it-IT" sz="800" b="0" i="0" u="none" strike="noStrike" dirty="0" err="1">
                          <a:solidFill>
                            <a:schemeClr val="tx1"/>
                          </a:solidFill>
                          <a:effectLst/>
                          <a:latin typeface="Arial" panose="020B0604020202020204" pitchFamily="34" charset="0"/>
                        </a:rPr>
                        <a:t>credited</a:t>
                      </a:r>
                      <a:r>
                        <a:rPr lang="it-IT" sz="800" b="0" i="0" u="none" strike="noStrike" dirty="0">
                          <a:solidFill>
                            <a:schemeClr val="tx1"/>
                          </a:solidFill>
                          <a:effectLst/>
                          <a:latin typeface="Arial" panose="020B0604020202020204" pitchFamily="34" charset="0"/>
                        </a:rPr>
                        <a:t> </a:t>
                      </a:r>
                      <a:br>
                        <a:rPr lang="it-IT" sz="800" b="0" i="0" u="none" strike="noStrike" dirty="0">
                          <a:solidFill>
                            <a:schemeClr val="tx1"/>
                          </a:solidFill>
                          <a:effectLst/>
                          <a:latin typeface="Arial" panose="020B0604020202020204" pitchFamily="34" charset="0"/>
                        </a:rPr>
                      </a:br>
                      <a:r>
                        <a:rPr lang="it-IT" sz="800" b="0" i="0" u="none" strike="noStrike" dirty="0" err="1">
                          <a:solidFill>
                            <a:schemeClr val="tx1"/>
                          </a:solidFill>
                          <a:effectLst/>
                          <a:latin typeface="Arial" panose="020B0604020202020204" pitchFamily="34" charset="0"/>
                        </a:rPr>
                        <a:t>against</a:t>
                      </a:r>
                      <a:r>
                        <a:rPr lang="it-IT" sz="800" b="0" i="0" u="none" strike="noStrike" dirty="0">
                          <a:solidFill>
                            <a:schemeClr val="tx1"/>
                          </a:solidFill>
                          <a:effectLst/>
                          <a:latin typeface="Arial" panose="020B0604020202020204" pitchFamily="34" charset="0"/>
                        </a:rPr>
                        <a:t> </a:t>
                      </a:r>
                      <a:r>
                        <a:rPr lang="it-IT" sz="800" b="0" i="0" u="none" strike="noStrike" dirty="0" err="1">
                          <a:solidFill>
                            <a:schemeClr val="tx1"/>
                          </a:solidFill>
                          <a:effectLst/>
                          <a:latin typeface="Arial" panose="020B0604020202020204" pitchFamily="34" charset="0"/>
                        </a:rPr>
                        <a:t>income</a:t>
                      </a:r>
                      <a:r>
                        <a:rPr lang="it-IT" sz="800" b="0" i="0" u="none" strike="noStrike" dirty="0">
                          <a:solidFill>
                            <a:schemeClr val="tx1"/>
                          </a:solidFill>
                          <a:effectLst/>
                          <a:latin typeface="Arial" panose="020B0604020202020204" pitchFamily="34" charset="0"/>
                        </a:rPr>
                        <a:t> tax liability</a:t>
                      </a:r>
                      <a:br>
                        <a:rPr lang="it-IT" sz="800" b="0" i="0" u="none" strike="noStrike" dirty="0">
                          <a:solidFill>
                            <a:schemeClr val="tx1"/>
                          </a:solidFill>
                          <a:effectLst/>
                          <a:latin typeface="Arial" panose="020B0604020202020204" pitchFamily="34" charset="0"/>
                        </a:rPr>
                      </a:br>
                      <a:r>
                        <a:rPr lang="it-IT" sz="800" b="0" i="0" u="none" strike="noStrike" dirty="0">
                          <a:solidFill>
                            <a:schemeClr val="tx1"/>
                          </a:solidFill>
                          <a:effectLst/>
                          <a:latin typeface="Arial" panose="020B0604020202020204" pitchFamily="34" charset="0"/>
                        </a:rPr>
                        <a:t>(subject to control </a:t>
                      </a:r>
                      <a:r>
                        <a:rPr lang="it-IT" sz="800" b="0" i="0" u="none" strike="noStrike" dirty="0" err="1">
                          <a:solidFill>
                            <a:schemeClr val="tx1"/>
                          </a:solidFill>
                          <a:effectLst/>
                          <a:latin typeface="Arial" panose="020B0604020202020204" pitchFamily="34" charset="0"/>
                        </a:rPr>
                        <a:t>calculation</a:t>
                      </a:r>
                      <a:r>
                        <a:rPr lang="it-IT" sz="800" b="0" i="0" u="none" strike="noStrike" dirty="0">
                          <a:solidFill>
                            <a:schemeClr val="tx1"/>
                          </a:solidFill>
                          <a:effectLst/>
                          <a:latin typeface="Arial" panose="020B0604020202020204" pitchFamily="34" charset="0"/>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kern="1200" dirty="0">
                          <a:solidFill>
                            <a:schemeClr val="tx1"/>
                          </a:solidFill>
                          <a:effectLst/>
                          <a:latin typeface="Arial" panose="020B0604020202020204" pitchFamily="34" charset="0"/>
                          <a:ea typeface="+mn-ea"/>
                          <a:cs typeface="+mn-cs"/>
                        </a:rPr>
                        <a:t>Lump-sum taxation,</a:t>
                      </a:r>
                    </a:p>
                    <a:p>
                      <a:pPr algn="ctr" fontAlgn="ctr"/>
                      <a:r>
                        <a:rPr lang="en-US" sz="800" b="0" i="0" u="none" strike="noStrike" kern="1200" dirty="0">
                          <a:solidFill>
                            <a:schemeClr val="tx1"/>
                          </a:solidFill>
                          <a:effectLst/>
                          <a:latin typeface="Arial" panose="020B0604020202020204" pitchFamily="34" charset="0"/>
                          <a:ea typeface="+mn-ea"/>
                          <a:cs typeface="+mn-cs"/>
                        </a:rPr>
                        <a:t>possibly FTC on foreign WHT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3032644159"/>
                  </a:ext>
                </a:extLst>
              </a:tr>
              <a:tr h="576000">
                <a:tc>
                  <a:txBody>
                    <a:bodyPr/>
                    <a:lstStyle/>
                    <a:p>
                      <a:pPr algn="ctr" rtl="0" fontAlgn="ctr"/>
                      <a:r>
                        <a:rPr lang="en-GB" sz="1200" b="1" i="0" u="none" strike="noStrike" noProof="0" dirty="0">
                          <a:solidFill>
                            <a:srgbClr val="FFFFFF"/>
                          </a:solidFill>
                          <a:effectLst/>
                          <a:latin typeface="Arial" panose="020B0604020202020204" pitchFamily="34" charset="0"/>
                        </a:rPr>
                        <a:t>Interest from bank deposit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it-IT" sz="800" b="0" i="0" u="none" strike="noStrike" dirty="0">
                          <a:solidFill>
                            <a:schemeClr val="tx1"/>
                          </a:solidFill>
                          <a:effectLst/>
                          <a:latin typeface="Arial" panose="020B0604020202020204" pitchFamily="34" charset="0"/>
                        </a:rPr>
                        <a:t>PTR,</a:t>
                      </a:r>
                      <a:br>
                        <a:rPr lang="it-IT" sz="800" b="0" i="0" u="none" strike="noStrike" dirty="0">
                          <a:solidFill>
                            <a:schemeClr val="tx1"/>
                          </a:solidFill>
                          <a:effectLst/>
                          <a:latin typeface="Arial" panose="020B0604020202020204" pitchFamily="34" charset="0"/>
                        </a:rPr>
                      </a:br>
                      <a:r>
                        <a:rPr lang="it-IT" sz="800" b="0" i="0" u="none" strike="noStrike" dirty="0">
                          <a:solidFill>
                            <a:schemeClr val="tx1"/>
                          </a:solidFill>
                          <a:effectLst/>
                          <a:latin typeface="Arial" panose="020B0604020202020204" pitchFamily="34" charset="0"/>
                        </a:rPr>
                        <a:t>WHT 35% </a:t>
                      </a:r>
                      <a:r>
                        <a:rPr lang="it-IT" sz="800" b="0" i="0" u="none" strike="noStrike" dirty="0" err="1">
                          <a:solidFill>
                            <a:schemeClr val="tx1"/>
                          </a:solidFill>
                          <a:effectLst/>
                          <a:latin typeface="Arial" panose="020B0604020202020204" pitchFamily="34" charset="0"/>
                        </a:rPr>
                        <a:t>will</a:t>
                      </a:r>
                      <a:r>
                        <a:rPr lang="it-IT" sz="800" b="0" i="0" u="none" strike="noStrike" dirty="0">
                          <a:solidFill>
                            <a:schemeClr val="tx1"/>
                          </a:solidFill>
                          <a:effectLst/>
                          <a:latin typeface="Arial" panose="020B0604020202020204" pitchFamily="34" charset="0"/>
                        </a:rPr>
                        <a:t> be </a:t>
                      </a:r>
                      <a:r>
                        <a:rPr lang="it-IT" sz="800" b="0" i="0" u="none" strike="noStrike" dirty="0" err="1">
                          <a:solidFill>
                            <a:schemeClr val="tx1"/>
                          </a:solidFill>
                          <a:effectLst/>
                          <a:latin typeface="Arial" panose="020B0604020202020204" pitchFamily="34" charset="0"/>
                        </a:rPr>
                        <a:t>credited</a:t>
                      </a:r>
                      <a:br>
                        <a:rPr lang="it-IT" sz="800" b="0" i="0" u="none" strike="noStrike" dirty="0">
                          <a:solidFill>
                            <a:schemeClr val="tx1"/>
                          </a:solidFill>
                          <a:effectLst/>
                          <a:latin typeface="Arial" panose="020B0604020202020204" pitchFamily="34" charset="0"/>
                        </a:rPr>
                      </a:br>
                      <a:r>
                        <a:rPr lang="it-IT" sz="800" b="0" i="0" u="none" strike="noStrike" dirty="0">
                          <a:solidFill>
                            <a:schemeClr val="tx1"/>
                          </a:solidFill>
                          <a:effectLst/>
                          <a:latin typeface="Arial" panose="020B0604020202020204" pitchFamily="34" charset="0"/>
                        </a:rPr>
                        <a:t> </a:t>
                      </a:r>
                      <a:r>
                        <a:rPr lang="it-IT" sz="800" b="0" i="0" u="none" strike="noStrike" dirty="0" err="1">
                          <a:solidFill>
                            <a:schemeClr val="tx1"/>
                          </a:solidFill>
                          <a:effectLst/>
                          <a:latin typeface="Arial" panose="020B0604020202020204" pitchFamily="34" charset="0"/>
                        </a:rPr>
                        <a:t>against</a:t>
                      </a:r>
                      <a:r>
                        <a:rPr lang="it-IT" sz="800" b="0" i="0" u="none" strike="noStrike" dirty="0">
                          <a:solidFill>
                            <a:schemeClr val="tx1"/>
                          </a:solidFill>
                          <a:effectLst/>
                          <a:latin typeface="Arial" panose="020B0604020202020204" pitchFamily="34" charset="0"/>
                        </a:rPr>
                        <a:t> </a:t>
                      </a:r>
                      <a:r>
                        <a:rPr lang="it-IT" sz="800" b="0" i="0" u="none" strike="noStrike" dirty="0" err="1">
                          <a:solidFill>
                            <a:schemeClr val="tx1"/>
                          </a:solidFill>
                          <a:effectLst/>
                          <a:latin typeface="Arial" panose="020B0604020202020204" pitchFamily="34" charset="0"/>
                        </a:rPr>
                        <a:t>income</a:t>
                      </a:r>
                      <a:r>
                        <a:rPr lang="it-IT" sz="800" b="0" i="0" u="none" strike="noStrike" dirty="0">
                          <a:solidFill>
                            <a:schemeClr val="tx1"/>
                          </a:solidFill>
                          <a:effectLst/>
                          <a:latin typeface="Arial" panose="020B0604020202020204" pitchFamily="34" charset="0"/>
                        </a:rPr>
                        <a:t> tax liability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PTR,</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possibly FTC on foreign WHT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800" b="0" i="0" u="none" strike="noStrike" dirty="0" err="1">
                          <a:solidFill>
                            <a:schemeClr val="tx1"/>
                          </a:solidFill>
                          <a:effectLst/>
                          <a:latin typeface="Arial" panose="020B0604020202020204" pitchFamily="34" charset="0"/>
                        </a:rPr>
                        <a:t>Lump</a:t>
                      </a:r>
                      <a:r>
                        <a:rPr lang="it-IT" sz="800" b="0" i="0" u="none" strike="noStrike" dirty="0">
                          <a:solidFill>
                            <a:schemeClr val="tx1"/>
                          </a:solidFill>
                          <a:effectLst/>
                          <a:latin typeface="Arial" panose="020B0604020202020204" pitchFamily="34" charset="0"/>
                        </a:rPr>
                        <a:t>-sum taxation,</a:t>
                      </a:r>
                    </a:p>
                    <a:p>
                      <a:pPr marL="0" marR="0" lvl="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chemeClr val="tx1"/>
                          </a:solidFill>
                          <a:effectLst/>
                          <a:latin typeface="Arial" panose="020B0604020202020204" pitchFamily="34" charset="0"/>
                        </a:rPr>
                        <a:t>WHT 35% </a:t>
                      </a:r>
                      <a:r>
                        <a:rPr lang="it-IT" sz="800" b="0" i="0" u="none" strike="noStrike" dirty="0" err="1">
                          <a:solidFill>
                            <a:schemeClr val="tx1"/>
                          </a:solidFill>
                          <a:effectLst/>
                          <a:latin typeface="Arial" panose="020B0604020202020204" pitchFamily="34" charset="0"/>
                        </a:rPr>
                        <a:t>will</a:t>
                      </a:r>
                      <a:r>
                        <a:rPr lang="it-IT" sz="800" b="0" i="0" u="none" strike="noStrike" dirty="0">
                          <a:solidFill>
                            <a:schemeClr val="tx1"/>
                          </a:solidFill>
                          <a:effectLst/>
                          <a:latin typeface="Arial" panose="020B0604020202020204" pitchFamily="34" charset="0"/>
                        </a:rPr>
                        <a:t> be </a:t>
                      </a:r>
                      <a:r>
                        <a:rPr lang="it-IT" sz="800" b="0" i="0" u="none" strike="noStrike" dirty="0" err="1">
                          <a:solidFill>
                            <a:schemeClr val="tx1"/>
                          </a:solidFill>
                          <a:effectLst/>
                          <a:latin typeface="Arial" panose="020B0604020202020204" pitchFamily="34" charset="0"/>
                        </a:rPr>
                        <a:t>credited</a:t>
                      </a:r>
                      <a:r>
                        <a:rPr lang="it-IT" sz="800" b="0" i="0" u="none" strike="noStrike" dirty="0">
                          <a:solidFill>
                            <a:schemeClr val="tx1"/>
                          </a:solidFill>
                          <a:effectLst/>
                          <a:latin typeface="Arial" panose="020B0604020202020204" pitchFamily="34" charset="0"/>
                        </a:rPr>
                        <a:t> </a:t>
                      </a:r>
                      <a:br>
                        <a:rPr lang="it-IT" sz="800" b="0" i="0" u="none" strike="noStrike" dirty="0">
                          <a:solidFill>
                            <a:schemeClr val="tx1"/>
                          </a:solidFill>
                          <a:effectLst/>
                          <a:latin typeface="Arial" panose="020B0604020202020204" pitchFamily="34" charset="0"/>
                        </a:rPr>
                      </a:br>
                      <a:r>
                        <a:rPr lang="it-IT" sz="800" b="0" i="0" u="none" strike="noStrike" dirty="0" err="1">
                          <a:solidFill>
                            <a:schemeClr val="tx1"/>
                          </a:solidFill>
                          <a:effectLst/>
                          <a:latin typeface="Arial" panose="020B0604020202020204" pitchFamily="34" charset="0"/>
                        </a:rPr>
                        <a:t>against</a:t>
                      </a:r>
                      <a:r>
                        <a:rPr lang="it-IT" sz="800" b="0" i="0" u="none" strike="noStrike" dirty="0">
                          <a:solidFill>
                            <a:schemeClr val="tx1"/>
                          </a:solidFill>
                          <a:effectLst/>
                          <a:latin typeface="Arial" panose="020B0604020202020204" pitchFamily="34" charset="0"/>
                        </a:rPr>
                        <a:t> </a:t>
                      </a:r>
                      <a:r>
                        <a:rPr lang="it-IT" sz="800" b="0" i="0" u="none" strike="noStrike" dirty="0" err="1">
                          <a:solidFill>
                            <a:schemeClr val="tx1"/>
                          </a:solidFill>
                          <a:effectLst/>
                          <a:latin typeface="Arial" panose="020B0604020202020204" pitchFamily="34" charset="0"/>
                        </a:rPr>
                        <a:t>income</a:t>
                      </a:r>
                      <a:r>
                        <a:rPr lang="it-IT" sz="800" b="0" i="0" u="none" strike="noStrike" dirty="0">
                          <a:solidFill>
                            <a:schemeClr val="tx1"/>
                          </a:solidFill>
                          <a:effectLst/>
                          <a:latin typeface="Arial" panose="020B0604020202020204" pitchFamily="34" charset="0"/>
                        </a:rPr>
                        <a:t> tax liability</a:t>
                      </a:r>
                      <a:br>
                        <a:rPr lang="it-IT" sz="800" b="0" i="0" u="none" strike="noStrike" dirty="0">
                          <a:solidFill>
                            <a:schemeClr val="tx1"/>
                          </a:solidFill>
                          <a:effectLst/>
                          <a:latin typeface="Arial" panose="020B0604020202020204" pitchFamily="34" charset="0"/>
                        </a:rPr>
                      </a:br>
                      <a:r>
                        <a:rPr lang="it-IT" sz="800" b="0" i="0" u="none" strike="noStrike" dirty="0">
                          <a:solidFill>
                            <a:schemeClr val="tx1"/>
                          </a:solidFill>
                          <a:effectLst/>
                          <a:latin typeface="Arial" panose="020B0604020202020204" pitchFamily="34" charset="0"/>
                        </a:rPr>
                        <a:t>(subject to control </a:t>
                      </a:r>
                      <a:r>
                        <a:rPr lang="it-IT" sz="800" b="0" i="0" u="none" strike="noStrike" dirty="0" err="1">
                          <a:solidFill>
                            <a:schemeClr val="tx1"/>
                          </a:solidFill>
                          <a:effectLst/>
                          <a:latin typeface="Arial" panose="020B0604020202020204" pitchFamily="34" charset="0"/>
                        </a:rPr>
                        <a:t>calculation</a:t>
                      </a:r>
                      <a:r>
                        <a:rPr lang="it-IT" sz="800" b="0" i="0" u="none" strike="noStrike" dirty="0">
                          <a:solidFill>
                            <a:schemeClr val="tx1"/>
                          </a:solidFill>
                          <a:effectLst/>
                          <a:latin typeface="Arial" panose="020B0604020202020204" pitchFamily="34" charset="0"/>
                        </a:rPr>
                        <a: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kern="1200" dirty="0">
                          <a:solidFill>
                            <a:schemeClr val="tx1"/>
                          </a:solidFill>
                          <a:effectLst/>
                          <a:latin typeface="Arial" panose="020B0604020202020204" pitchFamily="34" charset="0"/>
                          <a:ea typeface="+mn-ea"/>
                          <a:cs typeface="+mn-cs"/>
                        </a:rPr>
                        <a:t>Lump-sum taxation,</a:t>
                      </a:r>
                    </a:p>
                    <a:p>
                      <a:pPr algn="ctr" fontAlgn="ctr"/>
                      <a:r>
                        <a:rPr lang="en-US" sz="800" b="0" i="0" u="none" strike="noStrike" kern="1200" dirty="0">
                          <a:solidFill>
                            <a:schemeClr val="tx1"/>
                          </a:solidFill>
                          <a:effectLst/>
                          <a:latin typeface="Arial" panose="020B0604020202020204" pitchFamily="34" charset="0"/>
                          <a:ea typeface="+mn-ea"/>
                          <a:cs typeface="+mn-cs"/>
                        </a:rPr>
                        <a:t>possibly FTC on foreign WHT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2396213476"/>
                  </a:ext>
                </a:extLst>
              </a:tr>
              <a:tr h="806281">
                <a:tc>
                  <a:txBody>
                    <a:bodyPr/>
                    <a:lstStyle/>
                    <a:p>
                      <a:pPr algn="ctr" rtl="0" fontAlgn="ctr"/>
                      <a:r>
                        <a:rPr lang="it-IT" sz="1200" b="1" i="0" u="none" strike="noStrike" dirty="0">
                          <a:solidFill>
                            <a:srgbClr val="FFFFFF"/>
                          </a:solidFill>
                          <a:effectLst/>
                          <a:latin typeface="Arial" panose="020B0604020202020204" pitchFamily="34" charset="0"/>
                        </a:rPr>
                        <a:t>Rental </a:t>
                      </a:r>
                      <a:r>
                        <a:rPr lang="it-IT" sz="1200" b="1" i="0" u="none" strike="noStrike" dirty="0" err="1">
                          <a:solidFill>
                            <a:srgbClr val="FFFFFF"/>
                          </a:solidFill>
                          <a:effectLst/>
                          <a:latin typeface="Arial" panose="020B0604020202020204" pitchFamily="34" charset="0"/>
                        </a:rPr>
                        <a:t>income</a:t>
                      </a:r>
                      <a:r>
                        <a:rPr lang="it-IT" sz="1200" b="1" i="0" u="none" strike="noStrike" dirty="0">
                          <a:solidFill>
                            <a:srgbClr val="FFFFFF"/>
                          </a:solidFill>
                          <a:effectLst/>
                          <a:latin typeface="Arial" panose="020B0604020202020204" pitchFamily="34" charset="0"/>
                        </a:rPr>
                        <a:t> from </a:t>
                      </a:r>
                      <a:r>
                        <a:rPr lang="it-IT" sz="1200" b="1" i="0" u="none" strike="noStrike" dirty="0" err="1">
                          <a:solidFill>
                            <a:srgbClr val="FFFFFF"/>
                          </a:solidFill>
                          <a:effectLst/>
                          <a:latin typeface="Arial" panose="020B0604020202020204" pitchFamily="34" charset="0"/>
                        </a:rPr>
                        <a:t>property</a:t>
                      </a:r>
                      <a:endParaRPr lang="it-IT" sz="1200" b="1" i="0" u="none" strike="noStrike" dirty="0">
                        <a:solidFill>
                          <a:srgbClr val="FFFFFF"/>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US" sz="800" b="0" i="0" u="none" strike="noStrike" dirty="0">
                          <a:solidFill>
                            <a:schemeClr val="tx1"/>
                          </a:solidFill>
                          <a:effectLst/>
                          <a:latin typeface="Arial" panose="020B0604020202020204" pitchFamily="34" charset="0"/>
                        </a:rPr>
                        <a:t>PTR</a:t>
                      </a:r>
                    </a:p>
                    <a:p>
                      <a:pPr algn="ctr" fontAlgn="ctr"/>
                      <a:r>
                        <a:rPr lang="en-US" sz="800" b="0" i="0" u="none" strike="noStrike" dirty="0">
                          <a:solidFill>
                            <a:schemeClr val="tx1"/>
                          </a:solidFill>
                          <a:effectLst/>
                          <a:latin typeface="Arial" panose="020B0604020202020204" pitchFamily="34" charset="0"/>
                        </a:rPr>
                        <a:t>(deemed rental income value for owner-occupied properties)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Tax-exempted</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(taken into account to </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determine PTR)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Lump-sum taxation</a:t>
                      </a:r>
                    </a:p>
                    <a:p>
                      <a:pPr marL="0" marR="0" lvl="0" indent="0" algn="ctr" defTabSz="457200" rtl="0" eaLnBrk="1" fontAlgn="ctr"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(subject to control calculation, incl. deemed rental income value for owner-occupied properties)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Tax-exempted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430185363"/>
                  </a:ext>
                </a:extLst>
              </a:tr>
              <a:tr h="684000">
                <a:tc>
                  <a:txBody>
                    <a:bodyPr/>
                    <a:lstStyle/>
                    <a:p>
                      <a:pPr algn="ctr" rtl="0" fontAlgn="ctr"/>
                      <a:r>
                        <a:rPr lang="it-IT" sz="1200" b="1" i="0" u="none" strike="noStrike" dirty="0">
                          <a:solidFill>
                            <a:srgbClr val="FFFFFF"/>
                          </a:solidFill>
                          <a:effectLst/>
                          <a:latin typeface="Arial" panose="020B0604020202020204" pitchFamily="34" charset="0"/>
                        </a:rPr>
                        <a:t>Capital gains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de-CH" sz="800" b="0" i="0" u="none" strike="noStrike" dirty="0">
                          <a:solidFill>
                            <a:schemeClr val="tx1"/>
                          </a:solidFill>
                          <a:effectLst/>
                          <a:latin typeface="Arial" panose="020B0604020202020204" pitchFamily="34" charset="0"/>
                        </a:rPr>
                        <a:t>Private </a:t>
                      </a:r>
                      <a:r>
                        <a:rPr lang="de-CH" sz="800" b="0" i="0" u="none" strike="noStrike" dirty="0" err="1">
                          <a:solidFill>
                            <a:schemeClr val="tx1"/>
                          </a:solidFill>
                          <a:effectLst/>
                          <a:latin typeface="Arial" panose="020B0604020202020204" pitchFamily="34" charset="0"/>
                        </a:rPr>
                        <a:t>capital</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gain</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is</a:t>
                      </a:r>
                      <a:r>
                        <a:rPr lang="de-CH" sz="800" b="0" i="0" u="none" strike="noStrike" dirty="0">
                          <a:solidFill>
                            <a:schemeClr val="tx1"/>
                          </a:solidFill>
                          <a:effectLst/>
                          <a:latin typeface="Arial" panose="020B0604020202020204" pitchFamily="34" charset="0"/>
                        </a:rPr>
                        <a:t> </a:t>
                      </a:r>
                      <a:br>
                        <a:rPr lang="de-CH" sz="800" b="0" i="0" u="none" strike="noStrike" dirty="0">
                          <a:solidFill>
                            <a:schemeClr val="tx1"/>
                          </a:solidFill>
                          <a:effectLst/>
                          <a:latin typeface="Arial" panose="020B0604020202020204" pitchFamily="34" charset="0"/>
                        </a:rPr>
                      </a:br>
                      <a:r>
                        <a:rPr lang="de-CH" sz="800" b="1" i="0" u="none" strike="noStrike" dirty="0">
                          <a:solidFill>
                            <a:schemeClr val="tx1"/>
                          </a:solidFill>
                          <a:effectLst/>
                          <a:latin typeface="Arial" panose="020B0604020202020204" pitchFamily="34" charset="0"/>
                        </a:rPr>
                        <a:t>tax-</a:t>
                      </a:r>
                      <a:r>
                        <a:rPr lang="de-CH" sz="800" b="1" i="0" u="none" strike="noStrike" dirty="0" err="1">
                          <a:solidFill>
                            <a:schemeClr val="tx1"/>
                          </a:solidFill>
                          <a:effectLst/>
                          <a:latin typeface="Arial" panose="020B0604020202020204" pitchFamily="34" charset="0"/>
                        </a:rPr>
                        <a:t>free</a:t>
                      </a:r>
                      <a:br>
                        <a:rPr lang="de-CH" sz="800" b="0" i="0" u="none" strike="noStrike" dirty="0">
                          <a:solidFill>
                            <a:schemeClr val="tx1"/>
                          </a:solidFill>
                          <a:effectLst/>
                          <a:latin typeface="Arial" panose="020B0604020202020204" pitchFamily="34" charset="0"/>
                        </a:rPr>
                      </a:br>
                      <a:r>
                        <a:rPr lang="de-CH" sz="800" b="0" i="0" u="none" strike="noStrike" dirty="0">
                          <a:solidFill>
                            <a:schemeClr val="tx1"/>
                          </a:solidFill>
                          <a:effectLst/>
                          <a:latin typeface="Arial" panose="020B0604020202020204" pitchFamily="34" charset="0"/>
                        </a:rPr>
                        <a:t>(</a:t>
                      </a:r>
                      <a:r>
                        <a:rPr lang="de-CH" sz="800" b="0" i="0" u="none" strike="noStrike" dirty="0" err="1">
                          <a:solidFill>
                            <a:schemeClr val="tx1"/>
                          </a:solidFill>
                          <a:effectLst/>
                          <a:latin typeface="Arial" panose="020B0604020202020204" pitchFamily="34" charset="0"/>
                        </a:rPr>
                        <a:t>exception</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sale</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of</a:t>
                      </a:r>
                      <a:r>
                        <a:rPr lang="de-CH" sz="800" b="0" i="0" u="none" strike="noStrike" dirty="0">
                          <a:solidFill>
                            <a:schemeClr val="tx1"/>
                          </a:solidFill>
                          <a:effectLst/>
                          <a:latin typeface="Arial" panose="020B0604020202020204" pitchFamily="34" charset="0"/>
                        </a:rPr>
                        <a:t> a</a:t>
                      </a:r>
                      <a:br>
                        <a:rPr lang="de-CH" sz="800" b="0" i="0" u="none" strike="noStrike" dirty="0">
                          <a:solidFill>
                            <a:schemeClr val="tx1"/>
                          </a:solidFill>
                          <a:effectLst/>
                          <a:latin typeface="Arial" panose="020B0604020202020204" pitchFamily="34" charset="0"/>
                        </a:rPr>
                      </a:br>
                      <a:r>
                        <a:rPr lang="de-CH" sz="800" b="0" i="0" u="none" strike="noStrike" dirty="0">
                          <a:solidFill>
                            <a:schemeClr val="tx1"/>
                          </a:solidFill>
                          <a:effectLst/>
                          <a:latin typeface="Arial" panose="020B0604020202020204" pitchFamily="34" charset="0"/>
                        </a:rPr>
                        <a:t>Swiss real </a:t>
                      </a:r>
                      <a:r>
                        <a:rPr lang="de-CH" sz="800" b="0" i="0" u="none" strike="noStrike" dirty="0" err="1">
                          <a:solidFill>
                            <a:schemeClr val="tx1"/>
                          </a:solidFill>
                          <a:effectLst/>
                          <a:latin typeface="Arial" panose="020B0604020202020204" pitchFamily="34" charset="0"/>
                        </a:rPr>
                        <a:t>estate</a:t>
                      </a:r>
                      <a:r>
                        <a:rPr lang="de-CH" sz="800" b="0" i="0" u="none" strike="noStrike" dirty="0">
                          <a:solidFill>
                            <a:schemeClr val="tx1"/>
                          </a:solidFill>
                          <a:effectLst/>
                          <a:latin typeface="Arial" panose="020B0604020202020204" pitchFamily="34" charset="0"/>
                        </a:rPr>
                        <a:t>)</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de-CH" sz="800" b="0" i="0" u="none" strike="noStrike" dirty="0">
                          <a:solidFill>
                            <a:schemeClr val="tx1"/>
                          </a:solidFill>
                          <a:effectLst/>
                          <a:latin typeface="Arial" panose="020B0604020202020204" pitchFamily="34" charset="0"/>
                        </a:rPr>
                        <a:t>Private </a:t>
                      </a:r>
                      <a:r>
                        <a:rPr lang="de-CH" sz="800" b="0" i="0" u="none" strike="noStrike" dirty="0" err="1">
                          <a:solidFill>
                            <a:schemeClr val="tx1"/>
                          </a:solidFill>
                          <a:effectLst/>
                          <a:latin typeface="Arial" panose="020B0604020202020204" pitchFamily="34" charset="0"/>
                        </a:rPr>
                        <a:t>capital</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gain</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is</a:t>
                      </a:r>
                      <a:r>
                        <a:rPr lang="de-CH" sz="800" b="0" i="0" u="none" strike="noStrike" dirty="0">
                          <a:solidFill>
                            <a:schemeClr val="tx1"/>
                          </a:solidFill>
                          <a:effectLst/>
                          <a:latin typeface="Arial" panose="020B0604020202020204" pitchFamily="34" charset="0"/>
                        </a:rPr>
                        <a:t> </a:t>
                      </a:r>
                      <a:br>
                        <a:rPr lang="de-CH" sz="800" b="0" i="0" u="none" strike="noStrike" dirty="0">
                          <a:solidFill>
                            <a:schemeClr val="tx1"/>
                          </a:solidFill>
                          <a:effectLst/>
                          <a:latin typeface="Arial" panose="020B0604020202020204" pitchFamily="34" charset="0"/>
                        </a:rPr>
                      </a:br>
                      <a:r>
                        <a:rPr lang="de-CH" sz="800" b="1" i="0" u="none" strike="noStrike" dirty="0">
                          <a:solidFill>
                            <a:schemeClr val="tx1"/>
                          </a:solidFill>
                          <a:effectLst/>
                          <a:latin typeface="Arial" panose="020B0604020202020204" pitchFamily="34" charset="0"/>
                        </a:rPr>
                        <a:t>tax-</a:t>
                      </a:r>
                      <a:r>
                        <a:rPr lang="de-CH" sz="800" b="1" i="0" u="none" strike="noStrike" dirty="0" err="1">
                          <a:solidFill>
                            <a:schemeClr val="tx1"/>
                          </a:solidFill>
                          <a:effectLst/>
                          <a:latin typeface="Arial" panose="020B0604020202020204" pitchFamily="34" charset="0"/>
                        </a:rPr>
                        <a:t>free</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E7"/>
                    </a:solidFill>
                  </a:tcPr>
                </a:tc>
                <a:tc>
                  <a:txBody>
                    <a:bodyPr/>
                    <a:lstStyle/>
                    <a:p>
                      <a:pPr algn="ctr" fontAlgn="ctr"/>
                      <a:r>
                        <a:rPr lang="de-CH" sz="800" b="0" i="0" u="none" strike="noStrike" dirty="0">
                          <a:solidFill>
                            <a:schemeClr val="tx1"/>
                          </a:solidFill>
                          <a:effectLst/>
                          <a:latin typeface="Arial" panose="020B0604020202020204" pitchFamily="34" charset="0"/>
                        </a:rPr>
                        <a:t>Private </a:t>
                      </a:r>
                      <a:r>
                        <a:rPr lang="de-CH" sz="800" b="0" i="0" u="none" strike="noStrike" dirty="0" err="1">
                          <a:solidFill>
                            <a:schemeClr val="tx1"/>
                          </a:solidFill>
                          <a:effectLst/>
                          <a:latin typeface="Arial" panose="020B0604020202020204" pitchFamily="34" charset="0"/>
                        </a:rPr>
                        <a:t>capital</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gain</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is</a:t>
                      </a:r>
                      <a:r>
                        <a:rPr lang="de-CH" sz="800" b="0" i="0" u="none" strike="noStrike" dirty="0">
                          <a:solidFill>
                            <a:schemeClr val="tx1"/>
                          </a:solidFill>
                          <a:effectLst/>
                          <a:latin typeface="Arial" panose="020B0604020202020204" pitchFamily="34" charset="0"/>
                        </a:rPr>
                        <a:t> </a:t>
                      </a:r>
                      <a:br>
                        <a:rPr lang="de-CH" sz="800" b="0" i="0" u="none" strike="noStrike" dirty="0">
                          <a:solidFill>
                            <a:schemeClr val="tx1"/>
                          </a:solidFill>
                          <a:effectLst/>
                          <a:latin typeface="Arial" panose="020B0604020202020204" pitchFamily="34" charset="0"/>
                        </a:rPr>
                      </a:br>
                      <a:r>
                        <a:rPr lang="de-CH" sz="800" b="1" i="0" u="none" strike="noStrike" dirty="0">
                          <a:solidFill>
                            <a:schemeClr val="tx1"/>
                          </a:solidFill>
                          <a:effectLst/>
                          <a:latin typeface="Arial" panose="020B0604020202020204" pitchFamily="34" charset="0"/>
                        </a:rPr>
                        <a:t>tax-</a:t>
                      </a:r>
                      <a:r>
                        <a:rPr lang="de-CH" sz="800" b="1" i="0" u="none" strike="noStrike" dirty="0" err="1">
                          <a:solidFill>
                            <a:schemeClr val="tx1"/>
                          </a:solidFill>
                          <a:effectLst/>
                          <a:latin typeface="Arial" panose="020B0604020202020204" pitchFamily="34" charset="0"/>
                        </a:rPr>
                        <a:t>free</a:t>
                      </a:r>
                      <a:br>
                        <a:rPr lang="de-CH" sz="800" b="0" i="0" u="none" strike="noStrike" dirty="0">
                          <a:solidFill>
                            <a:schemeClr val="tx1"/>
                          </a:solidFill>
                          <a:effectLst/>
                          <a:latin typeface="Arial" panose="020B0604020202020204" pitchFamily="34" charset="0"/>
                        </a:rPr>
                      </a:br>
                      <a:r>
                        <a:rPr lang="de-CH" sz="800" b="0" i="0" u="none" strike="noStrike" dirty="0">
                          <a:solidFill>
                            <a:schemeClr val="tx1"/>
                          </a:solidFill>
                          <a:effectLst/>
                          <a:latin typeface="Arial" panose="020B0604020202020204" pitchFamily="34" charset="0"/>
                        </a:rPr>
                        <a:t>(</a:t>
                      </a:r>
                      <a:r>
                        <a:rPr lang="de-CH" sz="800" b="0" i="0" u="none" strike="noStrike" dirty="0" err="1">
                          <a:solidFill>
                            <a:schemeClr val="tx1"/>
                          </a:solidFill>
                          <a:effectLst/>
                          <a:latin typeface="Arial" panose="020B0604020202020204" pitchFamily="34" charset="0"/>
                        </a:rPr>
                        <a:t>exception</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sale</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of</a:t>
                      </a:r>
                      <a:r>
                        <a:rPr lang="de-CH" sz="800" b="0" i="0" u="none" strike="noStrike" dirty="0">
                          <a:solidFill>
                            <a:schemeClr val="tx1"/>
                          </a:solidFill>
                          <a:effectLst/>
                          <a:latin typeface="Arial" panose="020B0604020202020204" pitchFamily="34" charset="0"/>
                        </a:rPr>
                        <a:t> a </a:t>
                      </a:r>
                      <a:br>
                        <a:rPr lang="de-CH" sz="800" b="0" i="0" u="none" strike="noStrike" dirty="0">
                          <a:solidFill>
                            <a:schemeClr val="tx1"/>
                          </a:solidFill>
                          <a:effectLst/>
                          <a:latin typeface="Arial" panose="020B0604020202020204" pitchFamily="34" charset="0"/>
                        </a:rPr>
                      </a:br>
                      <a:r>
                        <a:rPr lang="de-CH" sz="800" b="0" i="0" u="none" strike="noStrike" dirty="0">
                          <a:solidFill>
                            <a:schemeClr val="tx1"/>
                          </a:solidFill>
                          <a:effectLst/>
                          <a:latin typeface="Arial" panose="020B0604020202020204" pitchFamily="34" charset="0"/>
                        </a:rPr>
                        <a:t>Swiss real </a:t>
                      </a:r>
                      <a:r>
                        <a:rPr lang="de-CH" sz="800" b="0" i="0" u="none" strike="noStrike" dirty="0" err="1">
                          <a:solidFill>
                            <a:schemeClr val="tx1"/>
                          </a:solidFill>
                          <a:effectLst/>
                          <a:latin typeface="Arial" panose="020B0604020202020204" pitchFamily="34" charset="0"/>
                        </a:rPr>
                        <a:t>estate</a:t>
                      </a:r>
                      <a:r>
                        <a:rPr lang="de-CH" sz="800" b="0" i="0" u="none" strike="noStrike" dirty="0">
                          <a:solidFill>
                            <a:schemeClr val="tx1"/>
                          </a:solidFill>
                          <a:effectLst/>
                          <a:latin typeface="Arial" panose="020B0604020202020204" pitchFamily="34" charset="0"/>
                        </a:rPr>
                        <a:t>)</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1" i="0" u="none" strike="noStrike" dirty="0">
                          <a:solidFill>
                            <a:schemeClr val="tx1"/>
                          </a:solidFill>
                          <a:effectLst/>
                          <a:latin typeface="Arial" panose="020B0604020202020204" pitchFamily="34" charset="0"/>
                        </a:rPr>
                        <a:t>Tax-free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560986496"/>
                  </a:ext>
                </a:extLst>
              </a:tr>
            </a:tbl>
          </a:graphicData>
        </a:graphic>
      </p:graphicFrame>
      <p:sp>
        <p:nvSpPr>
          <p:cNvPr id="5" name="Textfeld 4">
            <a:extLst>
              <a:ext uri="{FF2B5EF4-FFF2-40B4-BE49-F238E27FC236}">
                <a16:creationId xmlns:a16="http://schemas.microsoft.com/office/drawing/2014/main" id="{BA461878-A5B7-4521-8737-17A1AAECA447}"/>
              </a:ext>
            </a:extLst>
          </p:cNvPr>
          <p:cNvSpPr txBox="1"/>
          <p:nvPr/>
        </p:nvSpPr>
        <p:spPr>
          <a:xfrm>
            <a:off x="358423" y="4421481"/>
            <a:ext cx="8079976" cy="215444"/>
          </a:xfrm>
          <a:prstGeom prst="rect">
            <a:avLst/>
          </a:prstGeom>
          <a:noFill/>
        </p:spPr>
        <p:txBody>
          <a:bodyPr wrap="square" rtlCol="0">
            <a:spAutoFit/>
          </a:bodyPr>
          <a:lstStyle/>
          <a:p>
            <a:r>
              <a:rPr lang="de-CH" sz="800" i="1" dirty="0">
                <a:latin typeface="Arial" panose="020B0604020202020204" pitchFamily="34" charset="0"/>
                <a:cs typeface="Arial" panose="020B0604020202020204" pitchFamily="34" charset="0"/>
              </a:rPr>
              <a:t>*) </a:t>
            </a:r>
            <a:r>
              <a:rPr lang="en-US" sz="800" i="1" dirty="0">
                <a:latin typeface="Arial" panose="020B0604020202020204" pitchFamily="34" charset="0"/>
                <a:cs typeface="Arial" panose="020B0604020202020204" pitchFamily="34" charset="0"/>
              </a:rPr>
              <a:t>If individuals hold participations of at least 10% as private assets, the dividend will be considered only partially taxable (i.e. only 50% to 70% of dividend is subject to tax).</a:t>
            </a:r>
            <a:endParaRPr lang="de-CH" sz="800" i="1"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B78E545-B632-45A7-83B4-0C3417DCF18E}"/>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lowchart: Connector 6">
            <a:extLst>
              <a:ext uri="{FF2B5EF4-FFF2-40B4-BE49-F238E27FC236}">
                <a16:creationId xmlns:a16="http://schemas.microsoft.com/office/drawing/2014/main" id="{655B13CE-663E-4F7D-BA67-849037CFF32E}"/>
              </a:ext>
            </a:extLst>
          </p:cNvPr>
          <p:cNvSpPr/>
          <p:nvPr/>
        </p:nvSpPr>
        <p:spPr>
          <a:xfrm>
            <a:off x="7878298"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1BC720EF-F0DD-43AE-931B-5FD369F16AD4}"/>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9" name="Group 8">
            <a:extLst>
              <a:ext uri="{FF2B5EF4-FFF2-40B4-BE49-F238E27FC236}">
                <a16:creationId xmlns:a16="http://schemas.microsoft.com/office/drawing/2014/main" id="{8FEDA164-F04A-407A-8943-B8F79DFAC5F2}"/>
              </a:ext>
            </a:extLst>
          </p:cNvPr>
          <p:cNvGrpSpPr/>
          <p:nvPr/>
        </p:nvGrpSpPr>
        <p:grpSpPr>
          <a:xfrm>
            <a:off x="4876003" y="4682753"/>
            <a:ext cx="3334547" cy="375582"/>
            <a:chOff x="2091655" y="6296695"/>
            <a:chExt cx="3722135" cy="433264"/>
          </a:xfrm>
        </p:grpSpPr>
        <p:pic>
          <p:nvPicPr>
            <p:cNvPr id="10" name="Picture 8" descr="Image result for twitter logo">
              <a:extLst>
                <a:ext uri="{FF2B5EF4-FFF2-40B4-BE49-F238E27FC236}">
                  <a16:creationId xmlns:a16="http://schemas.microsoft.com/office/drawing/2014/main" id="{CAFED4CF-7375-44B9-9E94-137261D4D4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linkedin logo">
              <a:extLst>
                <a:ext uri="{FF2B5EF4-FFF2-40B4-BE49-F238E27FC236}">
                  <a16:creationId xmlns:a16="http://schemas.microsoft.com/office/drawing/2014/main" id="{3142B9EF-D127-4E4B-994A-2BB741BB806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7E010DC-0851-4B9C-A1C9-C9B75D4B10FC}"/>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3" name="Rectangle 12">
              <a:extLst>
                <a:ext uri="{FF2B5EF4-FFF2-40B4-BE49-F238E27FC236}">
                  <a16:creationId xmlns:a16="http://schemas.microsoft.com/office/drawing/2014/main" id="{9AD7E18F-0A11-48FB-ABCF-6CF268006274}"/>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751863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ACTIVE INCOME</a:t>
            </a:r>
          </a:p>
        </p:txBody>
      </p:sp>
      <p:graphicFrame>
        <p:nvGraphicFramePr>
          <p:cNvPr id="4" name="Tabella 3">
            <a:extLst>
              <a:ext uri="{FF2B5EF4-FFF2-40B4-BE49-F238E27FC236}">
                <a16:creationId xmlns:a16="http://schemas.microsoft.com/office/drawing/2014/main" id="{5E5E0906-67E6-46AB-BCC2-E8C351C9D7AB}"/>
              </a:ext>
            </a:extLst>
          </p:cNvPr>
          <p:cNvGraphicFramePr>
            <a:graphicFrameLocks noGrp="1"/>
          </p:cNvGraphicFramePr>
          <p:nvPr/>
        </p:nvGraphicFramePr>
        <p:xfrm>
          <a:off x="457199" y="1260910"/>
          <a:ext cx="7981200" cy="2309760"/>
        </p:xfrm>
        <a:graphic>
          <a:graphicData uri="http://schemas.openxmlformats.org/drawingml/2006/table">
            <a:tbl>
              <a:tblPr/>
              <a:tblGrid>
                <a:gridCol w="1602000">
                  <a:extLst>
                    <a:ext uri="{9D8B030D-6E8A-4147-A177-3AD203B41FA5}">
                      <a16:colId xmlns:a16="http://schemas.microsoft.com/office/drawing/2014/main" val="1148301849"/>
                    </a:ext>
                  </a:extLst>
                </a:gridCol>
                <a:gridCol w="1594800">
                  <a:extLst>
                    <a:ext uri="{9D8B030D-6E8A-4147-A177-3AD203B41FA5}">
                      <a16:colId xmlns:a16="http://schemas.microsoft.com/office/drawing/2014/main" val="3109957908"/>
                    </a:ext>
                  </a:extLst>
                </a:gridCol>
                <a:gridCol w="1594800">
                  <a:extLst>
                    <a:ext uri="{9D8B030D-6E8A-4147-A177-3AD203B41FA5}">
                      <a16:colId xmlns:a16="http://schemas.microsoft.com/office/drawing/2014/main" val="2930580097"/>
                    </a:ext>
                  </a:extLst>
                </a:gridCol>
                <a:gridCol w="1594800">
                  <a:extLst>
                    <a:ext uri="{9D8B030D-6E8A-4147-A177-3AD203B41FA5}">
                      <a16:colId xmlns:a16="http://schemas.microsoft.com/office/drawing/2014/main" val="2802773342"/>
                    </a:ext>
                  </a:extLst>
                </a:gridCol>
                <a:gridCol w="1594800">
                  <a:extLst>
                    <a:ext uri="{9D8B030D-6E8A-4147-A177-3AD203B41FA5}">
                      <a16:colId xmlns:a16="http://schemas.microsoft.com/office/drawing/2014/main" val="3330474484"/>
                    </a:ext>
                  </a:extLst>
                </a:gridCol>
              </a:tblGrid>
              <a:tr h="174178">
                <a:tc rowSpan="2">
                  <a:txBody>
                    <a:bodyPr/>
                    <a:lstStyle/>
                    <a:p>
                      <a:pPr algn="ctr" rtl="0" fontAlgn="ctr"/>
                      <a:r>
                        <a:rPr lang="en-GB" sz="1200" b="1" i="0" u="none" strike="noStrike" noProof="0" dirty="0">
                          <a:solidFill>
                            <a:srgbClr val="FFFFFF"/>
                          </a:solidFill>
                          <a:effectLst/>
                          <a:latin typeface="Arial" panose="020B0604020202020204" pitchFamily="34" charset="0"/>
                        </a:rPr>
                        <a:t>Active income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9BC"/>
                    </a:solidFill>
                  </a:tcPr>
                </a:tc>
                <a:tc gridSpan="2">
                  <a:txBody>
                    <a:bodyPr/>
                    <a:lstStyle/>
                    <a:p>
                      <a:pPr algn="ctr" rtl="0" fontAlgn="ctr"/>
                      <a:r>
                        <a:rPr lang="it-IT" sz="1200" b="0" i="0" u="none" strike="noStrike" dirty="0" err="1">
                          <a:solidFill>
                            <a:srgbClr val="FFFFFF"/>
                          </a:solidFill>
                          <a:effectLst/>
                          <a:latin typeface="Arial" panose="020B0604020202020204" pitchFamily="34" charset="0"/>
                        </a:rPr>
                        <a:t>Ordinary</a:t>
                      </a:r>
                      <a:r>
                        <a:rPr lang="it-IT" sz="1200" b="0" i="0" u="none" strike="noStrike" dirty="0">
                          <a:solidFill>
                            <a:srgbClr val="FFFFFF"/>
                          </a:solidFill>
                          <a:effectLst/>
                          <a:latin typeface="Arial" panose="020B0604020202020204" pitchFamily="34" charset="0"/>
                        </a:rPr>
                        <a:t> tax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5623"/>
                    </a:solidFill>
                  </a:tcPr>
                </a:tc>
                <a:tc hMerge="1">
                  <a:txBody>
                    <a:bodyPr/>
                    <a:lstStyle/>
                    <a:p>
                      <a:endParaRPr lang="it-IT"/>
                    </a:p>
                  </a:txBody>
                  <a:tcPr/>
                </a:tc>
                <a:tc gridSpan="2">
                  <a:txBody>
                    <a:bodyPr/>
                    <a:lstStyle/>
                    <a:p>
                      <a:pPr algn="ctr" rtl="0" fontAlgn="ctr"/>
                      <a:r>
                        <a:rPr lang="it-IT" sz="1200" b="0" i="0" u="none" strike="noStrike" dirty="0" err="1">
                          <a:solidFill>
                            <a:srgbClr val="FFFFFF"/>
                          </a:solidFill>
                          <a:effectLst/>
                          <a:latin typeface="Arial" panose="020B0604020202020204" pitchFamily="34" charset="0"/>
                        </a:rPr>
                        <a:t>Lump</a:t>
                      </a:r>
                      <a:r>
                        <a:rPr lang="it-IT" sz="1200" b="0" i="0" u="none" strike="noStrike" dirty="0">
                          <a:solidFill>
                            <a:srgbClr val="FFFFFF"/>
                          </a:solidFill>
                          <a:effectLst/>
                          <a:latin typeface="Arial" panose="020B0604020202020204" pitchFamily="34" charset="0"/>
                        </a:rPr>
                        <a:t>-sum tax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it-IT"/>
                    </a:p>
                  </a:txBody>
                  <a:tcPr/>
                </a:tc>
                <a:extLst>
                  <a:ext uri="{0D108BD9-81ED-4DB2-BD59-A6C34878D82A}">
                    <a16:rowId xmlns:a16="http://schemas.microsoft.com/office/drawing/2014/main" val="430055760"/>
                  </a:ext>
                </a:extLst>
              </a:tr>
              <a:tr h="174178">
                <a:tc vMerge="1">
                  <a:txBody>
                    <a:bodyPr/>
                    <a:lstStyle/>
                    <a:p>
                      <a:endParaRPr lang="it-IT"/>
                    </a:p>
                  </a:txBody>
                  <a:tcPr/>
                </a:tc>
                <a:tc>
                  <a:txBody>
                    <a:bodyPr/>
                    <a:lstStyle/>
                    <a:p>
                      <a:pPr algn="ctr" fontAlgn="ctr"/>
                      <a:r>
                        <a:rPr lang="en-GB" sz="1200" b="0" i="0" u="none" strike="noStrike" noProof="0" dirty="0">
                          <a:solidFill>
                            <a:srgbClr val="000000"/>
                          </a:solidFill>
                          <a:effectLst/>
                          <a:latin typeface="Arial" panose="020B0604020202020204" pitchFamily="34" charset="0"/>
                        </a:rPr>
                        <a:t>Swiss</a:t>
                      </a:r>
                      <a:r>
                        <a:rPr lang="it-IT" sz="1200" b="0" i="0" u="none" strike="noStrike" dirty="0">
                          <a:solidFill>
                            <a:srgbClr val="000000"/>
                          </a:solidFill>
                          <a:effectLst/>
                          <a:latin typeface="Arial" panose="020B0604020202020204" pitchFamily="34" charset="0"/>
                        </a:rPr>
                        <a:t>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12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1200" b="0" i="0" u="none" strike="noStrike" dirty="0">
                          <a:solidFill>
                            <a:srgbClr val="000000"/>
                          </a:solidFill>
                          <a:effectLst/>
                          <a:latin typeface="Arial" panose="020B0604020202020204" pitchFamily="34" charset="0"/>
                        </a:rPr>
                        <a:t>Swiss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12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2376793318"/>
                  </a:ext>
                </a:extLst>
              </a:tr>
              <a:tr h="648000">
                <a:tc>
                  <a:txBody>
                    <a:bodyPr/>
                    <a:lstStyle/>
                    <a:p>
                      <a:pPr algn="ctr" rtl="0" fontAlgn="ctr"/>
                      <a:r>
                        <a:rPr lang="en-GB" sz="1200" b="1" i="0" u="none" strike="noStrike" noProof="0" dirty="0">
                          <a:solidFill>
                            <a:srgbClr val="FFFFFF"/>
                          </a:solidFill>
                          <a:effectLst/>
                          <a:latin typeface="Arial" panose="020B0604020202020204" pitchFamily="34" charset="0"/>
                        </a:rPr>
                        <a:t>Employment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de-CH" sz="800" b="0" i="0" u="none" strike="noStrike" dirty="0">
                          <a:solidFill>
                            <a:schemeClr val="tx1"/>
                          </a:solidFill>
                          <a:effectLst/>
                          <a:latin typeface="Arial" panose="020B0604020202020204" pitchFamily="34" charset="0"/>
                        </a:rPr>
                        <a:t>PTR</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PTR,</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possibly tax-exemption </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based on Double Tax Treaty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800" b="0" i="0" u="none" strike="noStrike" dirty="0" err="1">
                          <a:solidFill>
                            <a:schemeClr val="tx1"/>
                          </a:solidFill>
                          <a:effectLst/>
                          <a:latin typeface="Arial" panose="020B0604020202020204" pitchFamily="34" charset="0"/>
                        </a:rPr>
                        <a:t>Not</a:t>
                      </a:r>
                      <a:r>
                        <a:rPr lang="it-IT" sz="800" b="0" i="0" u="none" strike="noStrike" dirty="0">
                          <a:solidFill>
                            <a:schemeClr val="tx1"/>
                          </a:solidFill>
                          <a:effectLst/>
                          <a:latin typeface="Arial" panose="020B0604020202020204" pitchFamily="34" charset="0"/>
                        </a:rPr>
                        <a:t> </a:t>
                      </a:r>
                      <a:r>
                        <a:rPr lang="it-IT" sz="800" b="0" i="0" u="none" strike="noStrike" dirty="0" err="1">
                          <a:solidFill>
                            <a:schemeClr val="tx1"/>
                          </a:solidFill>
                          <a:effectLst/>
                          <a:latin typeface="Arial" panose="020B0604020202020204" pitchFamily="34" charset="0"/>
                        </a:rPr>
                        <a:t>allowed</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kern="1200" dirty="0">
                          <a:solidFill>
                            <a:schemeClr val="tx1"/>
                          </a:solidFill>
                          <a:effectLst/>
                          <a:latin typeface="Arial" panose="020B0604020202020204" pitchFamily="34" charset="0"/>
                          <a:ea typeface="+mn-ea"/>
                          <a:cs typeface="+mn-cs"/>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3032644159"/>
                  </a:ext>
                </a:extLst>
              </a:tr>
              <a:tr h="648000">
                <a:tc>
                  <a:txBody>
                    <a:bodyPr/>
                    <a:lstStyle/>
                    <a:p>
                      <a:pPr algn="ctr" rtl="0" fontAlgn="ctr"/>
                      <a:r>
                        <a:rPr lang="en-GB" sz="1200" b="1" i="0" u="none" strike="noStrike" noProof="0" dirty="0">
                          <a:solidFill>
                            <a:srgbClr val="FFFFFF"/>
                          </a:solidFill>
                          <a:effectLst/>
                          <a:latin typeface="Arial" panose="020B0604020202020204" pitchFamily="34" charset="0"/>
                        </a:rPr>
                        <a:t>Stock options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it-IT" sz="800" b="0" i="0" u="none" strike="noStrike" dirty="0">
                          <a:solidFill>
                            <a:srgbClr val="000000"/>
                          </a:solidFill>
                          <a:effectLst/>
                          <a:latin typeface="Arial" panose="020B0604020202020204" pitchFamily="34" charset="0"/>
                        </a:rPr>
                        <a:t>PTR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PTR,</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possibly tax-exemption </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based on Double Tax Treaty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800" b="0" i="0" u="none" strike="noStrike" dirty="0" err="1">
                          <a:solidFill>
                            <a:schemeClr val="tx1"/>
                          </a:solidFill>
                          <a:effectLst/>
                          <a:latin typeface="Arial" panose="020B0604020202020204" pitchFamily="34" charset="0"/>
                        </a:rPr>
                        <a:t>Not</a:t>
                      </a:r>
                      <a:r>
                        <a:rPr lang="it-IT" sz="800" b="0" i="0" u="none" strike="noStrike" dirty="0">
                          <a:solidFill>
                            <a:schemeClr val="tx1"/>
                          </a:solidFill>
                          <a:effectLst/>
                          <a:latin typeface="Arial" panose="020B0604020202020204" pitchFamily="34" charset="0"/>
                        </a:rPr>
                        <a:t> </a:t>
                      </a:r>
                      <a:r>
                        <a:rPr lang="it-IT" sz="800" b="0" i="0" u="none" strike="noStrike" dirty="0" err="1">
                          <a:solidFill>
                            <a:schemeClr val="tx1"/>
                          </a:solidFill>
                          <a:effectLst/>
                          <a:latin typeface="Arial" panose="020B0604020202020204" pitchFamily="34" charset="0"/>
                        </a:rPr>
                        <a:t>allowed</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kern="1200" dirty="0">
                          <a:solidFill>
                            <a:schemeClr val="tx1"/>
                          </a:solidFill>
                          <a:effectLst/>
                          <a:latin typeface="Arial" panose="020B0604020202020204" pitchFamily="34" charset="0"/>
                          <a:ea typeface="+mn-ea"/>
                          <a:cs typeface="+mn-cs"/>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2396213476"/>
                  </a:ext>
                </a:extLst>
              </a:tr>
              <a:tr h="648000">
                <a:tc>
                  <a:txBody>
                    <a:bodyPr/>
                    <a:lstStyle/>
                    <a:p>
                      <a:pPr algn="ctr" rtl="0" fontAlgn="ctr"/>
                      <a:r>
                        <a:rPr lang="it-IT" sz="1200" b="1" i="0" u="none" strike="noStrike" dirty="0">
                          <a:solidFill>
                            <a:srgbClr val="FFFFFF"/>
                          </a:solidFill>
                          <a:effectLst/>
                          <a:latin typeface="Arial" panose="020B0604020202020204" pitchFamily="34" charset="0"/>
                        </a:rPr>
                        <a:t>Bonus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US" sz="800" b="0" i="0" u="none" strike="noStrike" dirty="0">
                          <a:solidFill>
                            <a:schemeClr val="tx1"/>
                          </a:solidFill>
                          <a:effectLst/>
                          <a:latin typeface="Arial" panose="020B0604020202020204" pitchFamily="34" charset="0"/>
                        </a:rPr>
                        <a:t>PTR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PTR,</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possibly tax-exemption </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based on Double Tax Treaty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800" b="0" i="0" u="none" strike="noStrike" dirty="0" err="1">
                          <a:solidFill>
                            <a:schemeClr val="tx1"/>
                          </a:solidFill>
                          <a:effectLst/>
                          <a:latin typeface="Arial" panose="020B0604020202020204" pitchFamily="34" charset="0"/>
                        </a:rPr>
                        <a:t>Not</a:t>
                      </a:r>
                      <a:r>
                        <a:rPr lang="it-IT" sz="800" b="0" i="0" u="none" strike="noStrike" dirty="0">
                          <a:solidFill>
                            <a:schemeClr val="tx1"/>
                          </a:solidFill>
                          <a:effectLst/>
                          <a:latin typeface="Arial" panose="020B0604020202020204" pitchFamily="34" charset="0"/>
                        </a:rPr>
                        <a:t> </a:t>
                      </a:r>
                      <a:r>
                        <a:rPr lang="it-IT" sz="800" b="0" i="0" u="none" strike="noStrike" dirty="0" err="1">
                          <a:solidFill>
                            <a:schemeClr val="tx1"/>
                          </a:solidFill>
                          <a:effectLst/>
                          <a:latin typeface="Arial" panose="020B0604020202020204" pitchFamily="34" charset="0"/>
                        </a:rPr>
                        <a:t>allowed</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kern="1200" dirty="0">
                          <a:solidFill>
                            <a:schemeClr val="tx1"/>
                          </a:solidFill>
                          <a:effectLst/>
                          <a:latin typeface="Arial" panose="020B0604020202020204" pitchFamily="34" charset="0"/>
                          <a:ea typeface="+mn-ea"/>
                          <a:cs typeface="+mn-cs"/>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430185363"/>
                  </a:ext>
                </a:extLst>
              </a:tr>
            </a:tbl>
          </a:graphicData>
        </a:graphic>
      </p:graphicFrame>
      <p:sp>
        <p:nvSpPr>
          <p:cNvPr id="5" name="Slide Number Placeholder 5">
            <a:extLst>
              <a:ext uri="{FF2B5EF4-FFF2-40B4-BE49-F238E27FC236}">
                <a16:creationId xmlns:a16="http://schemas.microsoft.com/office/drawing/2014/main" id="{E13059BA-8278-4E84-A656-AF7C1579F795}"/>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lowchart: Connector 5">
            <a:extLst>
              <a:ext uri="{FF2B5EF4-FFF2-40B4-BE49-F238E27FC236}">
                <a16:creationId xmlns:a16="http://schemas.microsoft.com/office/drawing/2014/main" id="{212B4FCE-7BEA-404D-9672-5CCF2BB06678}"/>
              </a:ext>
            </a:extLst>
          </p:cNvPr>
          <p:cNvSpPr/>
          <p:nvPr/>
        </p:nvSpPr>
        <p:spPr>
          <a:xfrm>
            <a:off x="7878298"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D6B3B60-C123-4729-9A90-37CC155C3D9D}"/>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F47C00A8-3CE8-42A8-9B07-930BE7B86B94}"/>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B002B094-0861-4147-871C-DBBEDD4EEAE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93F2217B-6CC3-44D9-9E9A-F94638B489F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C0FF747-DF6B-4617-BEAF-4376AAB9E315}"/>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D0F41F1C-B0DC-4901-896B-6025D4833FAD}"/>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5797690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p:txBody>
          <a:bodyPr>
            <a:normAutofit/>
          </a:bodyPr>
          <a:lstStyle/>
          <a:p>
            <a:r>
              <a:rPr lang="en-GB" dirty="0">
                <a:solidFill>
                  <a:srgbClr val="222850"/>
                </a:solidFill>
              </a:rPr>
              <a:t>CAPITAL ASSETS</a:t>
            </a:r>
          </a:p>
        </p:txBody>
      </p:sp>
      <p:graphicFrame>
        <p:nvGraphicFramePr>
          <p:cNvPr id="4" name="Tabella 3">
            <a:extLst>
              <a:ext uri="{FF2B5EF4-FFF2-40B4-BE49-F238E27FC236}">
                <a16:creationId xmlns:a16="http://schemas.microsoft.com/office/drawing/2014/main" id="{5E5E0906-67E6-46AB-BCC2-E8C351C9D7AB}"/>
              </a:ext>
            </a:extLst>
          </p:cNvPr>
          <p:cNvGraphicFramePr>
            <a:graphicFrameLocks noGrp="1"/>
          </p:cNvGraphicFramePr>
          <p:nvPr/>
        </p:nvGraphicFramePr>
        <p:xfrm>
          <a:off x="457199" y="1260910"/>
          <a:ext cx="7981200" cy="2309760"/>
        </p:xfrm>
        <a:graphic>
          <a:graphicData uri="http://schemas.openxmlformats.org/drawingml/2006/table">
            <a:tbl>
              <a:tblPr/>
              <a:tblGrid>
                <a:gridCol w="1602000">
                  <a:extLst>
                    <a:ext uri="{9D8B030D-6E8A-4147-A177-3AD203B41FA5}">
                      <a16:colId xmlns:a16="http://schemas.microsoft.com/office/drawing/2014/main" val="1148301849"/>
                    </a:ext>
                  </a:extLst>
                </a:gridCol>
                <a:gridCol w="1594800">
                  <a:extLst>
                    <a:ext uri="{9D8B030D-6E8A-4147-A177-3AD203B41FA5}">
                      <a16:colId xmlns:a16="http://schemas.microsoft.com/office/drawing/2014/main" val="3109957908"/>
                    </a:ext>
                  </a:extLst>
                </a:gridCol>
                <a:gridCol w="1594800">
                  <a:extLst>
                    <a:ext uri="{9D8B030D-6E8A-4147-A177-3AD203B41FA5}">
                      <a16:colId xmlns:a16="http://schemas.microsoft.com/office/drawing/2014/main" val="2930580097"/>
                    </a:ext>
                  </a:extLst>
                </a:gridCol>
                <a:gridCol w="1594800">
                  <a:extLst>
                    <a:ext uri="{9D8B030D-6E8A-4147-A177-3AD203B41FA5}">
                      <a16:colId xmlns:a16="http://schemas.microsoft.com/office/drawing/2014/main" val="2802773342"/>
                    </a:ext>
                  </a:extLst>
                </a:gridCol>
                <a:gridCol w="1594800">
                  <a:extLst>
                    <a:ext uri="{9D8B030D-6E8A-4147-A177-3AD203B41FA5}">
                      <a16:colId xmlns:a16="http://schemas.microsoft.com/office/drawing/2014/main" val="3330474484"/>
                    </a:ext>
                  </a:extLst>
                </a:gridCol>
              </a:tblGrid>
              <a:tr h="174178">
                <a:tc rowSpan="2">
                  <a:txBody>
                    <a:bodyPr/>
                    <a:lstStyle/>
                    <a:p>
                      <a:pPr algn="ctr" rtl="0" fontAlgn="ctr"/>
                      <a:r>
                        <a:rPr lang="en-GB" sz="1200" b="1" i="0" u="none" strike="noStrike" noProof="0" dirty="0">
                          <a:solidFill>
                            <a:srgbClr val="FFFFFF"/>
                          </a:solidFill>
                          <a:effectLst/>
                          <a:latin typeface="Arial" panose="020B0604020202020204" pitchFamily="34" charset="0"/>
                        </a:rPr>
                        <a:t>Capital assets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89BC"/>
                    </a:solidFill>
                  </a:tcPr>
                </a:tc>
                <a:tc gridSpan="2">
                  <a:txBody>
                    <a:bodyPr/>
                    <a:lstStyle/>
                    <a:p>
                      <a:pPr algn="ctr" rtl="0" fontAlgn="ctr"/>
                      <a:r>
                        <a:rPr lang="it-IT" sz="1200" b="0" i="0" u="none" strike="noStrike" dirty="0" err="1">
                          <a:solidFill>
                            <a:srgbClr val="FFFFFF"/>
                          </a:solidFill>
                          <a:effectLst/>
                          <a:latin typeface="Arial" panose="020B0604020202020204" pitchFamily="34" charset="0"/>
                        </a:rPr>
                        <a:t>Ordinary</a:t>
                      </a:r>
                      <a:r>
                        <a:rPr lang="it-IT" sz="1200" b="0" i="0" u="none" strike="noStrike" dirty="0">
                          <a:solidFill>
                            <a:srgbClr val="FFFFFF"/>
                          </a:solidFill>
                          <a:effectLst/>
                          <a:latin typeface="Arial" panose="020B0604020202020204" pitchFamily="34" charset="0"/>
                        </a:rPr>
                        <a:t> tax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75623"/>
                    </a:solidFill>
                  </a:tcPr>
                </a:tc>
                <a:tc hMerge="1">
                  <a:txBody>
                    <a:bodyPr/>
                    <a:lstStyle/>
                    <a:p>
                      <a:endParaRPr lang="it-IT"/>
                    </a:p>
                  </a:txBody>
                  <a:tcPr/>
                </a:tc>
                <a:tc gridSpan="2">
                  <a:txBody>
                    <a:bodyPr/>
                    <a:lstStyle/>
                    <a:p>
                      <a:pPr algn="ctr" rtl="0" fontAlgn="ctr"/>
                      <a:r>
                        <a:rPr lang="it-IT" sz="1200" b="0" i="0" u="none" strike="noStrike" dirty="0" err="1">
                          <a:solidFill>
                            <a:srgbClr val="FFFFFF"/>
                          </a:solidFill>
                          <a:effectLst/>
                          <a:latin typeface="Arial" panose="020B0604020202020204" pitchFamily="34" charset="0"/>
                        </a:rPr>
                        <a:t>Lump</a:t>
                      </a:r>
                      <a:r>
                        <a:rPr lang="it-IT" sz="1200" b="0" i="0" u="none" strike="noStrike" dirty="0">
                          <a:solidFill>
                            <a:srgbClr val="FFFFFF"/>
                          </a:solidFill>
                          <a:effectLst/>
                          <a:latin typeface="Arial" panose="020B0604020202020204" pitchFamily="34" charset="0"/>
                        </a:rPr>
                        <a:t>-sum tax regime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48235"/>
                    </a:solidFill>
                  </a:tcPr>
                </a:tc>
                <a:tc hMerge="1">
                  <a:txBody>
                    <a:bodyPr/>
                    <a:lstStyle/>
                    <a:p>
                      <a:endParaRPr lang="it-IT"/>
                    </a:p>
                  </a:txBody>
                  <a:tcPr/>
                </a:tc>
                <a:extLst>
                  <a:ext uri="{0D108BD9-81ED-4DB2-BD59-A6C34878D82A}">
                    <a16:rowId xmlns:a16="http://schemas.microsoft.com/office/drawing/2014/main" val="430055760"/>
                  </a:ext>
                </a:extLst>
              </a:tr>
              <a:tr h="174178">
                <a:tc vMerge="1">
                  <a:txBody>
                    <a:bodyPr/>
                    <a:lstStyle/>
                    <a:p>
                      <a:endParaRPr lang="it-IT"/>
                    </a:p>
                  </a:txBody>
                  <a:tcPr/>
                </a:tc>
                <a:tc>
                  <a:txBody>
                    <a:bodyPr/>
                    <a:lstStyle/>
                    <a:p>
                      <a:pPr algn="ctr" fontAlgn="ctr"/>
                      <a:r>
                        <a:rPr lang="en-GB" sz="1200" b="0" i="0" u="none" strike="noStrike" noProof="0" dirty="0">
                          <a:solidFill>
                            <a:srgbClr val="000000"/>
                          </a:solidFill>
                          <a:effectLst/>
                          <a:latin typeface="Arial" panose="020B0604020202020204" pitchFamily="34" charset="0"/>
                        </a:rPr>
                        <a:t>Swiss</a:t>
                      </a:r>
                      <a:r>
                        <a:rPr lang="it-IT" sz="1200" b="0" i="0" u="none" strike="noStrike" dirty="0">
                          <a:solidFill>
                            <a:srgbClr val="000000"/>
                          </a:solidFill>
                          <a:effectLst/>
                          <a:latin typeface="Arial" panose="020B0604020202020204" pitchFamily="34" charset="0"/>
                        </a:rPr>
                        <a:t>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12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1200" b="0" i="0" u="none" strike="noStrike" dirty="0">
                          <a:solidFill>
                            <a:srgbClr val="000000"/>
                          </a:solidFill>
                          <a:effectLst/>
                          <a:latin typeface="Arial" panose="020B0604020202020204" pitchFamily="34" charset="0"/>
                        </a:rPr>
                        <a:t>Swiss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it-IT" sz="1200" b="0" i="0" u="none" strike="noStrike">
                          <a:solidFill>
                            <a:srgbClr val="000000"/>
                          </a:solidFill>
                          <a:effectLst/>
                          <a:latin typeface="Arial" panose="020B0604020202020204" pitchFamily="34" charset="0"/>
                        </a:rPr>
                        <a:t>Foreign source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2376793318"/>
                  </a:ext>
                </a:extLst>
              </a:tr>
              <a:tr h="648000">
                <a:tc>
                  <a:txBody>
                    <a:bodyPr/>
                    <a:lstStyle/>
                    <a:p>
                      <a:pPr algn="ctr" rtl="0" fontAlgn="ctr"/>
                      <a:r>
                        <a:rPr lang="en-GB" sz="1200" b="1" i="0" u="none" strike="noStrike" noProof="0" dirty="0">
                          <a:solidFill>
                            <a:srgbClr val="FFFFFF"/>
                          </a:solidFill>
                          <a:effectLst/>
                          <a:latin typeface="Arial" panose="020B0604020202020204" pitchFamily="34" charset="0"/>
                        </a:rPr>
                        <a:t>Immovable property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de-CH" sz="800" b="0" i="0" u="none" strike="noStrike" dirty="0">
                          <a:solidFill>
                            <a:schemeClr val="tx1"/>
                          </a:solidFill>
                          <a:effectLst/>
                          <a:latin typeface="Arial" panose="020B0604020202020204" pitchFamily="34" charset="0"/>
                        </a:rPr>
                        <a:t>Wealth </a:t>
                      </a:r>
                      <a:r>
                        <a:rPr lang="de-CH" sz="800" b="0" i="0" u="none" strike="noStrike" dirty="0" err="1">
                          <a:solidFill>
                            <a:schemeClr val="tx1"/>
                          </a:solidFill>
                          <a:effectLst/>
                          <a:latin typeface="Arial" panose="020B0604020202020204" pitchFamily="34" charset="0"/>
                        </a:rPr>
                        <a:t>tax</a:t>
                      </a:r>
                      <a:r>
                        <a:rPr lang="de-CH" sz="800" b="0" i="0" u="none" strike="noStrike" dirty="0">
                          <a:solidFill>
                            <a:schemeClr val="tx1"/>
                          </a:solidFill>
                          <a:effectLst/>
                          <a:latin typeface="Arial" panose="020B0604020202020204" pitchFamily="34" charset="0"/>
                        </a:rPr>
                        <a:t>: PTR,</a:t>
                      </a:r>
                    </a:p>
                    <a:p>
                      <a:pPr algn="ctr" fontAlgn="ctr"/>
                      <a:r>
                        <a:rPr lang="de-CH" sz="800" b="0" i="0" u="none" strike="noStrike" dirty="0">
                          <a:solidFill>
                            <a:schemeClr val="tx1"/>
                          </a:solidFill>
                          <a:effectLst/>
                          <a:latin typeface="Arial" panose="020B0604020202020204" pitchFamily="34" charset="0"/>
                        </a:rPr>
                        <a:t>Real </a:t>
                      </a:r>
                      <a:r>
                        <a:rPr lang="de-CH" sz="800" b="0" i="0" u="none" strike="noStrike" dirty="0" err="1">
                          <a:solidFill>
                            <a:schemeClr val="tx1"/>
                          </a:solidFill>
                          <a:effectLst/>
                          <a:latin typeface="Arial" panose="020B0604020202020204" pitchFamily="34" charset="0"/>
                        </a:rPr>
                        <a:t>estate</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gain</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tax</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if</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sale</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of</a:t>
                      </a:r>
                      <a:r>
                        <a:rPr lang="de-CH" sz="800" b="0" i="0" u="none" strike="noStrike" dirty="0">
                          <a:solidFill>
                            <a:schemeClr val="tx1"/>
                          </a:solidFill>
                          <a:effectLst/>
                          <a:latin typeface="Arial" panose="020B0604020202020204" pitchFamily="34" charset="0"/>
                        </a:rPr>
                        <a:t> a Swiss </a:t>
                      </a:r>
                      <a:r>
                        <a:rPr lang="de-CH" sz="800" b="0" i="0" u="none" strike="noStrike" dirty="0" err="1">
                          <a:solidFill>
                            <a:schemeClr val="tx1"/>
                          </a:solidFill>
                          <a:effectLst/>
                          <a:latin typeface="Arial" panose="020B0604020202020204" pitchFamily="34" charset="0"/>
                        </a:rPr>
                        <a:t>property</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Wealth tax: tax-exempted</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(taken into account to </a:t>
                      </a:r>
                      <a:br>
                        <a:rPr lang="en-US" sz="800" b="0" i="0" u="none" strike="noStrike" dirty="0">
                          <a:solidFill>
                            <a:schemeClr val="tx1"/>
                          </a:solidFill>
                          <a:effectLst/>
                          <a:latin typeface="Arial" panose="020B0604020202020204" pitchFamily="34" charset="0"/>
                        </a:rPr>
                      </a:br>
                      <a:r>
                        <a:rPr lang="en-US" sz="800" b="0" i="0" u="none" strike="noStrike" dirty="0">
                          <a:solidFill>
                            <a:schemeClr val="tx1"/>
                          </a:solidFill>
                          <a:effectLst/>
                          <a:latin typeface="Arial" panose="020B0604020202020204" pitchFamily="34" charset="0"/>
                        </a:rPr>
                        <a:t>determine PTR)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800" b="0" i="0" u="none" strike="noStrike" dirty="0" err="1">
                          <a:solidFill>
                            <a:schemeClr val="tx1"/>
                          </a:solidFill>
                          <a:effectLst/>
                          <a:latin typeface="Arial" panose="020B0604020202020204" pitchFamily="34" charset="0"/>
                        </a:rPr>
                        <a:t>Lump</a:t>
                      </a:r>
                      <a:r>
                        <a:rPr lang="it-IT" sz="800" b="0" i="0" u="none" strike="noStrike" dirty="0">
                          <a:solidFill>
                            <a:schemeClr val="tx1"/>
                          </a:solidFill>
                          <a:effectLst/>
                          <a:latin typeface="Arial" panose="020B0604020202020204" pitchFamily="34" charset="0"/>
                        </a:rPr>
                        <a:t>-sum taxation,</a:t>
                      </a:r>
                    </a:p>
                    <a:p>
                      <a:pPr marL="0" marR="0" lvl="0" indent="0" algn="ctr" defTabSz="457200" rtl="0" eaLnBrk="1" fontAlgn="ctr" latinLnBrk="0" hangingPunct="1">
                        <a:lnSpc>
                          <a:spcPct val="100000"/>
                        </a:lnSpc>
                        <a:spcBef>
                          <a:spcPts val="0"/>
                        </a:spcBef>
                        <a:spcAft>
                          <a:spcPts val="0"/>
                        </a:spcAft>
                        <a:buClrTx/>
                        <a:buSzTx/>
                        <a:buFontTx/>
                        <a:buNone/>
                        <a:tabLst/>
                        <a:defRPr/>
                      </a:pPr>
                      <a:r>
                        <a:rPr lang="de-CH" sz="800" b="0" i="0" u="none" strike="noStrike" dirty="0">
                          <a:solidFill>
                            <a:schemeClr val="tx1"/>
                          </a:solidFill>
                          <a:effectLst/>
                          <a:latin typeface="Arial" panose="020B0604020202020204" pitchFamily="34" charset="0"/>
                        </a:rPr>
                        <a:t>Real </a:t>
                      </a:r>
                      <a:r>
                        <a:rPr lang="de-CH" sz="800" b="0" i="0" u="none" strike="noStrike" dirty="0" err="1">
                          <a:solidFill>
                            <a:schemeClr val="tx1"/>
                          </a:solidFill>
                          <a:effectLst/>
                          <a:latin typeface="Arial" panose="020B0604020202020204" pitchFamily="34" charset="0"/>
                        </a:rPr>
                        <a:t>estate</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gain</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tax</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if</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sale</a:t>
                      </a:r>
                      <a:r>
                        <a:rPr lang="de-CH" sz="800" b="0" i="0" u="none" strike="noStrike" dirty="0">
                          <a:solidFill>
                            <a:schemeClr val="tx1"/>
                          </a:solidFill>
                          <a:effectLst/>
                          <a:latin typeface="Arial" panose="020B0604020202020204" pitchFamily="34" charset="0"/>
                        </a:rPr>
                        <a:t> </a:t>
                      </a:r>
                      <a:r>
                        <a:rPr lang="de-CH" sz="800" b="0" i="0" u="none" strike="noStrike" dirty="0" err="1">
                          <a:solidFill>
                            <a:schemeClr val="tx1"/>
                          </a:solidFill>
                          <a:effectLst/>
                          <a:latin typeface="Arial" panose="020B0604020202020204" pitchFamily="34" charset="0"/>
                        </a:rPr>
                        <a:t>of</a:t>
                      </a:r>
                      <a:r>
                        <a:rPr lang="de-CH" sz="800" b="0" i="0" u="none" strike="noStrike" dirty="0">
                          <a:solidFill>
                            <a:schemeClr val="tx1"/>
                          </a:solidFill>
                          <a:effectLst/>
                          <a:latin typeface="Arial" panose="020B0604020202020204" pitchFamily="34" charset="0"/>
                        </a:rPr>
                        <a:t> a Swiss </a:t>
                      </a:r>
                      <a:r>
                        <a:rPr lang="de-CH" sz="800" b="0" i="0" u="none" strike="noStrike" dirty="0" err="1">
                          <a:solidFill>
                            <a:schemeClr val="tx1"/>
                          </a:solidFill>
                          <a:effectLst/>
                          <a:latin typeface="Arial" panose="020B0604020202020204" pitchFamily="34" charset="0"/>
                        </a:rPr>
                        <a:t>property</a:t>
                      </a:r>
                      <a:endParaRPr lang="it-IT" sz="800" b="0" i="0" u="none" strike="noStrike" dirty="0">
                        <a:solidFill>
                          <a:schemeClr val="tx1"/>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kern="1200" dirty="0">
                          <a:solidFill>
                            <a:schemeClr val="tx1"/>
                          </a:solidFill>
                          <a:effectLst/>
                          <a:latin typeface="Arial" panose="020B0604020202020204" pitchFamily="34" charset="0"/>
                          <a:ea typeface="+mn-ea"/>
                          <a:cs typeface="+mn-cs"/>
                        </a:rPr>
                        <a:t>Tax-exempted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3032644159"/>
                  </a:ext>
                </a:extLst>
              </a:tr>
              <a:tr h="648000">
                <a:tc>
                  <a:txBody>
                    <a:bodyPr/>
                    <a:lstStyle/>
                    <a:p>
                      <a:pPr algn="ctr" rtl="0" fontAlgn="ctr"/>
                      <a:r>
                        <a:rPr lang="en-GB" sz="1200" b="1" i="0" u="none" strike="noStrike" noProof="0" dirty="0">
                          <a:solidFill>
                            <a:srgbClr val="FFFFFF"/>
                          </a:solidFill>
                          <a:effectLst/>
                          <a:latin typeface="Arial" panose="020B0604020202020204" pitchFamily="34" charset="0"/>
                        </a:rPr>
                        <a:t>Financial Assets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it-IT" sz="800" b="0" i="0" u="none" strike="noStrike" dirty="0">
                          <a:solidFill>
                            <a:srgbClr val="000000"/>
                          </a:solidFill>
                          <a:effectLst/>
                          <a:latin typeface="Arial" panose="020B0604020202020204" pitchFamily="34" charset="0"/>
                        </a:rPr>
                        <a:t>Wealth tax: PTR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Wealth tax: PTR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it-IT" sz="800" b="0" i="0" u="none" strike="noStrike" dirty="0" err="1">
                          <a:solidFill>
                            <a:schemeClr val="tx1"/>
                          </a:solidFill>
                          <a:effectLst/>
                          <a:latin typeface="Arial" panose="020B0604020202020204" pitchFamily="34" charset="0"/>
                        </a:rPr>
                        <a:t>Lump</a:t>
                      </a:r>
                      <a:r>
                        <a:rPr lang="it-IT" sz="800" b="0" i="0" u="none" strike="noStrike" dirty="0">
                          <a:solidFill>
                            <a:schemeClr val="tx1"/>
                          </a:solidFill>
                          <a:effectLst/>
                          <a:latin typeface="Arial" panose="020B0604020202020204" pitchFamily="34" charset="0"/>
                        </a:rPr>
                        <a:t>-sum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kern="1200" dirty="0">
                          <a:solidFill>
                            <a:schemeClr val="tx1"/>
                          </a:solidFill>
                          <a:effectLst/>
                          <a:latin typeface="Arial" panose="020B0604020202020204" pitchFamily="34" charset="0"/>
                          <a:ea typeface="+mn-ea"/>
                          <a:cs typeface="+mn-cs"/>
                        </a:rPr>
                        <a:t>Lump-sum taxation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2396213476"/>
                  </a:ext>
                </a:extLst>
              </a:tr>
              <a:tr h="648000">
                <a:tc>
                  <a:txBody>
                    <a:bodyPr/>
                    <a:lstStyle/>
                    <a:p>
                      <a:pPr algn="ctr" rtl="0" fontAlgn="ctr"/>
                      <a:r>
                        <a:rPr lang="en-GB" sz="1200" b="1" i="0" u="none" strike="noStrike" noProof="0" dirty="0">
                          <a:solidFill>
                            <a:srgbClr val="FFFFFF"/>
                          </a:solidFill>
                          <a:effectLst/>
                          <a:latin typeface="Arial" panose="020B0604020202020204" pitchFamily="34" charset="0"/>
                        </a:rPr>
                        <a:t>Inheritance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algn="ctr" fontAlgn="ctr"/>
                      <a:r>
                        <a:rPr lang="en-US" sz="800" b="0" i="0" u="none" strike="noStrike" dirty="0">
                          <a:solidFill>
                            <a:schemeClr val="tx1"/>
                          </a:solidFill>
                          <a:effectLst/>
                          <a:latin typeface="Arial" panose="020B0604020202020204" pitchFamily="34" charset="0"/>
                        </a:rPr>
                        <a:t>Inheritance tax may apply depending on the canton and the degree of relationship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Inheritance tax may apply depending on the canton and the degree of relationship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tc>
                  <a:txBody>
                    <a:bodyPr/>
                    <a:lstStyle/>
                    <a:p>
                      <a:pPr algn="ctr" fontAlgn="ctr"/>
                      <a:r>
                        <a:rPr lang="en-US" sz="800" b="0" i="0" u="none" strike="noStrike" dirty="0">
                          <a:solidFill>
                            <a:schemeClr val="tx1"/>
                          </a:solidFill>
                          <a:effectLst/>
                          <a:latin typeface="Arial" panose="020B0604020202020204" pitchFamily="34" charset="0"/>
                        </a:rPr>
                        <a:t>Inheritance tax may apply depending on the canton and the degree of relationship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DF4"/>
                    </a:solidFill>
                  </a:tcPr>
                </a:tc>
                <a:tc>
                  <a:txBody>
                    <a:bodyPr/>
                    <a:lstStyle/>
                    <a:p>
                      <a:pPr algn="ctr" fontAlgn="ctr"/>
                      <a:r>
                        <a:rPr lang="en-US" sz="800" b="0" i="0" u="none" strike="noStrike" dirty="0">
                          <a:solidFill>
                            <a:schemeClr val="tx1"/>
                          </a:solidFill>
                          <a:effectLst/>
                          <a:latin typeface="Arial" panose="020B0604020202020204" pitchFamily="34" charset="0"/>
                        </a:rPr>
                        <a:t>Inheritance tax may apply depending on the canton and the degree of relationship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CBDAE7"/>
                    </a:solidFill>
                  </a:tcPr>
                </a:tc>
                <a:extLst>
                  <a:ext uri="{0D108BD9-81ED-4DB2-BD59-A6C34878D82A}">
                    <a16:rowId xmlns:a16="http://schemas.microsoft.com/office/drawing/2014/main" val="430185363"/>
                  </a:ext>
                </a:extLst>
              </a:tr>
            </a:tbl>
          </a:graphicData>
        </a:graphic>
      </p:graphicFrame>
      <p:sp>
        <p:nvSpPr>
          <p:cNvPr id="5" name="Slide Number Placeholder 5">
            <a:extLst>
              <a:ext uri="{FF2B5EF4-FFF2-40B4-BE49-F238E27FC236}">
                <a16:creationId xmlns:a16="http://schemas.microsoft.com/office/drawing/2014/main" id="{25EDD4CB-F298-48D1-BEC5-151E0D4E3339}"/>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lowchart: Connector 5">
            <a:extLst>
              <a:ext uri="{FF2B5EF4-FFF2-40B4-BE49-F238E27FC236}">
                <a16:creationId xmlns:a16="http://schemas.microsoft.com/office/drawing/2014/main" id="{BF3F5ED8-0A97-4559-B947-5BA1573A6E65}"/>
              </a:ext>
            </a:extLst>
          </p:cNvPr>
          <p:cNvSpPr/>
          <p:nvPr/>
        </p:nvSpPr>
        <p:spPr>
          <a:xfrm>
            <a:off x="7878298"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D7C328-0F5A-4115-BB16-95B188AB6B52}"/>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E1A8E444-D20C-42EC-AD01-6B361A05A606}"/>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FA48B082-FC86-4B91-91F0-01095D7278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0C3CFBA6-BEE0-4E0B-9267-A581EAE0B89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D9CAEF2-AB04-4CE6-8901-0D22B8E77A96}"/>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9B6C5C0C-E6B2-419F-9486-4A53C211227D}"/>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543177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47B83-ADA7-4DF1-A5E6-00ADABAE3D8F}"/>
              </a:ext>
            </a:extLst>
          </p:cNvPr>
          <p:cNvSpPr>
            <a:spLocks noGrp="1"/>
          </p:cNvSpPr>
          <p:nvPr>
            <p:ph type="title"/>
          </p:nvPr>
        </p:nvSpPr>
        <p:spPr/>
        <p:txBody>
          <a:bodyPr/>
          <a:lstStyle/>
          <a:p>
            <a:r>
              <a:rPr lang="de-CH" dirty="0">
                <a:solidFill>
                  <a:srgbClr val="222850"/>
                </a:solidFill>
              </a:rPr>
              <a:t>OVERVIEW TAX RATES</a:t>
            </a:r>
          </a:p>
        </p:txBody>
      </p:sp>
      <p:graphicFrame>
        <p:nvGraphicFramePr>
          <p:cNvPr id="3" name="Tabelle 2">
            <a:extLst>
              <a:ext uri="{FF2B5EF4-FFF2-40B4-BE49-F238E27FC236}">
                <a16:creationId xmlns:a16="http://schemas.microsoft.com/office/drawing/2014/main" id="{AB818A10-C032-4B04-827E-619C32C11618}"/>
              </a:ext>
            </a:extLst>
          </p:cNvPr>
          <p:cNvGraphicFramePr>
            <a:graphicFrameLocks noGrp="1"/>
          </p:cNvGraphicFramePr>
          <p:nvPr>
            <p:extLst>
              <p:ext uri="{D42A27DB-BD31-4B8C-83A1-F6EECF244321}">
                <p14:modId xmlns:p14="http://schemas.microsoft.com/office/powerpoint/2010/main" val="2853546592"/>
              </p:ext>
            </p:extLst>
          </p:nvPr>
        </p:nvGraphicFramePr>
        <p:xfrm>
          <a:off x="358423" y="1134352"/>
          <a:ext cx="7056000" cy="3291840"/>
        </p:xfrm>
        <a:graphic>
          <a:graphicData uri="http://schemas.openxmlformats.org/drawingml/2006/table">
            <a:tbl>
              <a:tblPr firstRow="1" bandRow="1">
                <a:tableStyleId>{5C22544A-7EE6-4342-B048-85BDC9FD1C3A}</a:tableStyleId>
              </a:tblPr>
              <a:tblGrid>
                <a:gridCol w="1260000">
                  <a:extLst>
                    <a:ext uri="{9D8B030D-6E8A-4147-A177-3AD203B41FA5}">
                      <a16:colId xmlns:a16="http://schemas.microsoft.com/office/drawing/2014/main" val="1233506578"/>
                    </a:ext>
                  </a:extLst>
                </a:gridCol>
                <a:gridCol w="1260000">
                  <a:extLst>
                    <a:ext uri="{9D8B030D-6E8A-4147-A177-3AD203B41FA5}">
                      <a16:colId xmlns:a16="http://schemas.microsoft.com/office/drawing/2014/main" val="435065343"/>
                    </a:ext>
                  </a:extLst>
                </a:gridCol>
                <a:gridCol w="972000">
                  <a:extLst>
                    <a:ext uri="{9D8B030D-6E8A-4147-A177-3AD203B41FA5}">
                      <a16:colId xmlns:a16="http://schemas.microsoft.com/office/drawing/2014/main" val="2636807628"/>
                    </a:ext>
                  </a:extLst>
                </a:gridCol>
                <a:gridCol w="972000">
                  <a:extLst>
                    <a:ext uri="{9D8B030D-6E8A-4147-A177-3AD203B41FA5}">
                      <a16:colId xmlns:a16="http://schemas.microsoft.com/office/drawing/2014/main" val="4262458685"/>
                    </a:ext>
                  </a:extLst>
                </a:gridCol>
                <a:gridCol w="972000">
                  <a:extLst>
                    <a:ext uri="{9D8B030D-6E8A-4147-A177-3AD203B41FA5}">
                      <a16:colId xmlns:a16="http://schemas.microsoft.com/office/drawing/2014/main" val="541732466"/>
                    </a:ext>
                  </a:extLst>
                </a:gridCol>
                <a:gridCol w="1620000">
                  <a:extLst>
                    <a:ext uri="{9D8B030D-6E8A-4147-A177-3AD203B41FA5}">
                      <a16:colId xmlns:a16="http://schemas.microsoft.com/office/drawing/2014/main" val="2328352379"/>
                    </a:ext>
                  </a:extLst>
                </a:gridCol>
              </a:tblGrid>
              <a:tr h="370840">
                <a:tc>
                  <a:txBody>
                    <a:bodyPr/>
                    <a:lstStyle/>
                    <a:p>
                      <a:pPr algn="l"/>
                      <a:r>
                        <a:rPr lang="de-CH" sz="1200" dirty="0" err="1">
                          <a:latin typeface="Arial" panose="020B0604020202020204" pitchFamily="34" charset="0"/>
                          <a:cs typeface="Arial" panose="020B0604020202020204" pitchFamily="34" charset="0"/>
                        </a:rPr>
                        <a:t>Canton</a:t>
                      </a:r>
                      <a:endParaRPr lang="de-CH" sz="1200" dirty="0">
                        <a:latin typeface="Arial" panose="020B0604020202020204" pitchFamily="34" charset="0"/>
                        <a:cs typeface="Arial" panose="020B0604020202020204" pitchFamily="34" charset="0"/>
                      </a:endParaRPr>
                    </a:p>
                  </a:txBody>
                  <a:tcPr anchor="ctr"/>
                </a:tc>
                <a:tc>
                  <a:txBody>
                    <a:bodyPr/>
                    <a:lstStyle/>
                    <a:p>
                      <a:pPr algn="l"/>
                      <a:r>
                        <a:rPr lang="de-CH" sz="1200" dirty="0" err="1">
                          <a:latin typeface="Arial" panose="020B0604020202020204" pitchFamily="34" charset="0"/>
                          <a:cs typeface="Arial" panose="020B0604020202020204" pitchFamily="34" charset="0"/>
                        </a:rPr>
                        <a:t>Muncipality</a:t>
                      </a:r>
                      <a:endParaRPr lang="de-CH" sz="1200" dirty="0">
                        <a:latin typeface="Arial" panose="020B0604020202020204" pitchFamily="34" charset="0"/>
                        <a:cs typeface="Arial" panose="020B0604020202020204" pitchFamily="34" charset="0"/>
                      </a:endParaRPr>
                    </a:p>
                  </a:txBody>
                  <a:tcPr anchor="ctr"/>
                </a:tc>
                <a:tc gridSpan="3">
                  <a:txBody>
                    <a:bodyPr/>
                    <a:lstStyle/>
                    <a:p>
                      <a:pPr algn="l"/>
                      <a:r>
                        <a:rPr lang="de-CH" sz="1200" dirty="0">
                          <a:latin typeface="Arial" panose="020B0604020202020204" pitchFamily="34" charset="0"/>
                          <a:cs typeface="Arial" panose="020B0604020202020204" pitchFamily="34" charset="0"/>
                        </a:rPr>
                        <a:t>Top Marginal Income </a:t>
                      </a:r>
                      <a:r>
                        <a:rPr lang="de-CH" sz="1200" dirty="0" err="1">
                          <a:latin typeface="Arial" panose="020B0604020202020204" pitchFamily="34" charset="0"/>
                          <a:cs typeface="Arial" panose="020B0604020202020204" pitchFamily="34" charset="0"/>
                        </a:rPr>
                        <a:t>Tax</a:t>
                      </a:r>
                      <a:r>
                        <a:rPr lang="de-CH" sz="1200" dirty="0">
                          <a:latin typeface="Arial" panose="020B0604020202020204" pitchFamily="34" charset="0"/>
                          <a:cs typeface="Arial" panose="020B0604020202020204" pitchFamily="34" charset="0"/>
                        </a:rPr>
                        <a:t> Rate</a:t>
                      </a:r>
                    </a:p>
                    <a:p>
                      <a:pPr algn="l"/>
                      <a:endParaRPr lang="de-CH" sz="1200" dirty="0">
                        <a:latin typeface="Arial" panose="020B0604020202020204" pitchFamily="34" charset="0"/>
                        <a:cs typeface="Arial" panose="020B0604020202020204" pitchFamily="34" charset="0"/>
                      </a:endParaRPr>
                    </a:p>
                    <a:p>
                      <a:pPr algn="l"/>
                      <a:r>
                        <a:rPr lang="de-CH" sz="1200" b="0" dirty="0">
                          <a:latin typeface="Arial" panose="020B0604020202020204" pitchFamily="34" charset="0"/>
                          <a:cs typeface="Arial" panose="020B0604020202020204" pitchFamily="34" charset="0"/>
                        </a:rPr>
                        <a:t>Federal        </a:t>
                      </a:r>
                      <a:r>
                        <a:rPr lang="de-CH" sz="1200" b="0" dirty="0" err="1">
                          <a:latin typeface="Arial" panose="020B0604020202020204" pitchFamily="34" charset="0"/>
                          <a:cs typeface="Arial" panose="020B0604020202020204" pitchFamily="34" charset="0"/>
                        </a:rPr>
                        <a:t>Cantonal</a:t>
                      </a:r>
                      <a:r>
                        <a:rPr lang="de-CH" sz="1200" b="0" dirty="0">
                          <a:latin typeface="Arial" panose="020B0604020202020204" pitchFamily="34" charset="0"/>
                          <a:cs typeface="Arial" panose="020B0604020202020204" pitchFamily="34" charset="0"/>
                        </a:rPr>
                        <a:t>/       </a:t>
                      </a:r>
                      <a:r>
                        <a:rPr lang="de-CH" sz="1200" b="1" dirty="0">
                          <a:latin typeface="Arial" panose="020B0604020202020204" pitchFamily="34" charset="0"/>
                          <a:cs typeface="Arial" panose="020B0604020202020204" pitchFamily="34" charset="0"/>
                        </a:rPr>
                        <a:t>Total</a:t>
                      </a:r>
                      <a:br>
                        <a:rPr lang="de-CH" sz="1200" b="0" dirty="0">
                          <a:latin typeface="Arial" panose="020B0604020202020204" pitchFamily="34" charset="0"/>
                          <a:cs typeface="Arial" panose="020B0604020202020204" pitchFamily="34" charset="0"/>
                        </a:rPr>
                      </a:br>
                      <a:r>
                        <a:rPr lang="de-CH" sz="1200" b="0" dirty="0">
                          <a:latin typeface="Arial" panose="020B0604020202020204" pitchFamily="34" charset="0"/>
                          <a:cs typeface="Arial" panose="020B0604020202020204" pitchFamily="34" charset="0"/>
                        </a:rPr>
                        <a:t>                    </a:t>
                      </a:r>
                      <a:r>
                        <a:rPr lang="de-CH" sz="1200" b="0" dirty="0" err="1">
                          <a:latin typeface="Arial" panose="020B0604020202020204" pitchFamily="34" charset="0"/>
                          <a:cs typeface="Arial" panose="020B0604020202020204" pitchFamily="34" charset="0"/>
                        </a:rPr>
                        <a:t>Communal</a:t>
                      </a:r>
                      <a:r>
                        <a:rPr lang="de-CH" sz="1200" b="0" dirty="0">
                          <a:latin typeface="Arial" panose="020B0604020202020204" pitchFamily="34" charset="0"/>
                          <a:cs typeface="Arial" panose="020B0604020202020204" pitchFamily="34" charset="0"/>
                        </a:rPr>
                        <a:t> </a:t>
                      </a:r>
                    </a:p>
                  </a:txBody>
                  <a:tcPr anchor="ctr"/>
                </a:tc>
                <a:tc hMerge="1">
                  <a:txBody>
                    <a:bodyPr/>
                    <a:lstStyle/>
                    <a:p>
                      <a:endParaRPr lang="de-CH" sz="1200" dirty="0">
                        <a:latin typeface="Arial" panose="020B0604020202020204" pitchFamily="34" charset="0"/>
                        <a:cs typeface="Arial" panose="020B0604020202020204" pitchFamily="34" charset="0"/>
                      </a:endParaRPr>
                    </a:p>
                  </a:txBody>
                  <a:tcPr/>
                </a:tc>
                <a:tc hMerge="1">
                  <a:txBody>
                    <a:bodyPr/>
                    <a:lstStyle/>
                    <a:p>
                      <a:endParaRPr lang="de-CH" sz="1200" dirty="0">
                        <a:latin typeface="Arial" panose="020B0604020202020204" pitchFamily="34" charset="0"/>
                        <a:cs typeface="Arial" panose="020B0604020202020204" pitchFamily="34" charset="0"/>
                      </a:endParaRPr>
                    </a:p>
                  </a:txBody>
                  <a:tcPr/>
                </a:tc>
                <a:tc>
                  <a:txBody>
                    <a:bodyPr/>
                    <a:lstStyle/>
                    <a:p>
                      <a:pPr algn="l"/>
                      <a:r>
                        <a:rPr lang="de-CH" sz="1200" dirty="0">
                          <a:latin typeface="Arial" panose="020B0604020202020204" pitchFamily="34" charset="0"/>
                          <a:cs typeface="Arial" panose="020B0604020202020204" pitchFamily="34" charset="0"/>
                        </a:rPr>
                        <a:t>Top Marginal </a:t>
                      </a:r>
                      <a:br>
                        <a:rPr lang="de-CH" sz="1200" dirty="0">
                          <a:latin typeface="Arial" panose="020B0604020202020204" pitchFamily="34" charset="0"/>
                          <a:cs typeface="Arial" panose="020B0604020202020204" pitchFamily="34" charset="0"/>
                        </a:rPr>
                      </a:br>
                      <a:r>
                        <a:rPr lang="de-CH" sz="1200" dirty="0">
                          <a:latin typeface="Arial" panose="020B0604020202020204" pitchFamily="34" charset="0"/>
                          <a:cs typeface="Arial" panose="020B0604020202020204" pitchFamily="34" charset="0"/>
                        </a:rPr>
                        <a:t>Wealth </a:t>
                      </a:r>
                      <a:r>
                        <a:rPr lang="de-CH" sz="1200" dirty="0" err="1">
                          <a:latin typeface="Arial" panose="020B0604020202020204" pitchFamily="34" charset="0"/>
                          <a:cs typeface="Arial" panose="020B0604020202020204" pitchFamily="34" charset="0"/>
                        </a:rPr>
                        <a:t>Tax</a:t>
                      </a:r>
                      <a:r>
                        <a:rPr lang="de-CH" sz="1200" dirty="0">
                          <a:latin typeface="Arial" panose="020B0604020202020204" pitchFamily="34" charset="0"/>
                          <a:cs typeface="Arial" panose="020B0604020202020204" pitchFamily="34" charset="0"/>
                        </a:rPr>
                        <a:t> Rate</a:t>
                      </a:r>
                    </a:p>
                    <a:p>
                      <a:pPr algn="l"/>
                      <a:endParaRPr lang="de-CH" sz="1200" b="0" dirty="0">
                        <a:latin typeface="Arial" panose="020B0604020202020204" pitchFamily="34" charset="0"/>
                        <a:cs typeface="Arial" panose="020B0604020202020204" pitchFamily="34" charset="0"/>
                      </a:endParaRPr>
                    </a:p>
                    <a:p>
                      <a:pPr algn="l"/>
                      <a:r>
                        <a:rPr lang="de-CH" sz="1200" b="0" dirty="0" err="1">
                          <a:latin typeface="Arial" panose="020B0604020202020204" pitchFamily="34" charset="0"/>
                          <a:cs typeface="Arial" panose="020B0604020202020204" pitchFamily="34" charset="0"/>
                        </a:rPr>
                        <a:t>Cantonal</a:t>
                      </a:r>
                      <a:r>
                        <a:rPr lang="de-CH" sz="1200" b="0" dirty="0">
                          <a:latin typeface="Arial" panose="020B0604020202020204" pitchFamily="34" charset="0"/>
                          <a:cs typeface="Arial" panose="020B0604020202020204" pitchFamily="34" charset="0"/>
                        </a:rPr>
                        <a:t>/</a:t>
                      </a:r>
                      <a:r>
                        <a:rPr lang="de-CH" sz="1200" b="0" dirty="0" err="1">
                          <a:latin typeface="Arial" panose="020B0604020202020204" pitchFamily="34" charset="0"/>
                          <a:cs typeface="Arial" panose="020B0604020202020204" pitchFamily="34" charset="0"/>
                        </a:rPr>
                        <a:t>communal</a:t>
                      </a:r>
                      <a:endParaRPr lang="de-CH" sz="12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897554369"/>
                  </a:ext>
                </a:extLst>
              </a:tr>
              <a:tr h="252000">
                <a:tc>
                  <a:txBody>
                    <a:bodyPr/>
                    <a:lstStyle/>
                    <a:p>
                      <a:pPr algn="l"/>
                      <a:r>
                        <a:rPr lang="de-CH" sz="1200" b="1" dirty="0">
                          <a:latin typeface="Arial" panose="020B0604020202020204" pitchFamily="34" charset="0"/>
                          <a:cs typeface="Arial" panose="020B0604020202020204" pitchFamily="34" charset="0"/>
                        </a:rPr>
                        <a:t>Basel-City</a:t>
                      </a:r>
                    </a:p>
                  </a:txBody>
                  <a:tcPr anchor="ctr"/>
                </a:tc>
                <a:tc>
                  <a:txBody>
                    <a:bodyPr/>
                    <a:lstStyle/>
                    <a:p>
                      <a:pPr algn="l"/>
                      <a:r>
                        <a:rPr lang="de-CH" sz="1200" dirty="0">
                          <a:latin typeface="Arial" panose="020B0604020202020204" pitchFamily="34" charset="0"/>
                          <a:cs typeface="Arial" panose="020B0604020202020204" pitchFamily="34" charset="0"/>
                        </a:rPr>
                        <a:t>Basel-City</a:t>
                      </a: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29.00%</a:t>
                      </a:r>
                    </a:p>
                  </a:txBody>
                  <a:tcPr anchor="ctr"/>
                </a:tc>
                <a:tc>
                  <a:txBody>
                    <a:bodyPr/>
                    <a:lstStyle/>
                    <a:p>
                      <a:pPr algn="l"/>
                      <a:r>
                        <a:rPr lang="de-CH" sz="1200" b="1" dirty="0">
                          <a:latin typeface="Arial" panose="020B0604020202020204" pitchFamily="34" charset="0"/>
                          <a:cs typeface="Arial" panose="020B0604020202020204" pitchFamily="34" charset="0"/>
                        </a:rPr>
                        <a:t>40.50%</a:t>
                      </a:r>
                    </a:p>
                  </a:txBody>
                  <a:tcPr anchor="ctr"/>
                </a:tc>
                <a:tc>
                  <a:txBody>
                    <a:bodyPr/>
                    <a:lstStyle/>
                    <a:p>
                      <a:pPr algn="l"/>
                      <a:r>
                        <a:rPr lang="de-CH" sz="1200" b="1" dirty="0">
                          <a:latin typeface="Arial" panose="020B0604020202020204" pitchFamily="34" charset="0"/>
                          <a:cs typeface="Arial" panose="020B0604020202020204" pitchFamily="34" charset="0"/>
                        </a:rPr>
                        <a:t>0.8000%</a:t>
                      </a:r>
                    </a:p>
                  </a:txBody>
                  <a:tcPr anchor="ctr"/>
                </a:tc>
                <a:extLst>
                  <a:ext uri="{0D108BD9-81ED-4DB2-BD59-A6C34878D82A}">
                    <a16:rowId xmlns:a16="http://schemas.microsoft.com/office/drawing/2014/main" val="2629121466"/>
                  </a:ext>
                </a:extLst>
              </a:tr>
              <a:tr h="252000">
                <a:tc>
                  <a:txBody>
                    <a:bodyPr/>
                    <a:lstStyle/>
                    <a:p>
                      <a:pPr algn="l"/>
                      <a:r>
                        <a:rPr lang="de-CH" sz="1200" b="1" dirty="0">
                          <a:latin typeface="Arial" panose="020B0604020202020204" pitchFamily="34" charset="0"/>
                          <a:cs typeface="Arial" panose="020B0604020202020204" pitchFamily="34" charset="0"/>
                        </a:rPr>
                        <a:t>Geneva</a:t>
                      </a:r>
                    </a:p>
                  </a:txBody>
                  <a:tcPr anchor="ctr"/>
                </a:tc>
                <a:tc>
                  <a:txBody>
                    <a:bodyPr/>
                    <a:lstStyle/>
                    <a:p>
                      <a:pPr algn="l"/>
                      <a:r>
                        <a:rPr lang="de-CH" sz="1200" dirty="0">
                          <a:latin typeface="Arial" panose="020B0604020202020204" pitchFamily="34" charset="0"/>
                          <a:cs typeface="Arial" panose="020B0604020202020204" pitchFamily="34" charset="0"/>
                        </a:rPr>
                        <a:t>Geneva</a:t>
                      </a: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33.50%</a:t>
                      </a:r>
                    </a:p>
                  </a:txBody>
                  <a:tcPr anchor="ctr"/>
                </a:tc>
                <a:tc>
                  <a:txBody>
                    <a:bodyPr/>
                    <a:lstStyle/>
                    <a:p>
                      <a:pPr algn="l"/>
                      <a:r>
                        <a:rPr lang="de-CH" sz="1200" b="1" dirty="0">
                          <a:latin typeface="Arial" panose="020B0604020202020204" pitchFamily="34" charset="0"/>
                          <a:cs typeface="Arial" panose="020B0604020202020204" pitchFamily="34" charset="0"/>
                        </a:rPr>
                        <a:t>45.00%</a:t>
                      </a:r>
                    </a:p>
                  </a:txBody>
                  <a:tcPr anchor="ctr">
                    <a:solidFill>
                      <a:srgbClr val="FFC000"/>
                    </a:solidFill>
                  </a:tcPr>
                </a:tc>
                <a:tc>
                  <a:txBody>
                    <a:bodyPr/>
                    <a:lstStyle/>
                    <a:p>
                      <a:pPr algn="l"/>
                      <a:r>
                        <a:rPr lang="de-CH" sz="1200" b="1" dirty="0">
                          <a:latin typeface="Arial" panose="020B0604020202020204" pitchFamily="34" charset="0"/>
                          <a:cs typeface="Arial" panose="020B0604020202020204" pitchFamily="34" charset="0"/>
                        </a:rPr>
                        <a:t>1.0080%</a:t>
                      </a:r>
                    </a:p>
                  </a:txBody>
                  <a:tcPr anchor="ctr">
                    <a:solidFill>
                      <a:srgbClr val="FFC000"/>
                    </a:solidFill>
                  </a:tcPr>
                </a:tc>
                <a:extLst>
                  <a:ext uri="{0D108BD9-81ED-4DB2-BD59-A6C34878D82A}">
                    <a16:rowId xmlns:a16="http://schemas.microsoft.com/office/drawing/2014/main" val="832724835"/>
                  </a:ext>
                </a:extLst>
              </a:tr>
              <a:tr h="252000">
                <a:tc>
                  <a:txBody>
                    <a:bodyPr/>
                    <a:lstStyle/>
                    <a:p>
                      <a:pPr algn="l"/>
                      <a:r>
                        <a:rPr lang="de-CH" sz="1200" b="1" dirty="0">
                          <a:latin typeface="Arial" panose="020B0604020202020204" pitchFamily="34" charset="0"/>
                          <a:cs typeface="Arial" panose="020B0604020202020204" pitchFamily="34" charset="0"/>
                        </a:rPr>
                        <a:t>Grisons</a:t>
                      </a:r>
                    </a:p>
                  </a:txBody>
                  <a:tcPr anchor="ctr"/>
                </a:tc>
                <a:tc>
                  <a:txBody>
                    <a:bodyPr/>
                    <a:lstStyle/>
                    <a:p>
                      <a:pPr algn="l"/>
                      <a:r>
                        <a:rPr lang="de-CH" sz="1200" dirty="0">
                          <a:latin typeface="Arial" panose="020B0604020202020204" pitchFamily="34" charset="0"/>
                          <a:cs typeface="Arial" panose="020B0604020202020204" pitchFamily="34" charset="0"/>
                        </a:rPr>
                        <a:t>Chur</a:t>
                      </a: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20.68%</a:t>
                      </a:r>
                    </a:p>
                  </a:txBody>
                  <a:tcPr anchor="ctr"/>
                </a:tc>
                <a:tc>
                  <a:txBody>
                    <a:bodyPr/>
                    <a:lstStyle/>
                    <a:p>
                      <a:pPr algn="l"/>
                      <a:r>
                        <a:rPr lang="de-CH" sz="1200" b="1" dirty="0">
                          <a:latin typeface="Arial" panose="020B0604020202020204" pitchFamily="34" charset="0"/>
                          <a:cs typeface="Arial" panose="020B0604020202020204" pitchFamily="34" charset="0"/>
                        </a:rPr>
                        <a:t>32.18%</a:t>
                      </a:r>
                    </a:p>
                  </a:txBody>
                  <a:tcPr anchor="ctr"/>
                </a:tc>
                <a:tc>
                  <a:txBody>
                    <a:bodyPr/>
                    <a:lstStyle/>
                    <a:p>
                      <a:pPr algn="l"/>
                      <a:r>
                        <a:rPr lang="de-CH" sz="1200" b="1" dirty="0">
                          <a:latin typeface="Arial" panose="020B0604020202020204" pitchFamily="34" charset="0"/>
                          <a:cs typeface="Arial" panose="020B0604020202020204" pitchFamily="34" charset="0"/>
                        </a:rPr>
                        <a:t>0.3196%</a:t>
                      </a:r>
                    </a:p>
                  </a:txBody>
                  <a:tcPr anchor="ctr"/>
                </a:tc>
                <a:extLst>
                  <a:ext uri="{0D108BD9-81ED-4DB2-BD59-A6C34878D82A}">
                    <a16:rowId xmlns:a16="http://schemas.microsoft.com/office/drawing/2014/main" val="3657726360"/>
                  </a:ext>
                </a:extLst>
              </a:tr>
              <a:tr h="0">
                <a:tc>
                  <a:txBody>
                    <a:bodyPr/>
                    <a:lstStyle/>
                    <a:p>
                      <a:pPr algn="l"/>
                      <a:r>
                        <a:rPr lang="de-CH" sz="1200" b="1" dirty="0">
                          <a:latin typeface="Arial" panose="020B0604020202020204" pitchFamily="34" charset="0"/>
                          <a:cs typeface="Arial" panose="020B0604020202020204" pitchFamily="34" charset="0"/>
                        </a:rPr>
                        <a:t>Nidwalden</a:t>
                      </a:r>
                    </a:p>
                  </a:txBody>
                  <a:tcPr anchor="ctr"/>
                </a:tc>
                <a:tc>
                  <a:txBody>
                    <a:bodyPr/>
                    <a:lstStyle/>
                    <a:p>
                      <a:pPr algn="l"/>
                      <a:r>
                        <a:rPr lang="de-CH" sz="1200" dirty="0">
                          <a:latin typeface="Arial" panose="020B0604020202020204" pitchFamily="34" charset="0"/>
                          <a:cs typeface="Arial" panose="020B0604020202020204" pitchFamily="34" charset="0"/>
                        </a:rPr>
                        <a:t>Stans</a:t>
                      </a: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14.05%</a:t>
                      </a:r>
                    </a:p>
                  </a:txBody>
                  <a:tcPr anchor="ctr"/>
                </a:tc>
                <a:tc>
                  <a:txBody>
                    <a:bodyPr/>
                    <a:lstStyle/>
                    <a:p>
                      <a:pPr algn="l"/>
                      <a:r>
                        <a:rPr lang="de-CH" sz="1200" b="1" dirty="0">
                          <a:latin typeface="Arial" panose="020B0604020202020204" pitchFamily="34" charset="0"/>
                          <a:cs typeface="Arial" panose="020B0604020202020204" pitchFamily="34" charset="0"/>
                        </a:rPr>
                        <a:t>25.55%</a:t>
                      </a:r>
                    </a:p>
                  </a:txBody>
                  <a:tcPr anchor="ctr">
                    <a:solidFill>
                      <a:srgbClr val="FCBE00"/>
                    </a:solidFill>
                  </a:tcPr>
                </a:tc>
                <a:tc>
                  <a:txBody>
                    <a:bodyPr/>
                    <a:lstStyle/>
                    <a:p>
                      <a:pPr algn="l"/>
                      <a:r>
                        <a:rPr lang="de-CH" sz="1200" b="1" dirty="0">
                          <a:latin typeface="Arial" panose="020B0604020202020204" pitchFamily="34" charset="0"/>
                          <a:cs typeface="Arial" panose="020B0604020202020204" pitchFamily="34" charset="0"/>
                        </a:rPr>
                        <a:t>0.1278%</a:t>
                      </a:r>
                    </a:p>
                  </a:txBody>
                  <a:tcPr anchor="ctr">
                    <a:solidFill>
                      <a:srgbClr val="FFC000"/>
                    </a:solidFill>
                  </a:tcPr>
                </a:tc>
                <a:extLst>
                  <a:ext uri="{0D108BD9-81ED-4DB2-BD59-A6C34878D82A}">
                    <a16:rowId xmlns:a16="http://schemas.microsoft.com/office/drawing/2014/main" val="3424501018"/>
                  </a:ext>
                </a:extLst>
              </a:tr>
              <a:tr h="252000">
                <a:tc>
                  <a:txBody>
                    <a:bodyPr/>
                    <a:lstStyle/>
                    <a:p>
                      <a:pPr algn="l"/>
                      <a:r>
                        <a:rPr lang="de-CH" sz="1200" b="1" dirty="0">
                          <a:latin typeface="Arial" panose="020B0604020202020204" pitchFamily="34" charset="0"/>
                          <a:cs typeface="Arial" panose="020B0604020202020204" pitchFamily="34" charset="0"/>
                        </a:rPr>
                        <a:t>Schwyz</a:t>
                      </a:r>
                    </a:p>
                  </a:txBody>
                  <a:tcPr anchor="ctr"/>
                </a:tc>
                <a:tc>
                  <a:txBody>
                    <a:bodyPr/>
                    <a:lstStyle/>
                    <a:p>
                      <a:pPr algn="l"/>
                      <a:r>
                        <a:rPr lang="de-CH" sz="1200" dirty="0" err="1">
                          <a:latin typeface="Arial" panose="020B0604020202020204" pitchFamily="34" charset="0"/>
                          <a:cs typeface="Arial" panose="020B0604020202020204" pitchFamily="34" charset="0"/>
                        </a:rPr>
                        <a:t>Wollerau</a:t>
                      </a:r>
                      <a:endParaRPr lang="de-CH" sz="1200" dirty="0">
                        <a:latin typeface="Arial" panose="020B0604020202020204" pitchFamily="34" charset="0"/>
                        <a:cs typeface="Arial" panose="020B0604020202020204" pitchFamily="34" charset="0"/>
                      </a:endParaRP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10.42%</a:t>
                      </a:r>
                    </a:p>
                  </a:txBody>
                  <a:tcPr anchor="ctr"/>
                </a:tc>
                <a:tc>
                  <a:txBody>
                    <a:bodyPr/>
                    <a:lstStyle/>
                    <a:p>
                      <a:pPr algn="l"/>
                      <a:r>
                        <a:rPr lang="de-CH" sz="1200" b="1" dirty="0">
                          <a:latin typeface="Arial" panose="020B0604020202020204" pitchFamily="34" charset="0"/>
                          <a:cs typeface="Arial" panose="020B0604020202020204" pitchFamily="34" charset="0"/>
                        </a:rPr>
                        <a:t>21.92%</a:t>
                      </a:r>
                    </a:p>
                  </a:txBody>
                  <a:tcPr anchor="ctr">
                    <a:solidFill>
                      <a:srgbClr val="FFC000"/>
                    </a:solidFill>
                  </a:tcPr>
                </a:tc>
                <a:tc>
                  <a:txBody>
                    <a:bodyPr/>
                    <a:lstStyle/>
                    <a:p>
                      <a:pPr algn="l"/>
                      <a:r>
                        <a:rPr lang="de-CH" sz="1200" b="1" dirty="0">
                          <a:latin typeface="Arial" panose="020B0604020202020204" pitchFamily="34" charset="0"/>
                          <a:cs typeface="Arial" panose="020B0604020202020204" pitchFamily="34" charset="0"/>
                        </a:rPr>
                        <a:t>0.1380%</a:t>
                      </a:r>
                    </a:p>
                  </a:txBody>
                  <a:tcPr anchor="ctr">
                    <a:solidFill>
                      <a:srgbClr val="FCBE00"/>
                    </a:solidFill>
                  </a:tcPr>
                </a:tc>
                <a:extLst>
                  <a:ext uri="{0D108BD9-81ED-4DB2-BD59-A6C34878D82A}">
                    <a16:rowId xmlns:a16="http://schemas.microsoft.com/office/drawing/2014/main" val="804016632"/>
                  </a:ext>
                </a:extLst>
              </a:tr>
              <a:tr h="252000">
                <a:tc>
                  <a:txBody>
                    <a:bodyPr/>
                    <a:lstStyle/>
                    <a:p>
                      <a:pPr algn="l"/>
                      <a:r>
                        <a:rPr lang="de-CH" sz="1200" b="1" dirty="0">
                          <a:latin typeface="Arial" panose="020B0604020202020204" pitchFamily="34" charset="0"/>
                          <a:cs typeface="Arial" panose="020B0604020202020204" pitchFamily="34" charset="0"/>
                        </a:rPr>
                        <a:t>Ticino</a:t>
                      </a:r>
                    </a:p>
                  </a:txBody>
                  <a:tcPr anchor="ctr"/>
                </a:tc>
                <a:tc>
                  <a:txBody>
                    <a:bodyPr/>
                    <a:lstStyle/>
                    <a:p>
                      <a:pPr algn="l"/>
                      <a:r>
                        <a:rPr lang="de-CH" sz="1200" dirty="0">
                          <a:latin typeface="Arial" panose="020B0604020202020204" pitchFamily="34" charset="0"/>
                          <a:cs typeface="Arial" panose="020B0604020202020204" pitchFamily="34" charset="0"/>
                        </a:rPr>
                        <a:t>Bellinzona</a:t>
                      </a: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29.10%</a:t>
                      </a:r>
                    </a:p>
                  </a:txBody>
                  <a:tcPr anchor="ctr"/>
                </a:tc>
                <a:tc>
                  <a:txBody>
                    <a:bodyPr/>
                    <a:lstStyle/>
                    <a:p>
                      <a:pPr algn="l"/>
                      <a:r>
                        <a:rPr lang="de-CH" sz="1200" b="1" dirty="0">
                          <a:latin typeface="Arial" panose="020B0604020202020204" pitchFamily="34" charset="0"/>
                          <a:cs typeface="Arial" panose="020B0604020202020204" pitchFamily="34" charset="0"/>
                        </a:rPr>
                        <a:t>40.60%</a:t>
                      </a:r>
                    </a:p>
                  </a:txBody>
                  <a:tcPr anchor="ctr"/>
                </a:tc>
                <a:tc>
                  <a:txBody>
                    <a:bodyPr/>
                    <a:lstStyle/>
                    <a:p>
                      <a:pPr algn="l"/>
                      <a:r>
                        <a:rPr lang="de-CH" sz="1200" b="1" dirty="0">
                          <a:latin typeface="Arial" panose="020B0604020202020204" pitchFamily="34" charset="0"/>
                          <a:cs typeface="Arial" panose="020B0604020202020204" pitchFamily="34" charset="0"/>
                        </a:rPr>
                        <a:t>0.4825%</a:t>
                      </a:r>
                    </a:p>
                  </a:txBody>
                  <a:tcPr anchor="ctr"/>
                </a:tc>
                <a:extLst>
                  <a:ext uri="{0D108BD9-81ED-4DB2-BD59-A6C34878D82A}">
                    <a16:rowId xmlns:a16="http://schemas.microsoft.com/office/drawing/2014/main" val="933381714"/>
                  </a:ext>
                </a:extLst>
              </a:tr>
              <a:tr h="252000">
                <a:tc>
                  <a:txBody>
                    <a:bodyPr/>
                    <a:lstStyle/>
                    <a:p>
                      <a:pPr algn="l"/>
                      <a:r>
                        <a:rPr lang="de-CH" sz="1200" b="1" dirty="0" err="1">
                          <a:latin typeface="Arial" panose="020B0604020202020204" pitchFamily="34" charset="0"/>
                          <a:cs typeface="Arial" panose="020B0604020202020204" pitchFamily="34" charset="0"/>
                        </a:rPr>
                        <a:t>Vaud</a:t>
                      </a:r>
                      <a:endParaRPr lang="de-CH" sz="1200" b="1" dirty="0">
                        <a:latin typeface="Arial" panose="020B0604020202020204" pitchFamily="34" charset="0"/>
                        <a:cs typeface="Arial" panose="020B0604020202020204" pitchFamily="34" charset="0"/>
                      </a:endParaRPr>
                    </a:p>
                  </a:txBody>
                  <a:tcPr anchor="ctr"/>
                </a:tc>
                <a:tc>
                  <a:txBody>
                    <a:bodyPr/>
                    <a:lstStyle/>
                    <a:p>
                      <a:pPr algn="l"/>
                      <a:r>
                        <a:rPr lang="de-CH" sz="1200" dirty="0">
                          <a:latin typeface="Arial" panose="020B0604020202020204" pitchFamily="34" charset="0"/>
                          <a:cs typeface="Arial" panose="020B0604020202020204" pitchFamily="34" charset="0"/>
                        </a:rPr>
                        <a:t>Lausanne</a:t>
                      </a: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30.00%</a:t>
                      </a:r>
                    </a:p>
                  </a:txBody>
                  <a:tcPr anchor="ctr"/>
                </a:tc>
                <a:tc>
                  <a:txBody>
                    <a:bodyPr/>
                    <a:lstStyle/>
                    <a:p>
                      <a:pPr algn="l"/>
                      <a:r>
                        <a:rPr lang="de-CH" sz="1200" b="1" dirty="0">
                          <a:latin typeface="Arial" panose="020B0604020202020204" pitchFamily="34" charset="0"/>
                          <a:cs typeface="Arial" panose="020B0604020202020204" pitchFamily="34" charset="0"/>
                        </a:rPr>
                        <a:t>41.50%</a:t>
                      </a:r>
                    </a:p>
                  </a:txBody>
                  <a:tcPr anchor="ctr"/>
                </a:tc>
                <a:tc>
                  <a:txBody>
                    <a:bodyPr/>
                    <a:lstStyle/>
                    <a:p>
                      <a:pPr algn="l"/>
                      <a:r>
                        <a:rPr lang="de-CH" sz="1200" b="1" dirty="0">
                          <a:latin typeface="Arial" panose="020B0604020202020204" pitchFamily="34" charset="0"/>
                          <a:cs typeface="Arial" panose="020B0604020202020204" pitchFamily="34" charset="0"/>
                        </a:rPr>
                        <a:t>0.7916%</a:t>
                      </a:r>
                    </a:p>
                  </a:txBody>
                  <a:tcPr anchor="ctr"/>
                </a:tc>
                <a:extLst>
                  <a:ext uri="{0D108BD9-81ED-4DB2-BD59-A6C34878D82A}">
                    <a16:rowId xmlns:a16="http://schemas.microsoft.com/office/drawing/2014/main" val="2974931671"/>
                  </a:ext>
                </a:extLst>
              </a:tr>
              <a:tr h="252000">
                <a:tc>
                  <a:txBody>
                    <a:bodyPr/>
                    <a:lstStyle/>
                    <a:p>
                      <a:pPr algn="l"/>
                      <a:r>
                        <a:rPr lang="de-CH" sz="1200" b="1" dirty="0">
                          <a:latin typeface="Arial" panose="020B0604020202020204" pitchFamily="34" charset="0"/>
                          <a:cs typeface="Arial" panose="020B0604020202020204" pitchFamily="34" charset="0"/>
                        </a:rPr>
                        <a:t>Zug</a:t>
                      </a:r>
                    </a:p>
                  </a:txBody>
                  <a:tcPr anchor="ctr"/>
                </a:tc>
                <a:tc>
                  <a:txBody>
                    <a:bodyPr/>
                    <a:lstStyle/>
                    <a:p>
                      <a:pPr algn="l"/>
                      <a:r>
                        <a:rPr lang="de-CH" sz="1200" dirty="0">
                          <a:latin typeface="Arial" panose="020B0604020202020204" pitchFamily="34" charset="0"/>
                          <a:cs typeface="Arial" panose="020B0604020202020204" pitchFamily="34" charset="0"/>
                        </a:rPr>
                        <a:t>Zug</a:t>
                      </a: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10.72%</a:t>
                      </a:r>
                    </a:p>
                  </a:txBody>
                  <a:tcPr anchor="ctr"/>
                </a:tc>
                <a:tc>
                  <a:txBody>
                    <a:bodyPr/>
                    <a:lstStyle/>
                    <a:p>
                      <a:pPr algn="l"/>
                      <a:r>
                        <a:rPr lang="de-CH" sz="1200" b="1" dirty="0">
                          <a:latin typeface="Arial" panose="020B0604020202020204" pitchFamily="34" charset="0"/>
                          <a:cs typeface="Arial" panose="020B0604020202020204" pitchFamily="34" charset="0"/>
                        </a:rPr>
                        <a:t>22.22%</a:t>
                      </a:r>
                    </a:p>
                  </a:txBody>
                  <a:tcPr anchor="ctr">
                    <a:solidFill>
                      <a:srgbClr val="FCBE00"/>
                    </a:solidFill>
                  </a:tcPr>
                </a:tc>
                <a:tc>
                  <a:txBody>
                    <a:bodyPr/>
                    <a:lstStyle/>
                    <a:p>
                      <a:pPr algn="l"/>
                      <a:r>
                        <a:rPr lang="de-CH" sz="1200" b="1" dirty="0">
                          <a:latin typeface="Arial" panose="020B0604020202020204" pitchFamily="34" charset="0"/>
                          <a:cs typeface="Arial" panose="020B0604020202020204" pitchFamily="34" charset="0"/>
                        </a:rPr>
                        <a:t>0.2680%</a:t>
                      </a:r>
                    </a:p>
                  </a:txBody>
                  <a:tcPr anchor="ctr">
                    <a:solidFill>
                      <a:srgbClr val="FCBE00"/>
                    </a:solidFill>
                  </a:tcPr>
                </a:tc>
                <a:extLst>
                  <a:ext uri="{0D108BD9-81ED-4DB2-BD59-A6C34878D82A}">
                    <a16:rowId xmlns:a16="http://schemas.microsoft.com/office/drawing/2014/main" val="2923612596"/>
                  </a:ext>
                </a:extLst>
              </a:tr>
              <a:tr h="252000">
                <a:tc>
                  <a:txBody>
                    <a:bodyPr/>
                    <a:lstStyle/>
                    <a:p>
                      <a:pPr algn="l"/>
                      <a:r>
                        <a:rPr lang="de-CH" sz="1200" b="1" dirty="0" err="1">
                          <a:latin typeface="Arial" panose="020B0604020202020204" pitchFamily="34" charset="0"/>
                          <a:cs typeface="Arial" panose="020B0604020202020204" pitchFamily="34" charset="0"/>
                        </a:rPr>
                        <a:t>Zurich</a:t>
                      </a:r>
                      <a:endParaRPr lang="de-CH" sz="1200" b="1" dirty="0">
                        <a:latin typeface="Arial" panose="020B0604020202020204" pitchFamily="34" charset="0"/>
                        <a:cs typeface="Arial" panose="020B0604020202020204" pitchFamily="34" charset="0"/>
                      </a:endParaRPr>
                    </a:p>
                  </a:txBody>
                  <a:tcPr anchor="ctr"/>
                </a:tc>
                <a:tc>
                  <a:txBody>
                    <a:bodyPr/>
                    <a:lstStyle/>
                    <a:p>
                      <a:pPr algn="l"/>
                      <a:r>
                        <a:rPr lang="de-CH" sz="1200" dirty="0" err="1">
                          <a:latin typeface="Arial" panose="020B0604020202020204" pitchFamily="34" charset="0"/>
                          <a:cs typeface="Arial" panose="020B0604020202020204" pitchFamily="34" charset="0"/>
                        </a:rPr>
                        <a:t>Zurich</a:t>
                      </a:r>
                      <a:endParaRPr lang="de-CH" sz="1200" dirty="0">
                        <a:latin typeface="Arial" panose="020B0604020202020204" pitchFamily="34" charset="0"/>
                        <a:cs typeface="Arial" panose="020B0604020202020204" pitchFamily="34" charset="0"/>
                      </a:endParaRPr>
                    </a:p>
                  </a:txBody>
                  <a:tcPr anchor="ctr"/>
                </a:tc>
                <a:tc>
                  <a:txBody>
                    <a:bodyPr/>
                    <a:lstStyle/>
                    <a:p>
                      <a:pPr algn="l"/>
                      <a:r>
                        <a:rPr lang="de-CH" sz="1200" dirty="0">
                          <a:latin typeface="Arial" panose="020B0604020202020204" pitchFamily="34" charset="0"/>
                          <a:cs typeface="Arial" panose="020B0604020202020204" pitchFamily="34" charset="0"/>
                        </a:rPr>
                        <a:t>11.50%</a:t>
                      </a:r>
                    </a:p>
                  </a:txBody>
                  <a:tcPr anchor="ctr"/>
                </a:tc>
                <a:tc>
                  <a:txBody>
                    <a:bodyPr/>
                    <a:lstStyle/>
                    <a:p>
                      <a:pPr algn="l"/>
                      <a:r>
                        <a:rPr lang="de-CH" sz="1200" dirty="0">
                          <a:latin typeface="Arial" panose="020B0604020202020204" pitchFamily="34" charset="0"/>
                          <a:cs typeface="Arial" panose="020B0604020202020204" pitchFamily="34" charset="0"/>
                        </a:rPr>
                        <a:t>28.47%</a:t>
                      </a:r>
                    </a:p>
                  </a:txBody>
                  <a:tcPr anchor="ctr"/>
                </a:tc>
                <a:tc>
                  <a:txBody>
                    <a:bodyPr/>
                    <a:lstStyle/>
                    <a:p>
                      <a:pPr algn="l"/>
                      <a:r>
                        <a:rPr lang="de-CH" sz="1200" b="1" dirty="0">
                          <a:latin typeface="Arial" panose="020B0604020202020204" pitchFamily="34" charset="0"/>
                          <a:cs typeface="Arial" panose="020B0604020202020204" pitchFamily="34" charset="0"/>
                        </a:rPr>
                        <a:t>39.97%</a:t>
                      </a:r>
                    </a:p>
                  </a:txBody>
                  <a:tcPr anchor="ctr"/>
                </a:tc>
                <a:tc>
                  <a:txBody>
                    <a:bodyPr/>
                    <a:lstStyle/>
                    <a:p>
                      <a:pPr algn="l"/>
                      <a:r>
                        <a:rPr lang="de-CH" sz="1200" b="1" dirty="0">
                          <a:latin typeface="Arial" panose="020B0604020202020204" pitchFamily="34" charset="0"/>
                          <a:cs typeface="Arial" panose="020B0604020202020204" pitchFamily="34" charset="0"/>
                        </a:rPr>
                        <a:t>0.6570%</a:t>
                      </a:r>
                    </a:p>
                  </a:txBody>
                  <a:tcPr anchor="ctr"/>
                </a:tc>
                <a:extLst>
                  <a:ext uri="{0D108BD9-81ED-4DB2-BD59-A6C34878D82A}">
                    <a16:rowId xmlns:a16="http://schemas.microsoft.com/office/drawing/2014/main" val="2571590130"/>
                  </a:ext>
                </a:extLst>
              </a:tr>
            </a:tbl>
          </a:graphicData>
        </a:graphic>
      </p:graphicFrame>
      <p:sp>
        <p:nvSpPr>
          <p:cNvPr id="4" name="Textfeld 3">
            <a:extLst>
              <a:ext uri="{FF2B5EF4-FFF2-40B4-BE49-F238E27FC236}">
                <a16:creationId xmlns:a16="http://schemas.microsoft.com/office/drawing/2014/main" id="{22B5C19C-99E8-4CAC-9763-DE8750738095}"/>
              </a:ext>
            </a:extLst>
          </p:cNvPr>
          <p:cNvSpPr txBox="1"/>
          <p:nvPr/>
        </p:nvSpPr>
        <p:spPr>
          <a:xfrm>
            <a:off x="251224" y="4426192"/>
            <a:ext cx="8079976" cy="215444"/>
          </a:xfrm>
          <a:prstGeom prst="rect">
            <a:avLst/>
          </a:prstGeom>
          <a:noFill/>
        </p:spPr>
        <p:txBody>
          <a:bodyPr wrap="square" rtlCol="0">
            <a:spAutoFit/>
          </a:bodyPr>
          <a:lstStyle/>
          <a:p>
            <a:r>
              <a:rPr lang="de-CH" sz="800" i="1" dirty="0" err="1">
                <a:latin typeface="Arial" panose="020B0604020202020204" pitchFamily="34" charset="0"/>
                <a:cs typeface="Arial" panose="020B0604020202020204" pitchFamily="34" charset="0"/>
              </a:rPr>
              <a:t>Tax</a:t>
            </a:r>
            <a:r>
              <a:rPr lang="de-CH" sz="800" i="1" dirty="0">
                <a:latin typeface="Arial" panose="020B0604020202020204" pitchFamily="34" charset="0"/>
                <a:cs typeface="Arial" panose="020B0604020202020204" pitchFamily="34" charset="0"/>
              </a:rPr>
              <a:t> </a:t>
            </a:r>
            <a:r>
              <a:rPr lang="de-CH" sz="800" i="1" dirty="0" err="1">
                <a:latin typeface="Arial" panose="020B0604020202020204" pitchFamily="34" charset="0"/>
                <a:cs typeface="Arial" panose="020B0604020202020204" pitchFamily="34" charset="0"/>
              </a:rPr>
              <a:t>rates</a:t>
            </a:r>
            <a:r>
              <a:rPr lang="de-CH" sz="800" i="1" dirty="0">
                <a:latin typeface="Arial" panose="020B0604020202020204" pitchFamily="34" charset="0"/>
                <a:cs typeface="Arial" panose="020B0604020202020204" pitchFamily="34" charset="0"/>
              </a:rPr>
              <a:t> excl. </a:t>
            </a:r>
            <a:r>
              <a:rPr lang="de-CH" sz="800" i="1" dirty="0" err="1">
                <a:latin typeface="Arial" panose="020B0604020202020204" pitchFamily="34" charset="0"/>
                <a:cs typeface="Arial" panose="020B0604020202020204" pitchFamily="34" charset="0"/>
              </a:rPr>
              <a:t>church</a:t>
            </a:r>
            <a:r>
              <a:rPr lang="de-CH" sz="800" i="1" dirty="0">
                <a:latin typeface="Arial" panose="020B0604020202020204" pitchFamily="34" charset="0"/>
                <a:cs typeface="Arial" panose="020B0604020202020204" pitchFamily="34" charset="0"/>
              </a:rPr>
              <a:t> </a:t>
            </a:r>
            <a:r>
              <a:rPr lang="de-CH" sz="800" i="1" dirty="0" err="1">
                <a:latin typeface="Arial" panose="020B0604020202020204" pitchFamily="34" charset="0"/>
                <a:cs typeface="Arial" panose="020B0604020202020204" pitchFamily="34" charset="0"/>
              </a:rPr>
              <a:t>taxes</a:t>
            </a:r>
            <a:endParaRPr lang="de-CH" sz="800" i="1" dirty="0">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392D86B2-0344-4AE9-9A2E-D5974AF2FEB3}"/>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lowchart: Connector 5">
            <a:extLst>
              <a:ext uri="{FF2B5EF4-FFF2-40B4-BE49-F238E27FC236}">
                <a16:creationId xmlns:a16="http://schemas.microsoft.com/office/drawing/2014/main" id="{104D5518-6E1C-4BE6-84D8-18CABEB26AF3}"/>
              </a:ext>
            </a:extLst>
          </p:cNvPr>
          <p:cNvSpPr/>
          <p:nvPr/>
        </p:nvSpPr>
        <p:spPr>
          <a:xfrm>
            <a:off x="7878298"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4A0F387-27DA-4C57-872C-D0EB363D88E7}"/>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31460075-60DA-422D-85D1-98FFF4FEA600}"/>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4FCE15E1-17C4-43D4-9A86-A195F3AD7F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FC01A398-D714-4308-BE7A-81927B696BD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4246C2C-CEC1-4DB9-9DFD-C280DF97E1A9}"/>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8F27FBFE-2595-4CAB-941B-1FE35483CCCE}"/>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845176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5901" y="1605543"/>
            <a:ext cx="5099244" cy="2246790"/>
          </a:xfrm>
        </p:spPr>
        <p:txBody>
          <a:bodyPr/>
          <a:lstStyle/>
          <a:p>
            <a:r>
              <a:rPr lang="en-US" sz="4000" dirty="0"/>
              <a:t>UNITED KINGDOM</a:t>
            </a:r>
          </a:p>
        </p:txBody>
      </p:sp>
      <p:sp>
        <p:nvSpPr>
          <p:cNvPr id="5" name="TextBox 4">
            <a:extLst>
              <a:ext uri="{FF2B5EF4-FFF2-40B4-BE49-F238E27FC236}">
                <a16:creationId xmlns:a16="http://schemas.microsoft.com/office/drawing/2014/main" id="{C789657F-95BC-416F-BDC1-10978F6E0B77}"/>
              </a:ext>
            </a:extLst>
          </p:cNvPr>
          <p:cNvSpPr txBox="1"/>
          <p:nvPr/>
        </p:nvSpPr>
        <p:spPr>
          <a:xfrm>
            <a:off x="5503636" y="4278376"/>
            <a:ext cx="2380017" cy="313932"/>
          </a:xfrm>
          <a:prstGeom prst="rect">
            <a:avLst/>
          </a:prstGeom>
          <a:noFill/>
        </p:spPr>
        <p:txBody>
          <a:bodyPr wrap="square" rtlCol="0">
            <a:spAutoFit/>
          </a:bodyPr>
          <a:lstStyle/>
          <a:p>
            <a:pPr>
              <a:lnSpc>
                <a:spcPct val="80000"/>
              </a:lnSpc>
            </a:pPr>
            <a:r>
              <a:rPr lang="en-US" b="1" spc="-150" dirty="0">
                <a:solidFill>
                  <a:schemeClr val="bg1"/>
                </a:solidFill>
                <a:latin typeface="Arial"/>
                <a:cs typeface="Arial"/>
              </a:rPr>
              <a:t>JONATHAN BRECKER</a:t>
            </a:r>
          </a:p>
        </p:txBody>
      </p:sp>
      <p:cxnSp>
        <p:nvCxnSpPr>
          <p:cNvPr id="6" name="Straight Connector 5">
            <a:extLst>
              <a:ext uri="{FF2B5EF4-FFF2-40B4-BE49-F238E27FC236}">
                <a16:creationId xmlns:a16="http://schemas.microsoft.com/office/drawing/2014/main" id="{14D2BC46-592E-46CD-9B49-BFAC219A8429}"/>
              </a:ext>
            </a:extLst>
          </p:cNvPr>
          <p:cNvCxnSpPr/>
          <p:nvPr/>
        </p:nvCxnSpPr>
        <p:spPr>
          <a:xfrm>
            <a:off x="5597069" y="4647886"/>
            <a:ext cx="1879977"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E43BE15-1DA9-4547-9976-5672C6B376BE}"/>
              </a:ext>
            </a:extLst>
          </p:cNvPr>
          <p:cNvSpPr txBox="1"/>
          <p:nvPr/>
        </p:nvSpPr>
        <p:spPr>
          <a:xfrm>
            <a:off x="5503636" y="4759043"/>
            <a:ext cx="2725964" cy="341632"/>
          </a:xfrm>
          <a:prstGeom prst="rect">
            <a:avLst/>
          </a:prstGeom>
          <a:noFill/>
        </p:spPr>
        <p:txBody>
          <a:bodyPr wrap="square" rtlCol="0">
            <a:spAutoFit/>
          </a:bodyPr>
          <a:lstStyle/>
          <a:p>
            <a:pPr>
              <a:lnSpc>
                <a:spcPct val="90000"/>
              </a:lnSpc>
            </a:pPr>
            <a:r>
              <a:rPr lang="en-US" b="1" spc="-150" dirty="0">
                <a:solidFill>
                  <a:schemeClr val="bg1"/>
                </a:solidFill>
                <a:latin typeface="Arial"/>
                <a:cs typeface="Arial"/>
              </a:rPr>
              <a:t>ALVAREZ &amp; MARSAL</a:t>
            </a:r>
          </a:p>
        </p:txBody>
      </p:sp>
    </p:spTree>
    <p:extLst>
      <p:ext uri="{BB962C8B-B14F-4D97-AF65-F5344CB8AC3E}">
        <p14:creationId xmlns:p14="http://schemas.microsoft.com/office/powerpoint/2010/main" val="13338401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22850"/>
                </a:solidFill>
              </a:rPr>
              <a:t>UK TAX SYSTEM </a:t>
            </a:r>
            <a:endParaRPr lang="en-US" dirty="0">
              <a:solidFill>
                <a:srgbClr val="222850"/>
              </a:solidFill>
            </a:endParaRPr>
          </a:p>
        </p:txBody>
      </p:sp>
      <p:sp>
        <p:nvSpPr>
          <p:cNvPr id="3" name="TextBox 2"/>
          <p:cNvSpPr txBox="1"/>
          <p:nvPr/>
        </p:nvSpPr>
        <p:spPr>
          <a:xfrm>
            <a:off x="400756" y="1143003"/>
            <a:ext cx="7651044" cy="2554545"/>
          </a:xfrm>
          <a:prstGeom prst="rect">
            <a:avLst/>
          </a:prstGeom>
          <a:noFill/>
        </p:spPr>
        <p:txBody>
          <a:bodyPr wrap="square" rtlCol="0">
            <a:spAutoFit/>
          </a:bodyPr>
          <a:lstStyle/>
          <a:p>
            <a:pPr marL="285750" indent="-285750">
              <a:buBlip>
                <a:blip r:embed="rId2"/>
              </a:buBlip>
            </a:pPr>
            <a:r>
              <a:rPr lang="en-GB" sz="1600" dirty="0">
                <a:latin typeface="Arial" panose="020B0604020202020204" pitchFamily="34" charset="0"/>
                <a:cs typeface="Arial" panose="020B0604020202020204" pitchFamily="34" charset="0"/>
              </a:rPr>
              <a:t>Tax residence determines how you are taxed in the UK. </a:t>
            </a:r>
          </a:p>
          <a:p>
            <a:pPr marL="285750" indent="-285750">
              <a:buBlip>
                <a:blip r:embed="rId2"/>
              </a:buBlip>
            </a:pPr>
            <a:r>
              <a:rPr lang="en-GB" sz="1600" dirty="0">
                <a:latin typeface="Arial" panose="020B0604020202020204" pitchFamily="34" charset="0"/>
                <a:cs typeface="Arial" panose="020B0604020202020204" pitchFamily="34" charset="0"/>
              </a:rPr>
              <a:t>Running to 5 April each year (ongoing discussions to change this to 31 March)</a:t>
            </a:r>
          </a:p>
          <a:p>
            <a:pPr marL="285750" indent="-285750">
              <a:buBlip>
                <a:blip r:embed="rId2"/>
              </a:buBlip>
            </a:pPr>
            <a:r>
              <a:rPr lang="en-GB" sz="1600" dirty="0">
                <a:latin typeface="Arial" panose="020B0604020202020204" pitchFamily="34" charset="0"/>
                <a:cs typeface="Arial" panose="020B0604020202020204" pitchFamily="34" charset="0"/>
              </a:rPr>
              <a:t>Residence is ultimately defined by the number of </a:t>
            </a:r>
            <a:r>
              <a:rPr lang="en-GB" sz="1600" b="1" dirty="0">
                <a:latin typeface="Arial" panose="020B0604020202020204" pitchFamily="34" charset="0"/>
                <a:cs typeface="Arial" panose="020B0604020202020204" pitchFamily="34" charset="0"/>
              </a:rPr>
              <a:t>nights </a:t>
            </a:r>
            <a:r>
              <a:rPr lang="en-GB" sz="1600" dirty="0">
                <a:latin typeface="Arial" panose="020B0604020202020204" pitchFamily="34" charset="0"/>
                <a:cs typeface="Arial" panose="020B0604020202020204" pitchFamily="34" charset="0"/>
              </a:rPr>
              <a:t>spent at midnight in any one tax year. </a:t>
            </a:r>
          </a:p>
          <a:p>
            <a:pPr marL="628650" lvl="1" indent="-285750">
              <a:buClr>
                <a:srgbClr val="222850"/>
              </a:buClr>
              <a:buFont typeface="Arial" panose="020B0604020202020204" pitchFamily="34" charset="0"/>
              <a:buChar char="•"/>
            </a:pPr>
            <a:r>
              <a:rPr lang="en-GB" sz="1600" dirty="0">
                <a:latin typeface="Arial" panose="020B0604020202020204" pitchFamily="34" charset="0"/>
                <a:cs typeface="Arial" panose="020B0604020202020204" pitchFamily="34" charset="0"/>
              </a:rPr>
              <a:t>There may be circumstances you are quarantined or are unable to leave the UK due to a closure of borders – in some instances you can </a:t>
            </a:r>
            <a:r>
              <a:rPr lang="en-GB" sz="1600" u="sng" dirty="0">
                <a:latin typeface="Arial" panose="020B0604020202020204" pitchFamily="34" charset="0"/>
                <a:cs typeface="Arial" panose="020B0604020202020204" pitchFamily="34" charset="0"/>
              </a:rPr>
              <a:t>ignore up to 60 days which are “exceptional” UK days. </a:t>
            </a:r>
          </a:p>
          <a:p>
            <a:pPr marL="285750" indent="-285750">
              <a:buBlip>
                <a:blip r:embed="rId2"/>
              </a:buBlip>
            </a:pPr>
            <a:r>
              <a:rPr lang="en-GB" sz="1600" dirty="0">
                <a:latin typeface="Arial" panose="020B0604020202020204" pitchFamily="34" charset="0"/>
                <a:cs typeface="Arial" panose="020B0604020202020204" pitchFamily="34" charset="0"/>
              </a:rPr>
              <a:t>Residence and tax status is included on </a:t>
            </a:r>
            <a:r>
              <a:rPr lang="en-GB" sz="1600" b="1" dirty="0">
                <a:latin typeface="Arial" panose="020B0604020202020204" pitchFamily="34" charset="0"/>
                <a:cs typeface="Arial" panose="020B0604020202020204" pitchFamily="34" charset="0"/>
              </a:rPr>
              <a:t>self assessment tax returns</a:t>
            </a:r>
            <a:r>
              <a:rPr lang="en-GB" sz="1600" dirty="0">
                <a:latin typeface="Arial" panose="020B0604020202020204" pitchFamily="34" charset="0"/>
                <a:cs typeface="Arial" panose="020B0604020202020204" pitchFamily="34" charset="0"/>
              </a:rPr>
              <a:t> due each year. </a:t>
            </a:r>
          </a:p>
          <a:p>
            <a:pPr marL="285750" indent="-285750">
              <a:buBlip>
                <a:blip r:embed="rId2"/>
              </a:buBlip>
            </a:pPr>
            <a:endParaRPr lang="en-GB" sz="1600" dirty="0">
              <a:latin typeface="Arial" panose="020B0604020202020204" pitchFamily="34" charset="0"/>
              <a:cs typeface="Arial" panose="020B0604020202020204" pitchFamily="34" charset="0"/>
            </a:endParaRP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lowchart: Connector 5">
            <a:extLst>
              <a:ext uri="{FF2B5EF4-FFF2-40B4-BE49-F238E27FC236}">
                <a16:creationId xmlns:a16="http://schemas.microsoft.com/office/drawing/2014/main" id="{D20B3033-303D-4AFA-B303-ACF2F454F6C8}"/>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a:extLst>
              <a:ext uri="{FF2B5EF4-FFF2-40B4-BE49-F238E27FC236}">
                <a16:creationId xmlns:a16="http://schemas.microsoft.com/office/drawing/2014/main" id="{0EFF83A3-E888-4007-9734-82F937224CF5}"/>
              </a:ext>
            </a:extLst>
          </p:cNvPr>
          <p:cNvSpPr/>
          <p:nvPr/>
        </p:nvSpPr>
        <p:spPr>
          <a:xfrm>
            <a:off x="7878298" y="-60606"/>
            <a:ext cx="737381" cy="782134"/>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CA867F49-56F9-42AA-A422-2511D33A7DCC}"/>
              </a:ext>
            </a:extLst>
          </p:cNvPr>
          <p:cNvSpPr txBox="1"/>
          <p:nvPr/>
        </p:nvSpPr>
        <p:spPr>
          <a:xfrm>
            <a:off x="358423" y="3372686"/>
            <a:ext cx="7651044" cy="1569660"/>
          </a:xfrm>
          <a:prstGeom prst="rect">
            <a:avLst/>
          </a:prstGeom>
          <a:noFill/>
        </p:spPr>
        <p:txBody>
          <a:bodyPr wrap="square" rtlCol="0">
            <a:spAutoFit/>
          </a:bodyPr>
          <a:lstStyle/>
          <a:p>
            <a:r>
              <a:rPr lang="en-US" sz="1600" dirty="0">
                <a:solidFill>
                  <a:srgbClr val="0089BC"/>
                </a:solidFill>
                <a:latin typeface="Arial" panose="020B0604020202020204" pitchFamily="34" charset="0"/>
                <a:cs typeface="Arial" panose="020B0604020202020204" pitchFamily="34" charset="0"/>
              </a:rPr>
              <a:t>Residence based on number of days and can impact:</a:t>
            </a:r>
          </a:p>
          <a:p>
            <a:endParaRPr lang="en-US" sz="1600" dirty="0">
              <a:solidFill>
                <a:srgbClr val="0089BC"/>
              </a:solidFill>
              <a:latin typeface="Arial" panose="020B0604020202020204" pitchFamily="34" charset="0"/>
              <a:cs typeface="Arial" panose="020B0604020202020204" pitchFamily="34" charset="0"/>
            </a:endParaRPr>
          </a:p>
          <a:p>
            <a:pPr marL="285750" indent="-285750">
              <a:buBlip>
                <a:blip r:embed="rId2"/>
              </a:buBlip>
            </a:pPr>
            <a:r>
              <a:rPr lang="en-US" sz="1600" dirty="0">
                <a:solidFill>
                  <a:srgbClr val="0089BC"/>
                </a:solidFill>
                <a:latin typeface="Arial" panose="020B0604020202020204" pitchFamily="34" charset="0"/>
                <a:cs typeface="Arial" panose="020B0604020202020204" pitchFamily="34" charset="0"/>
              </a:rPr>
              <a:t>Income tax -  top rate 45%</a:t>
            </a:r>
          </a:p>
          <a:p>
            <a:pPr marL="285750" indent="-285750">
              <a:buBlip>
                <a:blip r:embed="rId2"/>
              </a:buBlip>
            </a:pPr>
            <a:r>
              <a:rPr lang="en-US" sz="1600" dirty="0">
                <a:solidFill>
                  <a:srgbClr val="0089BC"/>
                </a:solidFill>
                <a:latin typeface="Arial" panose="020B0604020202020204" pitchFamily="34" charset="0"/>
                <a:cs typeface="Arial" panose="020B0604020202020204" pitchFamily="34" charset="0"/>
              </a:rPr>
              <a:t>Capital gains tax - top rate 28%</a:t>
            </a:r>
          </a:p>
          <a:p>
            <a:pPr marL="285750" indent="-285750">
              <a:buBlip>
                <a:blip r:embed="rId2"/>
              </a:buBlip>
            </a:pPr>
            <a:r>
              <a:rPr lang="en-US" sz="1600" dirty="0">
                <a:solidFill>
                  <a:srgbClr val="0089BC"/>
                </a:solidFill>
                <a:latin typeface="Arial" panose="020B0604020202020204" pitchFamily="34" charset="0"/>
                <a:cs typeface="Arial" panose="020B0604020202020204" pitchFamily="34" charset="0"/>
              </a:rPr>
              <a:t>Inheritance tax - top rate 40%</a:t>
            </a:r>
          </a:p>
          <a:p>
            <a:endParaRPr lang="en-US" sz="16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292743A-B106-440B-B508-3FB6996E37A3}"/>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9" name="Group 8">
            <a:extLst>
              <a:ext uri="{FF2B5EF4-FFF2-40B4-BE49-F238E27FC236}">
                <a16:creationId xmlns:a16="http://schemas.microsoft.com/office/drawing/2014/main" id="{DE4E64DF-8B68-43CC-8A87-6A0FC1283F00}"/>
              </a:ext>
            </a:extLst>
          </p:cNvPr>
          <p:cNvGrpSpPr/>
          <p:nvPr/>
        </p:nvGrpSpPr>
        <p:grpSpPr>
          <a:xfrm>
            <a:off x="4876003" y="4682753"/>
            <a:ext cx="3334547" cy="375582"/>
            <a:chOff x="2091655" y="6296695"/>
            <a:chExt cx="3722135" cy="433264"/>
          </a:xfrm>
        </p:grpSpPr>
        <p:pic>
          <p:nvPicPr>
            <p:cNvPr id="10" name="Picture 8" descr="Image result for twitter logo">
              <a:extLst>
                <a:ext uri="{FF2B5EF4-FFF2-40B4-BE49-F238E27FC236}">
                  <a16:creationId xmlns:a16="http://schemas.microsoft.com/office/drawing/2014/main" id="{D0A88E6A-3A47-44C9-8BFA-8E8539DD8FC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linkedin logo">
              <a:extLst>
                <a:ext uri="{FF2B5EF4-FFF2-40B4-BE49-F238E27FC236}">
                  <a16:creationId xmlns:a16="http://schemas.microsoft.com/office/drawing/2014/main" id="{859EA5E0-8F00-4F2E-8A87-90C075A055E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DFD32FC-74BC-49C9-BC0C-7A85C1637245}"/>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3" name="Rectangle 12">
              <a:extLst>
                <a:ext uri="{FF2B5EF4-FFF2-40B4-BE49-F238E27FC236}">
                  <a16:creationId xmlns:a16="http://schemas.microsoft.com/office/drawing/2014/main" id="{46108212-6EA0-418E-95A5-1772FA318C01}"/>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2491827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5E7A9-2627-43E2-978D-13CC9E2D003C}"/>
              </a:ext>
            </a:extLst>
          </p:cNvPr>
          <p:cNvSpPr>
            <a:spLocks noGrp="1"/>
          </p:cNvSpPr>
          <p:nvPr>
            <p:ph type="title"/>
          </p:nvPr>
        </p:nvSpPr>
        <p:spPr/>
        <p:txBody>
          <a:bodyPr/>
          <a:lstStyle/>
          <a:p>
            <a:r>
              <a:rPr lang="en-GB" dirty="0">
                <a:solidFill>
                  <a:srgbClr val="222850"/>
                </a:solidFill>
              </a:rPr>
              <a:t>SUFFICIENT TIES TO THE UK </a:t>
            </a:r>
          </a:p>
        </p:txBody>
      </p:sp>
      <p:sp>
        <p:nvSpPr>
          <p:cNvPr id="3" name="Rectangle 2">
            <a:extLst>
              <a:ext uri="{FF2B5EF4-FFF2-40B4-BE49-F238E27FC236}">
                <a16:creationId xmlns:a16="http://schemas.microsoft.com/office/drawing/2014/main" id="{694FF15C-61F3-4376-8553-7674065E47E1}"/>
              </a:ext>
            </a:extLst>
          </p:cNvPr>
          <p:cNvSpPr/>
          <p:nvPr/>
        </p:nvSpPr>
        <p:spPr>
          <a:xfrm>
            <a:off x="4266469" y="1099963"/>
            <a:ext cx="3429000" cy="2123658"/>
          </a:xfrm>
          <a:prstGeom prst="rect">
            <a:avLst/>
          </a:prstGeom>
        </p:spPr>
        <p:txBody>
          <a:bodyPr wrap="square">
            <a:spAutoFit/>
          </a:bodyPr>
          <a:lstStyle/>
          <a:p>
            <a:r>
              <a:rPr lang="en-GB" sz="1200" b="1" u="sng" dirty="0">
                <a:latin typeface="Arial" panose="020B0604020202020204" pitchFamily="34" charset="0"/>
                <a:cs typeface="Arial" panose="020B0604020202020204" pitchFamily="34" charset="0"/>
              </a:rPr>
              <a:t>More ties to the UK, the easier it will be to become UK resident.</a:t>
            </a:r>
          </a:p>
          <a:p>
            <a:endParaRPr lang="en-GB" sz="1200" b="1" dirty="0">
              <a:latin typeface="Arial" panose="020B0604020202020204" pitchFamily="34" charset="0"/>
              <a:cs typeface="Arial" panose="020B0604020202020204" pitchFamily="34" charset="0"/>
            </a:endParaRPr>
          </a:p>
          <a:p>
            <a:pPr marL="214313" indent="-214313">
              <a:buBlip>
                <a:blip r:embed="rId2"/>
              </a:buBlip>
            </a:pPr>
            <a:r>
              <a:rPr lang="en-GB" sz="1200" dirty="0">
                <a:latin typeface="Arial" panose="020B0604020202020204" pitchFamily="34" charset="0"/>
                <a:cs typeface="Arial" panose="020B0604020202020204" pitchFamily="34" charset="0"/>
              </a:rPr>
              <a:t>The number of ties determines the number of days you spend in the UK to become UK tax resident.</a:t>
            </a:r>
          </a:p>
          <a:p>
            <a:pPr marL="214313" indent="-214313">
              <a:buBlip>
                <a:blip r:embed="rId2"/>
              </a:buBlip>
            </a:pPr>
            <a:endParaRPr lang="en-GB" sz="1200" dirty="0">
              <a:latin typeface="Arial" panose="020B0604020202020204" pitchFamily="34" charset="0"/>
              <a:cs typeface="Arial" panose="020B0604020202020204" pitchFamily="34" charset="0"/>
            </a:endParaRPr>
          </a:p>
          <a:p>
            <a:pPr marL="214313" indent="-214313">
              <a:buBlip>
                <a:blip r:embed="rId2"/>
              </a:buBlip>
            </a:pPr>
            <a:r>
              <a:rPr lang="en-GB" sz="1200" dirty="0">
                <a:latin typeface="Arial" panose="020B0604020202020204" pitchFamily="34" charset="0"/>
                <a:cs typeface="Arial" panose="020B0604020202020204" pitchFamily="34" charset="0"/>
              </a:rPr>
              <a:t>Tailored required to determine the day threshold each individual has.</a:t>
            </a:r>
          </a:p>
          <a:p>
            <a:pPr marL="171450" indent="-171450">
              <a:buBlip>
                <a:blip r:embed="rId2"/>
              </a:buBlip>
            </a:pPr>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60E6C0A-ED8B-449B-B3F8-432BCBD3D414}"/>
              </a:ext>
            </a:extLst>
          </p:cNvPr>
          <p:cNvSpPr/>
          <p:nvPr/>
        </p:nvSpPr>
        <p:spPr>
          <a:xfrm>
            <a:off x="358423" y="1099963"/>
            <a:ext cx="3429000" cy="3231654"/>
          </a:xfrm>
          <a:prstGeom prst="rect">
            <a:avLst/>
          </a:prstGeom>
        </p:spPr>
        <p:txBody>
          <a:bodyPr>
            <a:spAutoFit/>
          </a:bodyPr>
          <a:lstStyle/>
          <a:p>
            <a:r>
              <a:rPr lang="en-GB" sz="1200" dirty="0">
                <a:latin typeface="Arial" panose="020B0604020202020204" pitchFamily="34" charset="0"/>
                <a:cs typeface="Arial" panose="020B0604020202020204" pitchFamily="34" charset="0"/>
              </a:rPr>
              <a:t>If still “no”, consider the number of ties you have to the UK, which include:</a:t>
            </a:r>
          </a:p>
          <a:p>
            <a:endParaRPr lang="en-GB" sz="1200" dirty="0">
              <a:latin typeface="Arial" panose="020B0604020202020204" pitchFamily="34" charset="0"/>
              <a:cs typeface="Arial" panose="020B0604020202020204" pitchFamily="34" charset="0"/>
            </a:endParaRPr>
          </a:p>
          <a:p>
            <a:pPr marL="257175" indent="-257175">
              <a:buFont typeface="+mj-lt"/>
              <a:buAutoNum type="arabicPeriod"/>
            </a:pPr>
            <a:r>
              <a:rPr lang="en-GB" sz="1200" b="1" u="sng" dirty="0">
                <a:latin typeface="Arial" panose="020B0604020202020204" pitchFamily="34" charset="0"/>
                <a:cs typeface="Arial" panose="020B0604020202020204" pitchFamily="34" charset="0"/>
              </a:rPr>
              <a:t>Family</a:t>
            </a:r>
            <a:r>
              <a:rPr lang="en-GB" sz="1200" dirty="0">
                <a:latin typeface="Arial" panose="020B0604020202020204" pitchFamily="34" charset="0"/>
                <a:cs typeface="Arial" panose="020B0604020202020204" pitchFamily="34" charset="0"/>
              </a:rPr>
              <a:t>: the individual’s spouse, civil partner or minor children are UK-resident.  </a:t>
            </a:r>
          </a:p>
          <a:p>
            <a:endParaRPr lang="en-GB" sz="1200" dirty="0">
              <a:latin typeface="Arial" panose="020B0604020202020204" pitchFamily="34" charset="0"/>
              <a:cs typeface="Arial" panose="020B0604020202020204" pitchFamily="34" charset="0"/>
            </a:endParaRPr>
          </a:p>
          <a:p>
            <a:pPr marL="257175" indent="-257175">
              <a:buFont typeface="+mj-lt"/>
              <a:buAutoNum type="arabicPeriod" startAt="2"/>
            </a:pPr>
            <a:r>
              <a:rPr lang="en-GB" sz="1200" b="1" u="sng" dirty="0">
                <a:latin typeface="Arial" panose="020B0604020202020204" pitchFamily="34" charset="0"/>
                <a:cs typeface="Arial" panose="020B0604020202020204" pitchFamily="34" charset="0"/>
              </a:rPr>
              <a:t>Accommodation</a:t>
            </a:r>
            <a:r>
              <a:rPr lang="en-GB" sz="1200" dirty="0">
                <a:latin typeface="Arial" panose="020B0604020202020204" pitchFamily="34" charset="0"/>
                <a:cs typeface="Arial" panose="020B0604020202020204" pitchFamily="34" charset="0"/>
              </a:rPr>
              <a:t>: available for ≥91 days and spend at least one night there.  </a:t>
            </a:r>
          </a:p>
          <a:p>
            <a:endParaRPr lang="en-GB" sz="1200" dirty="0">
              <a:latin typeface="Arial" panose="020B0604020202020204" pitchFamily="34" charset="0"/>
              <a:cs typeface="Arial" panose="020B0604020202020204" pitchFamily="34" charset="0"/>
            </a:endParaRPr>
          </a:p>
          <a:p>
            <a:pPr marL="257175" indent="-257175">
              <a:buFont typeface="+mj-lt"/>
              <a:buAutoNum type="arabicPeriod" startAt="3"/>
            </a:pPr>
            <a:r>
              <a:rPr lang="en-GB" sz="1200" b="1" u="sng" dirty="0">
                <a:latin typeface="Arial" panose="020B0604020202020204" pitchFamily="34" charset="0"/>
                <a:cs typeface="Arial" panose="020B0604020202020204" pitchFamily="34" charset="0"/>
              </a:rPr>
              <a:t>Work</a:t>
            </a:r>
            <a:r>
              <a:rPr lang="en-GB" sz="1200" dirty="0">
                <a:latin typeface="Arial" panose="020B0604020202020204" pitchFamily="34" charset="0"/>
                <a:cs typeface="Arial" panose="020B0604020202020204" pitchFamily="34" charset="0"/>
              </a:rPr>
              <a:t>: more than three hours of work a day for at least 40 days in the tax year. </a:t>
            </a:r>
          </a:p>
          <a:p>
            <a:endParaRPr lang="en-GB" sz="1200" dirty="0">
              <a:latin typeface="Arial" panose="020B0604020202020204" pitchFamily="34" charset="0"/>
              <a:cs typeface="Arial" panose="020B0604020202020204" pitchFamily="34" charset="0"/>
            </a:endParaRPr>
          </a:p>
          <a:p>
            <a:pPr marL="257175" indent="-257175">
              <a:buFont typeface="+mj-lt"/>
              <a:buAutoNum type="arabicPeriod" startAt="4"/>
            </a:pPr>
            <a:r>
              <a:rPr lang="en-GB" sz="1200" b="1" u="sng" dirty="0">
                <a:latin typeface="Arial" panose="020B0604020202020204" pitchFamily="34" charset="0"/>
                <a:cs typeface="Arial" panose="020B0604020202020204" pitchFamily="34" charset="0"/>
              </a:rPr>
              <a:t>90 Day</a:t>
            </a:r>
            <a:r>
              <a:rPr lang="en-GB" sz="1200" dirty="0">
                <a:latin typeface="Arial" panose="020B0604020202020204" pitchFamily="34" charset="0"/>
                <a:cs typeface="Arial" panose="020B0604020202020204" pitchFamily="34" charset="0"/>
              </a:rPr>
              <a:t>: spent 90 days or more in the UK in either of the two previous tax years. </a:t>
            </a:r>
          </a:p>
          <a:p>
            <a:pPr marL="214313" indent="-214313">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57175" indent="-257175">
              <a:buFont typeface="+mj-lt"/>
              <a:buAutoNum type="arabicPeriod" startAt="5"/>
            </a:pPr>
            <a:r>
              <a:rPr lang="en-GB" sz="1200" b="1" u="sng" dirty="0">
                <a:latin typeface="Arial" panose="020B0604020202020204" pitchFamily="34" charset="0"/>
                <a:cs typeface="Arial" panose="020B0604020202020204" pitchFamily="34" charset="0"/>
              </a:rPr>
              <a:t>Country</a:t>
            </a:r>
            <a:r>
              <a:rPr lang="en-GB" sz="1200" dirty="0">
                <a:latin typeface="Arial" panose="020B0604020202020204" pitchFamily="34" charset="0"/>
                <a:cs typeface="Arial" panose="020B0604020202020204" pitchFamily="34" charset="0"/>
              </a:rPr>
              <a:t>: more days in the UK in the tax year than in any other single country.</a:t>
            </a:r>
          </a:p>
        </p:txBody>
      </p:sp>
      <p:sp>
        <p:nvSpPr>
          <p:cNvPr id="5" name="Slide Number Placeholder 5">
            <a:extLst>
              <a:ext uri="{FF2B5EF4-FFF2-40B4-BE49-F238E27FC236}">
                <a16:creationId xmlns:a16="http://schemas.microsoft.com/office/drawing/2014/main" id="{1A6ACA34-E3EF-46DD-AA51-4D72853BB500}"/>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38</a:t>
            </a:fld>
            <a:endParaRPr lang="en-US" dirty="0"/>
          </a:p>
        </p:txBody>
      </p:sp>
      <p:sp>
        <p:nvSpPr>
          <p:cNvPr id="6" name="Flowchart: Connector 5">
            <a:extLst>
              <a:ext uri="{FF2B5EF4-FFF2-40B4-BE49-F238E27FC236}">
                <a16:creationId xmlns:a16="http://schemas.microsoft.com/office/drawing/2014/main" id="{C2EA93BA-EB19-4D82-AEDF-E5880918CA5B}"/>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6AF765B-233D-4626-8FC2-783795A98CB3}"/>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6544E5AA-EAA8-4F0E-A377-3FE18F5A7A45}"/>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29674D63-9502-46D3-AC20-43C693F2807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5702DB46-4781-4B43-A538-3570016B2B4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1056807-5462-4048-8CB6-C7A4FE0F6126}"/>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7027D879-057C-4BE2-9912-4004EBFF7FB7}"/>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966026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5000-5C0C-4C8E-97A8-2B5FB763F6D1}"/>
              </a:ext>
            </a:extLst>
          </p:cNvPr>
          <p:cNvSpPr>
            <a:spLocks noGrp="1"/>
          </p:cNvSpPr>
          <p:nvPr>
            <p:ph type="title"/>
          </p:nvPr>
        </p:nvSpPr>
        <p:spPr/>
        <p:txBody>
          <a:bodyPr/>
          <a:lstStyle/>
          <a:p>
            <a:r>
              <a:rPr lang="en-GB" dirty="0">
                <a:solidFill>
                  <a:srgbClr val="222850"/>
                </a:solidFill>
              </a:rPr>
              <a:t>UK TAX REGIMES </a:t>
            </a:r>
          </a:p>
        </p:txBody>
      </p:sp>
      <p:graphicFrame>
        <p:nvGraphicFramePr>
          <p:cNvPr id="3" name="Diagram 2">
            <a:extLst>
              <a:ext uri="{FF2B5EF4-FFF2-40B4-BE49-F238E27FC236}">
                <a16:creationId xmlns:a16="http://schemas.microsoft.com/office/drawing/2014/main" id="{3C3AD15E-229B-4B7A-AF8C-C6080583D322}"/>
              </a:ext>
            </a:extLst>
          </p:cNvPr>
          <p:cNvGraphicFramePr/>
          <p:nvPr>
            <p:extLst>
              <p:ext uri="{D42A27DB-BD31-4B8C-83A1-F6EECF244321}">
                <p14:modId xmlns:p14="http://schemas.microsoft.com/office/powerpoint/2010/main" val="1805400359"/>
              </p:ext>
            </p:extLst>
          </p:nvPr>
        </p:nvGraphicFramePr>
        <p:xfrm>
          <a:off x="359148" y="930474"/>
          <a:ext cx="8300655" cy="2921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4DF4F14B-A5CB-4170-A8C3-13CE0E2E3BE5}"/>
              </a:ext>
            </a:extLst>
          </p:cNvPr>
          <p:cNvSpPr/>
          <p:nvPr/>
        </p:nvSpPr>
        <p:spPr>
          <a:xfrm>
            <a:off x="3612399" y="3881084"/>
            <a:ext cx="1913760" cy="507831"/>
          </a:xfrm>
          <a:prstGeom prst="rect">
            <a:avLst/>
          </a:prstGeom>
        </p:spPr>
        <p:txBody>
          <a:bodyPr wrap="square">
            <a:spAutoFit/>
          </a:bodyPr>
          <a:lstStyle/>
          <a:p>
            <a:r>
              <a:rPr lang="en-GB" sz="1350" dirty="0">
                <a:latin typeface="Arial" panose="020B0604020202020204" pitchFamily="34" charset="0"/>
                <a:cs typeface="Arial" panose="020B0604020202020204" pitchFamily="34" charset="0"/>
              </a:rPr>
              <a:t>Potentially no taxation on foreign sources</a:t>
            </a:r>
          </a:p>
        </p:txBody>
      </p:sp>
      <p:sp>
        <p:nvSpPr>
          <p:cNvPr id="5" name="Rectangle 4">
            <a:extLst>
              <a:ext uri="{FF2B5EF4-FFF2-40B4-BE49-F238E27FC236}">
                <a16:creationId xmlns:a16="http://schemas.microsoft.com/office/drawing/2014/main" id="{65402FB5-25D4-4CC7-A723-3054C78BDEC5}"/>
              </a:ext>
            </a:extLst>
          </p:cNvPr>
          <p:cNvSpPr/>
          <p:nvPr/>
        </p:nvSpPr>
        <p:spPr>
          <a:xfrm>
            <a:off x="586771" y="3881084"/>
            <a:ext cx="1913760" cy="507831"/>
          </a:xfrm>
          <a:prstGeom prst="rect">
            <a:avLst/>
          </a:prstGeom>
        </p:spPr>
        <p:txBody>
          <a:bodyPr wrap="square">
            <a:spAutoFit/>
          </a:bodyPr>
          <a:lstStyle/>
          <a:p>
            <a:r>
              <a:rPr lang="en-GB" sz="1350" dirty="0">
                <a:latin typeface="Arial" panose="020B0604020202020204" pitchFamily="34" charset="0"/>
                <a:cs typeface="Arial" panose="020B0604020202020204" pitchFamily="34" charset="0"/>
              </a:rPr>
              <a:t>Worldwide income and gains</a:t>
            </a:r>
          </a:p>
        </p:txBody>
      </p:sp>
      <p:sp>
        <p:nvSpPr>
          <p:cNvPr id="6" name="Rectangle 5">
            <a:extLst>
              <a:ext uri="{FF2B5EF4-FFF2-40B4-BE49-F238E27FC236}">
                <a16:creationId xmlns:a16="http://schemas.microsoft.com/office/drawing/2014/main" id="{6FC09AA2-7171-4BD6-8D8D-6B49E703B40E}"/>
              </a:ext>
            </a:extLst>
          </p:cNvPr>
          <p:cNvSpPr/>
          <p:nvPr/>
        </p:nvSpPr>
        <p:spPr>
          <a:xfrm>
            <a:off x="6560355" y="3881084"/>
            <a:ext cx="2099447" cy="507831"/>
          </a:xfrm>
          <a:prstGeom prst="rect">
            <a:avLst/>
          </a:prstGeom>
        </p:spPr>
        <p:txBody>
          <a:bodyPr wrap="square">
            <a:spAutoFit/>
          </a:bodyPr>
          <a:lstStyle/>
          <a:p>
            <a:r>
              <a:rPr lang="en-GB" sz="1350" dirty="0">
                <a:latin typeface="Arial" panose="020B0604020202020204" pitchFamily="34" charset="0"/>
                <a:cs typeface="Arial" panose="020B0604020202020204" pitchFamily="34" charset="0"/>
              </a:rPr>
              <a:t>Taxed on UK real estate and some UK income </a:t>
            </a:r>
          </a:p>
        </p:txBody>
      </p:sp>
      <p:sp>
        <p:nvSpPr>
          <p:cNvPr id="7" name="Slide Number Placeholder 5">
            <a:extLst>
              <a:ext uri="{FF2B5EF4-FFF2-40B4-BE49-F238E27FC236}">
                <a16:creationId xmlns:a16="http://schemas.microsoft.com/office/drawing/2014/main" id="{0CA50DD7-47A1-4F31-BA5F-109BFFF6C793}"/>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39</a:t>
            </a:fld>
            <a:endParaRPr lang="en-US" dirty="0"/>
          </a:p>
        </p:txBody>
      </p:sp>
      <p:sp>
        <p:nvSpPr>
          <p:cNvPr id="8" name="Flowchart: Connector 7">
            <a:extLst>
              <a:ext uri="{FF2B5EF4-FFF2-40B4-BE49-F238E27FC236}">
                <a16:creationId xmlns:a16="http://schemas.microsoft.com/office/drawing/2014/main" id="{E942A6D1-5106-4FA4-A37C-CBF2D9B07CA2}"/>
              </a:ext>
            </a:extLst>
          </p:cNvPr>
          <p:cNvSpPr/>
          <p:nvPr/>
        </p:nvSpPr>
        <p:spPr>
          <a:xfrm>
            <a:off x="7878298" y="-60606"/>
            <a:ext cx="737381" cy="782134"/>
          </a:xfrm>
          <a:prstGeom prst="flowChartConnector">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3839E03-D269-4884-9C29-21A6FF46E5E0}"/>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0" name="Group 9">
            <a:extLst>
              <a:ext uri="{FF2B5EF4-FFF2-40B4-BE49-F238E27FC236}">
                <a16:creationId xmlns:a16="http://schemas.microsoft.com/office/drawing/2014/main" id="{6861712F-D5BD-4627-9ACA-E169BCEFB005}"/>
              </a:ext>
            </a:extLst>
          </p:cNvPr>
          <p:cNvGrpSpPr/>
          <p:nvPr/>
        </p:nvGrpSpPr>
        <p:grpSpPr>
          <a:xfrm>
            <a:off x="4876003" y="4682753"/>
            <a:ext cx="3334547" cy="375582"/>
            <a:chOff x="2091655" y="6296695"/>
            <a:chExt cx="3722135" cy="433264"/>
          </a:xfrm>
        </p:grpSpPr>
        <p:pic>
          <p:nvPicPr>
            <p:cNvPr id="11" name="Picture 8" descr="Image result for twitter logo">
              <a:extLst>
                <a:ext uri="{FF2B5EF4-FFF2-40B4-BE49-F238E27FC236}">
                  <a16:creationId xmlns:a16="http://schemas.microsoft.com/office/drawing/2014/main" id="{74F7E9E6-2130-4918-B2B4-E2A6140B186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linkedin logo">
              <a:extLst>
                <a:ext uri="{FF2B5EF4-FFF2-40B4-BE49-F238E27FC236}">
                  <a16:creationId xmlns:a16="http://schemas.microsoft.com/office/drawing/2014/main" id="{DED3B872-AD79-4523-AD69-10BD33917C47}"/>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1EFDB0F-F3EA-4969-8F16-9A6E50A5FFE1}"/>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4" name="Rectangle 13">
              <a:extLst>
                <a:ext uri="{FF2B5EF4-FFF2-40B4-BE49-F238E27FC236}">
                  <a16:creationId xmlns:a16="http://schemas.microsoft.com/office/drawing/2014/main" id="{8E27321B-95D4-42CD-AAC3-099B0C6DCB9D}"/>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200889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22850"/>
                </a:solidFill>
              </a:rPr>
              <a:t>BACKGROUND 2: TAX IMPLICATIONS</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a:t>
            </a:fld>
            <a:endParaRPr lang="en-US" dirty="0"/>
          </a:p>
        </p:txBody>
      </p:sp>
      <p:graphicFrame>
        <p:nvGraphicFramePr>
          <p:cNvPr id="5" name="Diagram 4">
            <a:extLst>
              <a:ext uri="{FF2B5EF4-FFF2-40B4-BE49-F238E27FC236}">
                <a16:creationId xmlns:a16="http://schemas.microsoft.com/office/drawing/2014/main" id="{DE42AAAA-8248-4766-8EBD-1821E7118D53}"/>
              </a:ext>
            </a:extLst>
          </p:cNvPr>
          <p:cNvGraphicFramePr/>
          <p:nvPr>
            <p:extLst>
              <p:ext uri="{D42A27DB-BD31-4B8C-83A1-F6EECF244321}">
                <p14:modId xmlns:p14="http://schemas.microsoft.com/office/powerpoint/2010/main" val="2582491948"/>
              </p:ext>
            </p:extLst>
          </p:nvPr>
        </p:nvGraphicFramePr>
        <p:xfrm>
          <a:off x="92869" y="1257299"/>
          <a:ext cx="8901112" cy="3346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168A59BE-D99E-476D-9EA2-61FB99479686}"/>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7" name="Group 6">
            <a:extLst>
              <a:ext uri="{FF2B5EF4-FFF2-40B4-BE49-F238E27FC236}">
                <a16:creationId xmlns:a16="http://schemas.microsoft.com/office/drawing/2014/main" id="{44D97BE8-76BD-454A-B4C4-1474BCF1FFC4}"/>
              </a:ext>
            </a:extLst>
          </p:cNvPr>
          <p:cNvGrpSpPr/>
          <p:nvPr/>
        </p:nvGrpSpPr>
        <p:grpSpPr>
          <a:xfrm>
            <a:off x="4876003" y="4682753"/>
            <a:ext cx="3334547" cy="375582"/>
            <a:chOff x="2091655" y="6296695"/>
            <a:chExt cx="3722135" cy="433264"/>
          </a:xfrm>
        </p:grpSpPr>
        <p:pic>
          <p:nvPicPr>
            <p:cNvPr id="8" name="Picture 8" descr="Image result for twitter logo">
              <a:extLst>
                <a:ext uri="{FF2B5EF4-FFF2-40B4-BE49-F238E27FC236}">
                  <a16:creationId xmlns:a16="http://schemas.microsoft.com/office/drawing/2014/main" id="{750DBA41-4969-4426-964F-CE369D15C06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linkedin logo">
              <a:extLst>
                <a:ext uri="{FF2B5EF4-FFF2-40B4-BE49-F238E27FC236}">
                  <a16:creationId xmlns:a16="http://schemas.microsoft.com/office/drawing/2014/main" id="{393B0775-1B19-4A1F-8441-25EF96DF3B4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FBB17C6-A718-41C0-8088-DD02C18FEEDC}"/>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1" name="Rectangle 10">
              <a:extLst>
                <a:ext uri="{FF2B5EF4-FFF2-40B4-BE49-F238E27FC236}">
                  <a16:creationId xmlns:a16="http://schemas.microsoft.com/office/drawing/2014/main" id="{5B6D3ECB-6A23-472A-87C4-EC1405073717}"/>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4291556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222850"/>
                </a:solidFill>
              </a:rPr>
              <a:t>NON-UK DOMICILE TAX REGIME </a:t>
            </a:r>
            <a:endParaRPr lang="en-US" dirty="0"/>
          </a:p>
        </p:txBody>
      </p:sp>
      <p:sp>
        <p:nvSpPr>
          <p:cNvPr id="3" name="TextBox 2"/>
          <p:cNvSpPr txBox="1"/>
          <p:nvPr/>
        </p:nvSpPr>
        <p:spPr>
          <a:xfrm>
            <a:off x="400756" y="1143003"/>
            <a:ext cx="7651044" cy="3508653"/>
          </a:xfrm>
          <a:prstGeom prst="rect">
            <a:avLst/>
          </a:prstGeom>
          <a:noFill/>
        </p:spPr>
        <p:txBody>
          <a:bodyPr wrap="square" rtlCol="0">
            <a:spAutoFit/>
          </a:bodyPr>
          <a:lstStyle/>
          <a:p>
            <a:pPr marL="285750" indent="-285750">
              <a:buBlip>
                <a:blip r:embed="rId2"/>
              </a:buBlip>
            </a:pPr>
            <a:r>
              <a:rPr lang="en-GB" sz="1400" dirty="0">
                <a:solidFill>
                  <a:srgbClr val="444444"/>
                </a:solidFill>
                <a:latin typeface="Arial" panose="020B0604020202020204" pitchFamily="34" charset="0"/>
                <a:cs typeface="Arial" panose="020B0604020202020204" pitchFamily="34" charset="0"/>
              </a:rPr>
              <a:t>Domicile is the country which a person has as their permanent home, or has a substantial connection with. </a:t>
            </a:r>
          </a:p>
          <a:p>
            <a:pPr marL="285750" indent="-285750">
              <a:buBlip>
                <a:blip r:embed="rId2"/>
              </a:buBlip>
            </a:pPr>
            <a:r>
              <a:rPr lang="en-GB" sz="1400" dirty="0">
                <a:solidFill>
                  <a:srgbClr val="444444"/>
                </a:solidFill>
                <a:latin typeface="Arial" panose="020B0604020202020204" pitchFamily="34" charset="0"/>
                <a:cs typeface="Arial" panose="020B0604020202020204" pitchFamily="34" charset="0"/>
              </a:rPr>
              <a:t>So for someone who has never lived in the UK before, this may be somewhere else. </a:t>
            </a:r>
          </a:p>
          <a:p>
            <a:pPr marL="557213" lvl="1" indent="-214313">
              <a:buClr>
                <a:srgbClr val="222850"/>
              </a:buClr>
              <a:buFont typeface="Arial" panose="020B0604020202020204" pitchFamily="34" charset="0"/>
              <a:buChar char="•"/>
            </a:pPr>
            <a:r>
              <a:rPr lang="en-GB" sz="1400" b="1" u="sng" dirty="0">
                <a:solidFill>
                  <a:srgbClr val="444444"/>
                </a:solidFill>
                <a:latin typeface="Arial" panose="020B0604020202020204" pitchFamily="34" charset="0"/>
                <a:cs typeface="Arial" panose="020B0604020202020204" pitchFamily="34" charset="0"/>
              </a:rPr>
              <a:t>Very subjective and specific advice required </a:t>
            </a:r>
            <a:r>
              <a:rPr lang="en-GB" sz="1400" dirty="0">
                <a:solidFill>
                  <a:srgbClr val="444444"/>
                </a:solidFill>
                <a:latin typeface="Arial" panose="020B0604020202020204" pitchFamily="34" charset="0"/>
                <a:cs typeface="Arial" panose="020B0604020202020204" pitchFamily="34" charset="0"/>
              </a:rPr>
              <a:t>to determine if you are non-UK domiciled</a:t>
            </a:r>
          </a:p>
          <a:p>
            <a:pPr marL="557213" lvl="1" indent="-214313">
              <a:buClr>
                <a:srgbClr val="222850"/>
              </a:buClr>
              <a:buFont typeface="Arial" panose="020B0604020202020204" pitchFamily="34" charset="0"/>
              <a:buChar char="•"/>
            </a:pPr>
            <a:r>
              <a:rPr lang="en-GB" sz="1400" dirty="0">
                <a:latin typeface="Arial" panose="020B0604020202020204" pitchFamily="34" charset="0"/>
                <a:cs typeface="Arial" panose="020B0604020202020204" pitchFamily="34" charset="0"/>
              </a:rPr>
              <a:t>Usually </a:t>
            </a:r>
            <a:r>
              <a:rPr lang="en-GB" sz="1400" b="1" u="sng" dirty="0">
                <a:latin typeface="Arial" panose="020B0604020202020204" pitchFamily="34" charset="0"/>
                <a:cs typeface="Arial" panose="020B0604020202020204" pitchFamily="34" charset="0"/>
              </a:rPr>
              <a:t>acquired at birth </a:t>
            </a:r>
            <a:r>
              <a:rPr lang="en-GB" sz="1400" dirty="0">
                <a:latin typeface="Arial" panose="020B0604020202020204" pitchFamily="34" charset="0"/>
                <a:cs typeface="Arial" panose="020B0604020202020204" pitchFamily="34" charset="0"/>
              </a:rPr>
              <a:t>and is that of the child’s father (where the parents were married), and of the child’s mother (where the parents were not).</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Key benefits from a UK tax perspective</a:t>
            </a:r>
            <a:endParaRPr lang="en-GB" sz="1200" dirty="0">
              <a:solidFill>
                <a:srgbClr val="104420"/>
              </a:solidFill>
              <a:latin typeface="Lato"/>
            </a:endParaRPr>
          </a:p>
          <a:p>
            <a:r>
              <a:rPr lang="en-GB" sz="3200" b="1" dirty="0">
                <a:solidFill>
                  <a:srgbClr val="0089BC"/>
                </a:solidFill>
                <a:sym typeface="Wingdings" panose="05000000000000000000" pitchFamily="2" charset="2"/>
              </a:rPr>
              <a:t> </a:t>
            </a:r>
            <a:r>
              <a:rPr lang="en-GB" sz="1200" b="1" dirty="0">
                <a:solidFill>
                  <a:srgbClr val="0089BC"/>
                </a:solidFill>
                <a:sym typeface="Wingdings" panose="05000000000000000000" pitchFamily="2" charset="2"/>
              </a:rPr>
              <a:t>Claim the “remittance basis” of taxation for overseas income and gains – no UK tax if carefully structured                              </a:t>
            </a:r>
          </a:p>
          <a:p>
            <a:r>
              <a:rPr lang="en-GB" sz="3200" b="1" dirty="0">
                <a:solidFill>
                  <a:srgbClr val="0089BC"/>
                </a:solidFill>
                <a:sym typeface="Wingdings" panose="05000000000000000000" pitchFamily="2" charset="2"/>
              </a:rPr>
              <a:t></a:t>
            </a:r>
            <a:r>
              <a:rPr lang="en-GB" sz="1600" b="1" dirty="0">
                <a:solidFill>
                  <a:srgbClr val="0089BC"/>
                </a:solidFill>
                <a:sym typeface="Wingdings" panose="05000000000000000000" pitchFamily="2" charset="2"/>
              </a:rPr>
              <a:t>  </a:t>
            </a:r>
            <a:r>
              <a:rPr lang="en-GB" sz="1200" b="1" dirty="0">
                <a:solidFill>
                  <a:srgbClr val="0089BC"/>
                </a:solidFill>
              </a:rPr>
              <a:t>No inheritance tax (IHT) liability on non-UK assets</a:t>
            </a:r>
            <a:r>
              <a:rPr lang="en-GB" sz="1200" b="1" dirty="0">
                <a:solidFill>
                  <a:srgbClr val="0089BC"/>
                </a:solidFill>
                <a:sym typeface="Wingdings" panose="05000000000000000000" pitchFamily="2" charset="2"/>
              </a:rPr>
              <a:t> </a:t>
            </a:r>
          </a:p>
          <a:p>
            <a:r>
              <a:rPr lang="en-GB" sz="3200" b="1" dirty="0">
                <a:solidFill>
                  <a:srgbClr val="0089BC"/>
                </a:solidFill>
                <a:sym typeface="Wingdings" panose="05000000000000000000" pitchFamily="2" charset="2"/>
              </a:rPr>
              <a:t> </a:t>
            </a:r>
            <a:r>
              <a:rPr lang="en-GB" sz="1200" b="1" dirty="0">
                <a:solidFill>
                  <a:srgbClr val="0089BC"/>
                </a:solidFill>
              </a:rPr>
              <a:t>Carried interest rules for non-domiciles (to apportion tax between UK and non-UK days) </a:t>
            </a:r>
            <a:endParaRPr lang="en-GB" sz="1200" b="1" dirty="0">
              <a:solidFill>
                <a:srgbClr val="0089BC"/>
              </a:solidFill>
              <a:sym typeface="Wingdings" panose="05000000000000000000" pitchFamily="2" charset="2"/>
            </a:endParaRP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lowchart: Connector 5">
            <a:extLst>
              <a:ext uri="{FF2B5EF4-FFF2-40B4-BE49-F238E27FC236}">
                <a16:creationId xmlns:a16="http://schemas.microsoft.com/office/drawing/2014/main" id="{D20B3033-303D-4AFA-B303-ACF2F454F6C8}"/>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Flowchart: Connector 4">
            <a:extLst>
              <a:ext uri="{FF2B5EF4-FFF2-40B4-BE49-F238E27FC236}">
                <a16:creationId xmlns:a16="http://schemas.microsoft.com/office/drawing/2014/main" id="{0EFF83A3-E888-4007-9734-82F937224CF5}"/>
              </a:ext>
            </a:extLst>
          </p:cNvPr>
          <p:cNvSpPr/>
          <p:nvPr/>
        </p:nvSpPr>
        <p:spPr>
          <a:xfrm>
            <a:off x="7878298" y="-60606"/>
            <a:ext cx="737381" cy="782134"/>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4490A96-BE3B-453E-9D04-EC5EB2F2C0BE}"/>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0C983512-EFFA-4C79-8BFE-B9F662FAF13F}"/>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A05BDDDE-EC46-4132-B89F-7935943F8D96}"/>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0B026C45-5CC4-431C-93DB-E45A90ADBF9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BD1E654-76F8-4077-95DD-C8483E2043C5}"/>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C1F617EA-F1B2-42E2-87A8-306EE4F0012D}"/>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905323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3" y="234202"/>
            <a:ext cx="7365486" cy="704188"/>
          </a:xfrm>
        </p:spPr>
        <p:txBody>
          <a:bodyPr>
            <a:normAutofit fontScale="90000"/>
          </a:bodyPr>
          <a:lstStyle/>
          <a:p>
            <a:r>
              <a:rPr lang="en-US" dirty="0">
                <a:solidFill>
                  <a:srgbClr val="222850"/>
                </a:solidFill>
              </a:rPr>
              <a:t>COMPARISON OF TAX REGIMES – </a:t>
            </a:r>
            <a:br>
              <a:rPr lang="en-US" dirty="0">
                <a:solidFill>
                  <a:srgbClr val="222850"/>
                </a:solidFill>
              </a:rPr>
            </a:br>
            <a:r>
              <a:rPr lang="en-US" dirty="0">
                <a:solidFill>
                  <a:srgbClr val="222850"/>
                </a:solidFill>
              </a:rPr>
              <a:t>PASSIVE INCOME </a:t>
            </a:r>
          </a:p>
        </p:txBody>
      </p:sp>
      <p:sp>
        <p:nvSpPr>
          <p:cNvPr id="3" name="TextBox 2"/>
          <p:cNvSpPr txBox="1"/>
          <p:nvPr/>
        </p:nvSpPr>
        <p:spPr>
          <a:xfrm>
            <a:off x="400756" y="1143003"/>
            <a:ext cx="7651044" cy="3420424"/>
          </a:xfrm>
          <a:prstGeom prst="rect">
            <a:avLst/>
          </a:prstGeom>
          <a:noFill/>
        </p:spPr>
        <p:txBody>
          <a:bodyPr wrap="square" rtlCol="0">
            <a:spAutoFit/>
          </a:bodyPr>
          <a:lstStyle/>
          <a:p>
            <a:pPr marL="342900" indent="-342900">
              <a:lnSpc>
                <a:spcPct val="110000"/>
              </a:lnSpc>
              <a:buBlip>
                <a:blip r:embed="rId2"/>
              </a:buBlip>
            </a:pPr>
            <a:r>
              <a:rPr lang="en-GB" dirty="0">
                <a:solidFill>
                  <a:srgbClr val="1A1A1A"/>
                </a:solidFill>
                <a:latin typeface="Arial"/>
                <a:cs typeface="Arial"/>
              </a:rPr>
              <a:t>Mr and Mrs X  (the Family) have been resident in State A for their entire life.</a:t>
            </a:r>
          </a:p>
          <a:p>
            <a:pPr>
              <a:lnSpc>
                <a:spcPct val="110000"/>
              </a:lnSpc>
            </a:pPr>
            <a:endParaRPr lang="en-GB" dirty="0">
              <a:solidFill>
                <a:srgbClr val="1A1A1A"/>
              </a:solidFill>
              <a:latin typeface="Arial"/>
              <a:cs typeface="Arial"/>
            </a:endParaRPr>
          </a:p>
          <a:p>
            <a:pPr marL="342900" indent="-342900">
              <a:lnSpc>
                <a:spcPct val="110000"/>
              </a:lnSpc>
              <a:buBlip>
                <a:blip r:embed="rId2"/>
              </a:buBlip>
            </a:pPr>
            <a:r>
              <a:rPr lang="en-GB" dirty="0">
                <a:solidFill>
                  <a:srgbClr val="1A1A1A"/>
                </a:solidFill>
                <a:latin typeface="Arial"/>
                <a:cs typeface="Arial"/>
              </a:rPr>
              <a:t>Mr and Mrs X are contemplating of relocating to another jurisdiction (Cyprus, Greece, Italy, Switzerland and the UK), for various reasons (e.g. tax, education, climate, business opportunities, and lifestyle).</a:t>
            </a:r>
          </a:p>
          <a:p>
            <a:pPr>
              <a:lnSpc>
                <a:spcPct val="110000"/>
              </a:lnSpc>
            </a:pPr>
            <a:endParaRPr lang="en-GB" dirty="0">
              <a:solidFill>
                <a:srgbClr val="1A1A1A"/>
              </a:solidFill>
              <a:latin typeface="Arial"/>
              <a:cs typeface="Arial"/>
            </a:endParaRPr>
          </a:p>
          <a:p>
            <a:pPr marL="342900" indent="-342900">
              <a:lnSpc>
                <a:spcPct val="110000"/>
              </a:lnSpc>
              <a:buBlip>
                <a:blip r:embed="rId2"/>
              </a:buBlip>
            </a:pPr>
            <a:r>
              <a:rPr lang="en-GB" dirty="0">
                <a:solidFill>
                  <a:srgbClr val="1A1A1A"/>
                </a:solidFill>
                <a:latin typeface="Arial"/>
                <a:cs typeface="Arial"/>
              </a:rPr>
              <a:t>To minimize their tax risks, Mr and Mrs X would like to plan their wealth accordingly. In doing so, the tax implications are typically threefold.</a:t>
            </a:r>
          </a:p>
          <a:p>
            <a:pPr>
              <a:lnSpc>
                <a:spcPct val="110000"/>
              </a:lnSpc>
            </a:pPr>
            <a:endParaRPr lang="en-GB" dirty="0">
              <a:solidFill>
                <a:srgbClr val="1A1A1A"/>
              </a:solidFill>
              <a:latin typeface="Arial"/>
              <a:cs typeface="Arial"/>
            </a:endParaRP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32DDD6-28A5-624E-A8AC-19C720EFB355}" type="slidenum">
              <a:rPr kumimoji="0" lang="en-US" sz="105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dirty="0">
              <a:ln>
                <a:noFill/>
              </a:ln>
              <a:solidFill>
                <a:srgbClr val="000000"/>
              </a:solidFill>
              <a:effectLst/>
              <a:uLnTx/>
              <a:uFillTx/>
              <a:latin typeface="Calibri"/>
              <a:ea typeface="+mn-ea"/>
              <a:cs typeface="+mn-cs"/>
            </a:endParaRPr>
          </a:p>
        </p:txBody>
      </p:sp>
      <p:graphicFrame>
        <p:nvGraphicFramePr>
          <p:cNvPr id="6" name="Table 5">
            <a:extLst>
              <a:ext uri="{FF2B5EF4-FFF2-40B4-BE49-F238E27FC236}">
                <a16:creationId xmlns:a16="http://schemas.microsoft.com/office/drawing/2014/main" id="{5C29D842-D4D2-4801-BFFA-FBF4F8A5C4C8}"/>
              </a:ext>
            </a:extLst>
          </p:cNvPr>
          <p:cNvGraphicFramePr>
            <a:graphicFrameLocks noGrp="1"/>
          </p:cNvGraphicFramePr>
          <p:nvPr>
            <p:extLst>
              <p:ext uri="{D42A27DB-BD31-4B8C-83A1-F6EECF244321}">
                <p14:modId xmlns:p14="http://schemas.microsoft.com/office/powerpoint/2010/main" val="1934793918"/>
              </p:ext>
            </p:extLst>
          </p:nvPr>
        </p:nvGraphicFramePr>
        <p:xfrm>
          <a:off x="400756" y="1228631"/>
          <a:ext cx="8147499" cy="3274095"/>
        </p:xfrm>
        <a:graphic>
          <a:graphicData uri="http://schemas.openxmlformats.org/drawingml/2006/table">
            <a:tbl>
              <a:tblPr>
                <a:solidFill>
                  <a:srgbClr val="CCCCFF"/>
                </a:solidFill>
              </a:tblPr>
              <a:tblGrid>
                <a:gridCol w="1383011">
                  <a:extLst>
                    <a:ext uri="{9D8B030D-6E8A-4147-A177-3AD203B41FA5}">
                      <a16:colId xmlns:a16="http://schemas.microsoft.com/office/drawing/2014/main" val="915152715"/>
                    </a:ext>
                  </a:extLst>
                </a:gridCol>
                <a:gridCol w="1412239">
                  <a:extLst>
                    <a:ext uri="{9D8B030D-6E8A-4147-A177-3AD203B41FA5}">
                      <a16:colId xmlns:a16="http://schemas.microsoft.com/office/drawing/2014/main" val="1670493245"/>
                    </a:ext>
                  </a:extLst>
                </a:gridCol>
                <a:gridCol w="1472081">
                  <a:extLst>
                    <a:ext uri="{9D8B030D-6E8A-4147-A177-3AD203B41FA5}">
                      <a16:colId xmlns:a16="http://schemas.microsoft.com/office/drawing/2014/main" val="4243018322"/>
                    </a:ext>
                  </a:extLst>
                </a:gridCol>
                <a:gridCol w="2042194">
                  <a:extLst>
                    <a:ext uri="{9D8B030D-6E8A-4147-A177-3AD203B41FA5}">
                      <a16:colId xmlns:a16="http://schemas.microsoft.com/office/drawing/2014/main" val="1156109512"/>
                    </a:ext>
                  </a:extLst>
                </a:gridCol>
                <a:gridCol w="1837974">
                  <a:extLst>
                    <a:ext uri="{9D8B030D-6E8A-4147-A177-3AD203B41FA5}">
                      <a16:colId xmlns:a16="http://schemas.microsoft.com/office/drawing/2014/main" val="1381137771"/>
                    </a:ext>
                  </a:extLst>
                </a:gridCol>
              </a:tblGrid>
              <a:tr h="615555">
                <a:tc rowSpan="2">
                  <a:txBody>
                    <a:bodyPr/>
                    <a:lstStyle/>
                    <a:p>
                      <a:pPr algn="ctr" rtl="0" fontAlgn="ctr"/>
                      <a:r>
                        <a:rPr lang="it-IT" sz="800" b="1" i="0" u="none" strike="noStrike" dirty="0">
                          <a:solidFill>
                            <a:srgbClr val="FFFFFF"/>
                          </a:solidFill>
                          <a:effectLst/>
                          <a:latin typeface="Arial" panose="020B0604020202020204" pitchFamily="34" charset="0"/>
                        </a:rPr>
                        <a:t>Passive income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D49"/>
                    </a:solidFill>
                  </a:tcPr>
                </a:tc>
                <a:tc gridSpan="2">
                  <a:txBody>
                    <a:bodyPr/>
                    <a:lstStyle/>
                    <a:p>
                      <a:pPr algn="ctr" rtl="0" fontAlgn="ctr"/>
                      <a:r>
                        <a:rPr lang="it-IT" sz="800" b="1" i="0" u="none" strike="noStrike" dirty="0">
                          <a:solidFill>
                            <a:srgbClr val="FFFFFF"/>
                          </a:solidFill>
                          <a:effectLst/>
                          <a:latin typeface="Arial" panose="020B0604020202020204" pitchFamily="34" charset="0"/>
                        </a:rPr>
                        <a:t>UK resident and UK domicile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4420"/>
                    </a:solidFill>
                  </a:tcPr>
                </a:tc>
                <a:tc hMerge="1">
                  <a:txBody>
                    <a:bodyPr/>
                    <a:lstStyle/>
                    <a:p>
                      <a:endParaRPr lang="it-IT"/>
                    </a:p>
                  </a:txBody>
                  <a:tcPr/>
                </a:tc>
                <a:tc gridSpan="2">
                  <a:txBody>
                    <a:bodyPr/>
                    <a:lstStyle/>
                    <a:p>
                      <a:pPr algn="ctr" rtl="0" fontAlgn="ctr"/>
                      <a:r>
                        <a:rPr lang="en-GB" sz="800" b="1" i="0" u="none" strike="noStrike" dirty="0">
                          <a:solidFill>
                            <a:srgbClr val="FFFFFF"/>
                          </a:solidFill>
                          <a:effectLst/>
                          <a:latin typeface="Arial" panose="020B0604020202020204" pitchFamily="34" charset="0"/>
                        </a:rPr>
                        <a:t>High Net Worth/Non-UK domicile regime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3E75"/>
                    </a:solidFill>
                  </a:tcPr>
                </a:tc>
                <a:tc hMerge="1">
                  <a:txBody>
                    <a:bodyPr/>
                    <a:lstStyle/>
                    <a:p>
                      <a:endParaRPr lang="it-IT"/>
                    </a:p>
                  </a:txBody>
                  <a:tcPr/>
                </a:tc>
                <a:extLst>
                  <a:ext uri="{0D108BD9-81ED-4DB2-BD59-A6C34878D82A}">
                    <a16:rowId xmlns:a16="http://schemas.microsoft.com/office/drawing/2014/main" val="889762680"/>
                  </a:ext>
                </a:extLst>
              </a:tr>
              <a:tr h="272014">
                <a:tc vMerge="1">
                  <a:txBody>
                    <a:bodyPr/>
                    <a:lstStyle/>
                    <a:p>
                      <a:endParaRPr lang="it-IT"/>
                    </a:p>
                  </a:txBody>
                  <a:tcPr/>
                </a:tc>
                <a:tc>
                  <a:txBody>
                    <a:bodyPr/>
                    <a:lstStyle/>
                    <a:p>
                      <a:pPr algn="ctr" fontAlgn="ctr"/>
                      <a:r>
                        <a:rPr lang="it-IT" sz="800" b="1" i="0" u="none" strike="noStrike" dirty="0">
                          <a:solidFill>
                            <a:srgbClr val="000000"/>
                          </a:solidFill>
                          <a:effectLst/>
                          <a:latin typeface="Arial" panose="020B0604020202020204" pitchFamily="34" charset="0"/>
                        </a:rPr>
                        <a:t>UK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it-IT" sz="800" b="1" i="0" u="none" strike="noStrike" dirty="0">
                          <a:solidFill>
                            <a:srgbClr val="000000"/>
                          </a:solidFill>
                          <a:effectLst/>
                          <a:latin typeface="Arial" panose="020B0604020202020204" pitchFamily="34" charset="0"/>
                        </a:rPr>
                        <a:t>Foreign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1" i="0" u="none" strike="noStrike" dirty="0">
                          <a:solidFill>
                            <a:srgbClr val="000000"/>
                          </a:solidFill>
                          <a:effectLst/>
                          <a:latin typeface="Arial" panose="020B0604020202020204" pitchFamily="34" charset="0"/>
                        </a:rPr>
                        <a:t>UK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algn="ctr" fontAlgn="ctr"/>
                      <a:r>
                        <a:rPr lang="it-IT" sz="800" b="1" i="0" u="none" strike="noStrike" dirty="0">
                          <a:solidFill>
                            <a:srgbClr val="000000"/>
                          </a:solidFill>
                          <a:effectLst/>
                          <a:latin typeface="Arial" panose="020B0604020202020204" pitchFamily="34" charset="0"/>
                        </a:rPr>
                        <a:t>Foreign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3284783872"/>
                  </a:ext>
                </a:extLst>
              </a:tr>
              <a:tr h="701322">
                <a:tc>
                  <a:txBody>
                    <a:bodyPr/>
                    <a:lstStyle/>
                    <a:p>
                      <a:pPr algn="ctr" rtl="0" fontAlgn="ctr"/>
                      <a:r>
                        <a:rPr lang="it-IT" sz="800" b="1" i="0" u="none" strike="noStrike" dirty="0">
                          <a:solidFill>
                            <a:srgbClr val="FFFFFF"/>
                          </a:solidFill>
                          <a:effectLst/>
                          <a:latin typeface="Arial" panose="020B0604020202020204" pitchFamily="34" charset="0"/>
                        </a:rPr>
                        <a:t>Dividends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marL="0" indent="0" algn="ctr" fontAlgn="ctr">
                        <a:buFont typeface="Arial" panose="020B0604020202020204" pitchFamily="34" charset="0"/>
                        <a:buNone/>
                      </a:pPr>
                      <a:r>
                        <a:rPr lang="it-IT" sz="800" b="0" i="0" u="none" strike="noStrike" dirty="0">
                          <a:solidFill>
                            <a:srgbClr val="000000"/>
                          </a:solidFill>
                          <a:effectLst/>
                          <a:latin typeface="Arial" panose="020B0604020202020204" pitchFamily="34" charset="0"/>
                        </a:rPr>
                        <a:t>Up to 38.1%</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171450" indent="-171450" algn="ctr" fontAlgn="ctr">
                        <a:buFont typeface="Arial" panose="020B0604020202020204" pitchFamily="34" charset="0"/>
                        <a:buChar char="•"/>
                      </a:pPr>
                      <a:endParaRPr lang="it-IT" sz="800" b="0" i="0" u="none" strike="noStrike" dirty="0">
                        <a:solidFill>
                          <a:srgbClr val="000000"/>
                        </a:solidFill>
                        <a:effectLst/>
                        <a:latin typeface="Arial" panose="020B0604020202020204" pitchFamily="34" charset="0"/>
                      </a:endParaRPr>
                    </a:p>
                    <a:p>
                      <a:pPr marL="0" indent="0" algn="ctr" fontAlgn="ctr">
                        <a:buFont typeface="Arial" panose="020B0604020202020204" pitchFamily="34" charset="0"/>
                        <a:buNone/>
                      </a:pPr>
                      <a:r>
                        <a:rPr lang="it-IT" sz="800" b="0" i="0" u="none" strike="noStrike" dirty="0">
                          <a:solidFill>
                            <a:srgbClr val="000000"/>
                          </a:solidFill>
                          <a:effectLst/>
                          <a:latin typeface="Arial" panose="020B0604020202020204" pitchFamily="34" charset="0"/>
                        </a:rPr>
                        <a:t>Up to 38.1%</a:t>
                      </a:r>
                    </a:p>
                    <a:p>
                      <a:pPr algn="ctr" fontAlgn="ctr"/>
                      <a:endParaRPr lang="en-US" sz="800" b="0" i="0" u="none" strike="noStrike" dirty="0">
                        <a:solidFill>
                          <a:srgbClr val="000000"/>
                        </a:solidFill>
                        <a:effectLst/>
                        <a:latin typeface="Arial" panose="020B0604020202020204" pitchFamily="34" charset="0"/>
                      </a:endParaRP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it-IT" sz="800" b="0" i="0" u="none" strike="noStrike" dirty="0">
                          <a:solidFill>
                            <a:srgbClr val="000000"/>
                          </a:solidFill>
                          <a:effectLst/>
                          <a:latin typeface="Arial" panose="020B0604020202020204" pitchFamily="34" charset="0"/>
                        </a:rPr>
                        <a:t>Same as UK resident</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 </a:t>
                      </a:r>
                      <a:r>
                        <a:rPr lang="en-US" sz="800" b="0" i="0" u="none" strike="noStrike" dirty="0">
                          <a:solidFill>
                            <a:srgbClr val="000000"/>
                          </a:solidFill>
                          <a:effectLst/>
                          <a:latin typeface="Arial" panose="020B0604020202020204" pitchFamily="34" charset="0"/>
                        </a:rPr>
                        <a:t>under “Remittance Basis” for non-domiciles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3990732459"/>
                  </a:ext>
                </a:extLst>
              </a:tr>
              <a:tr h="701322">
                <a:tc>
                  <a:txBody>
                    <a:bodyPr/>
                    <a:lstStyle/>
                    <a:p>
                      <a:pPr algn="ctr" rtl="0" fontAlgn="ctr"/>
                      <a:r>
                        <a:rPr lang="it-IT" sz="800" b="1" i="0" u="none" strike="noStrike" dirty="0">
                          <a:solidFill>
                            <a:srgbClr val="FFFFFF"/>
                          </a:solidFill>
                          <a:effectLst/>
                          <a:latin typeface="Arial" panose="020B0604020202020204" pitchFamily="34" charset="0"/>
                        </a:rPr>
                        <a:t>Interest from bank deposit</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marL="0" indent="0" algn="ctr" fontAlgn="ctr">
                        <a:buFont typeface="Arial" panose="020B0604020202020204" pitchFamily="34" charset="0"/>
                        <a:buNone/>
                      </a:pPr>
                      <a:r>
                        <a:rPr lang="it-IT" sz="800" b="0" i="0" u="none" strike="noStrike" dirty="0">
                          <a:solidFill>
                            <a:srgbClr val="000000"/>
                          </a:solidFill>
                          <a:effectLst/>
                          <a:latin typeface="Arial" panose="020B0604020202020204" pitchFamily="34" charset="0"/>
                        </a:rPr>
                        <a:t>Up to 45%</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171450" indent="-171450" algn="ctr" fontAlgn="ctr">
                        <a:buFont typeface="Arial" panose="020B0604020202020204" pitchFamily="34" charset="0"/>
                        <a:buChar char="•"/>
                      </a:pPr>
                      <a:endParaRPr lang="it-IT" sz="800" b="0" i="0" u="none" strike="noStrike" dirty="0">
                        <a:solidFill>
                          <a:srgbClr val="000000"/>
                        </a:solidFill>
                        <a:effectLst/>
                        <a:latin typeface="Arial" panose="020B0604020202020204" pitchFamily="34" charset="0"/>
                      </a:endParaRPr>
                    </a:p>
                    <a:p>
                      <a:pPr marL="0" indent="0" algn="ctr" fontAlgn="ctr">
                        <a:buFont typeface="Arial" panose="020B0604020202020204" pitchFamily="34" charset="0"/>
                        <a:buNone/>
                      </a:pPr>
                      <a:r>
                        <a:rPr lang="it-IT" sz="800" b="0" i="0" u="none" strike="noStrike" dirty="0">
                          <a:solidFill>
                            <a:srgbClr val="000000"/>
                          </a:solidFill>
                          <a:effectLst/>
                          <a:latin typeface="Arial" panose="020B0604020202020204" pitchFamily="34" charset="0"/>
                        </a:rPr>
                        <a:t>Up to 45%</a:t>
                      </a:r>
                    </a:p>
                    <a:p>
                      <a:pPr algn="ctr" fontAlgn="ctr"/>
                      <a:endParaRPr lang="it-IT" sz="800" b="0" i="0" u="none" strike="noStrike" dirty="0">
                        <a:solidFill>
                          <a:srgbClr val="000000"/>
                        </a:solidFill>
                        <a:effectLst/>
                        <a:latin typeface="Arial" panose="020B0604020202020204" pitchFamily="34" charset="0"/>
                      </a:endParaRP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it-IT" sz="800" b="0" i="0" u="none" strike="noStrike" dirty="0">
                          <a:solidFill>
                            <a:srgbClr val="000000"/>
                          </a:solidFill>
                          <a:effectLst/>
                          <a:latin typeface="Arial" panose="020B0604020202020204" pitchFamily="34" charset="0"/>
                        </a:rPr>
                        <a:t>Same as UK resident</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 </a:t>
                      </a:r>
                      <a:r>
                        <a:rPr lang="en-US" sz="800" b="0" i="0" u="none" strike="noStrike" dirty="0">
                          <a:solidFill>
                            <a:srgbClr val="000000"/>
                          </a:solidFill>
                          <a:effectLst/>
                          <a:latin typeface="Arial" panose="020B0604020202020204" pitchFamily="34" charset="0"/>
                        </a:rPr>
                        <a:t>under “Remittance Basis” for non-domiciles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2342856975"/>
                  </a:ext>
                </a:extLst>
              </a:tr>
              <a:tr h="983882">
                <a:tc>
                  <a:txBody>
                    <a:bodyPr/>
                    <a:lstStyle/>
                    <a:p>
                      <a:pPr algn="ctr" rtl="0" fontAlgn="ctr"/>
                      <a:r>
                        <a:rPr lang="it-IT" sz="800" b="1" i="0" u="none" strike="noStrike" dirty="0">
                          <a:solidFill>
                            <a:srgbClr val="FFFFFF"/>
                          </a:solidFill>
                          <a:effectLst/>
                          <a:latin typeface="Arial" panose="020B0604020202020204" pitchFamily="34" charset="0"/>
                        </a:rPr>
                        <a:t>Rental income from property</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marL="0" indent="0" algn="ctr" fontAlgn="ctr">
                        <a:buFont typeface="Arial" panose="020B0604020202020204" pitchFamily="34" charset="0"/>
                        <a:buNone/>
                      </a:pPr>
                      <a:r>
                        <a:rPr lang="it-IT" sz="800" b="0" i="0" u="none" strike="noStrike" dirty="0">
                          <a:solidFill>
                            <a:srgbClr val="000000"/>
                          </a:solidFill>
                          <a:effectLst/>
                          <a:latin typeface="Arial" panose="020B0604020202020204" pitchFamily="34" charset="0"/>
                        </a:rPr>
                        <a:t>Up to 45%</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indent="0" algn="ctr" fontAlgn="ctr">
                        <a:buFont typeface="Arial" panose="020B0604020202020204" pitchFamily="34" charset="0"/>
                        <a:buNone/>
                      </a:pPr>
                      <a:r>
                        <a:rPr lang="it-IT" sz="800" b="0" i="0" u="none" strike="noStrike" dirty="0">
                          <a:solidFill>
                            <a:srgbClr val="000000"/>
                          </a:solidFill>
                          <a:effectLst/>
                          <a:latin typeface="Arial" panose="020B0604020202020204" pitchFamily="34" charset="0"/>
                        </a:rPr>
                        <a:t>Up to 45%</a:t>
                      </a:r>
                    </a:p>
                    <a:p>
                      <a:pPr algn="ctr" fontAlgn="ctr"/>
                      <a:endParaRPr lang="en-US" sz="800" b="0" i="0" u="none" strike="noStrike" dirty="0">
                        <a:solidFill>
                          <a:srgbClr val="000000"/>
                        </a:solidFill>
                        <a:effectLst/>
                        <a:latin typeface="Arial" panose="020B0604020202020204" pitchFamily="34" charset="0"/>
                      </a:endParaRP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 typeface="Arial" panose="020B0604020202020204" pitchFamily="34" charset="0"/>
                        <a:buNone/>
                        <a:tabLst/>
                        <a:defRPr/>
                      </a:pPr>
                      <a:r>
                        <a:rPr lang="it-IT" sz="800" b="0" i="0" u="none" strike="noStrike" dirty="0">
                          <a:solidFill>
                            <a:srgbClr val="000000"/>
                          </a:solidFill>
                          <a:effectLst/>
                          <a:latin typeface="Arial" panose="020B0604020202020204" pitchFamily="34" charset="0"/>
                        </a:rPr>
                        <a:t>Same as UK resident</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a:t>
                      </a:r>
                      <a:r>
                        <a:rPr lang="en-US" sz="800" b="0" i="0" u="none" strike="noStrike" dirty="0">
                          <a:solidFill>
                            <a:srgbClr val="000000"/>
                          </a:solidFill>
                          <a:effectLst/>
                          <a:latin typeface="Arial" panose="020B0604020202020204" pitchFamily="34" charset="0"/>
                        </a:rPr>
                        <a:t> under “Remittance Basis” for non-domiciles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1601516330"/>
                  </a:ext>
                </a:extLst>
              </a:tr>
            </a:tbl>
          </a:graphicData>
        </a:graphic>
      </p:graphicFrame>
      <p:sp>
        <p:nvSpPr>
          <p:cNvPr id="7" name="Flowchart: Connector 6">
            <a:extLst>
              <a:ext uri="{FF2B5EF4-FFF2-40B4-BE49-F238E27FC236}">
                <a16:creationId xmlns:a16="http://schemas.microsoft.com/office/drawing/2014/main" id="{327859BB-461F-45C1-A357-EFCF29688189}"/>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C35B3ED4-A5BA-421E-A0D7-4112C8073206}"/>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9" name="Group 8">
            <a:extLst>
              <a:ext uri="{FF2B5EF4-FFF2-40B4-BE49-F238E27FC236}">
                <a16:creationId xmlns:a16="http://schemas.microsoft.com/office/drawing/2014/main" id="{9889ECDB-62FF-419C-B6B5-0D78AA8827C9}"/>
              </a:ext>
            </a:extLst>
          </p:cNvPr>
          <p:cNvGrpSpPr/>
          <p:nvPr/>
        </p:nvGrpSpPr>
        <p:grpSpPr>
          <a:xfrm>
            <a:off x="4876003" y="4682753"/>
            <a:ext cx="3334547" cy="375582"/>
            <a:chOff x="2091655" y="6296695"/>
            <a:chExt cx="3722135" cy="433264"/>
          </a:xfrm>
        </p:grpSpPr>
        <p:pic>
          <p:nvPicPr>
            <p:cNvPr id="10" name="Picture 8" descr="Image result for twitter logo">
              <a:extLst>
                <a:ext uri="{FF2B5EF4-FFF2-40B4-BE49-F238E27FC236}">
                  <a16:creationId xmlns:a16="http://schemas.microsoft.com/office/drawing/2014/main" id="{5F2ED08D-7DF6-41E4-9CBF-F24A32FF163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linkedin logo">
              <a:extLst>
                <a:ext uri="{FF2B5EF4-FFF2-40B4-BE49-F238E27FC236}">
                  <a16:creationId xmlns:a16="http://schemas.microsoft.com/office/drawing/2014/main" id="{A60FA794-316C-4D2B-A9E9-11AA03A22F1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59FB97A-2AD1-414D-A530-9286DB1576C8}"/>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3" name="Rectangle 12">
              <a:extLst>
                <a:ext uri="{FF2B5EF4-FFF2-40B4-BE49-F238E27FC236}">
                  <a16:creationId xmlns:a16="http://schemas.microsoft.com/office/drawing/2014/main" id="{4FF983FB-DE6E-43D0-9995-00AF71D207CB}"/>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081041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850"/>
                </a:solidFill>
              </a:rPr>
              <a:t>ACTIVE INCOME</a:t>
            </a:r>
          </a:p>
        </p:txBody>
      </p:sp>
      <p:graphicFrame>
        <p:nvGraphicFramePr>
          <p:cNvPr id="5" name="Table 4">
            <a:extLst>
              <a:ext uri="{FF2B5EF4-FFF2-40B4-BE49-F238E27FC236}">
                <a16:creationId xmlns:a16="http://schemas.microsoft.com/office/drawing/2014/main" id="{EFCED386-850A-42A5-82E0-EEFB9F103CBA}"/>
              </a:ext>
            </a:extLst>
          </p:cNvPr>
          <p:cNvGraphicFramePr>
            <a:graphicFrameLocks noGrp="1"/>
          </p:cNvGraphicFramePr>
          <p:nvPr>
            <p:extLst>
              <p:ext uri="{D42A27DB-BD31-4B8C-83A1-F6EECF244321}">
                <p14:modId xmlns:p14="http://schemas.microsoft.com/office/powerpoint/2010/main" val="3998126097"/>
              </p:ext>
            </p:extLst>
          </p:nvPr>
        </p:nvGraphicFramePr>
        <p:xfrm>
          <a:off x="450273" y="1143000"/>
          <a:ext cx="8298871" cy="3437372"/>
        </p:xfrm>
        <a:graphic>
          <a:graphicData uri="http://schemas.openxmlformats.org/drawingml/2006/table">
            <a:tbl>
              <a:tblPr>
                <a:solidFill>
                  <a:srgbClr val="CCCCFF"/>
                </a:solidFill>
              </a:tblPr>
              <a:tblGrid>
                <a:gridCol w="2031333">
                  <a:extLst>
                    <a:ext uri="{9D8B030D-6E8A-4147-A177-3AD203B41FA5}">
                      <a16:colId xmlns:a16="http://schemas.microsoft.com/office/drawing/2014/main" val="915152715"/>
                    </a:ext>
                  </a:extLst>
                </a:gridCol>
                <a:gridCol w="1704872">
                  <a:extLst>
                    <a:ext uri="{9D8B030D-6E8A-4147-A177-3AD203B41FA5}">
                      <a16:colId xmlns:a16="http://schemas.microsoft.com/office/drawing/2014/main" val="1670493245"/>
                    </a:ext>
                  </a:extLst>
                </a:gridCol>
                <a:gridCol w="1668841">
                  <a:extLst>
                    <a:ext uri="{9D8B030D-6E8A-4147-A177-3AD203B41FA5}">
                      <a16:colId xmlns:a16="http://schemas.microsoft.com/office/drawing/2014/main" val="4243018322"/>
                    </a:ext>
                  </a:extLst>
                </a:gridCol>
                <a:gridCol w="1454681">
                  <a:extLst>
                    <a:ext uri="{9D8B030D-6E8A-4147-A177-3AD203B41FA5}">
                      <a16:colId xmlns:a16="http://schemas.microsoft.com/office/drawing/2014/main" val="1156109512"/>
                    </a:ext>
                  </a:extLst>
                </a:gridCol>
                <a:gridCol w="1439144">
                  <a:extLst>
                    <a:ext uri="{9D8B030D-6E8A-4147-A177-3AD203B41FA5}">
                      <a16:colId xmlns:a16="http://schemas.microsoft.com/office/drawing/2014/main" val="2127721670"/>
                    </a:ext>
                  </a:extLst>
                </a:gridCol>
              </a:tblGrid>
              <a:tr h="281334">
                <a:tc rowSpan="2">
                  <a:txBody>
                    <a:bodyPr/>
                    <a:lstStyle/>
                    <a:p>
                      <a:pPr algn="ctr" rtl="0" fontAlgn="ctr"/>
                      <a:r>
                        <a:rPr lang="it-IT" sz="800" b="1" i="0" u="none" strike="noStrike" dirty="0">
                          <a:solidFill>
                            <a:srgbClr val="FFFFFF"/>
                          </a:solidFill>
                          <a:effectLst/>
                          <a:latin typeface="Arial" panose="020B0604020202020204" pitchFamily="34" charset="0"/>
                        </a:rPr>
                        <a:t>Active </a:t>
                      </a:r>
                      <a:r>
                        <a:rPr lang="it-IT" sz="800" b="1" i="0" u="none" strike="noStrike" dirty="0" err="1">
                          <a:solidFill>
                            <a:srgbClr val="FFFFFF"/>
                          </a:solidFill>
                          <a:effectLst/>
                          <a:latin typeface="Arial" panose="020B0604020202020204" pitchFamily="34" charset="0"/>
                        </a:rPr>
                        <a:t>income</a:t>
                      </a:r>
                      <a:endParaRPr lang="it-IT" sz="800" b="1" i="0" u="none" strike="noStrike" dirty="0">
                        <a:solidFill>
                          <a:srgbClr val="FFFFFF"/>
                        </a:solidFill>
                        <a:effectLst/>
                        <a:latin typeface="Arial" panose="020B0604020202020204" pitchFamily="34" charset="0"/>
                      </a:endParaRP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D49"/>
                    </a:solidFill>
                  </a:tcPr>
                </a:tc>
                <a:tc gridSpan="2">
                  <a:txBody>
                    <a:bodyPr/>
                    <a:lstStyle/>
                    <a:p>
                      <a:pPr algn="ctr" rtl="0" fontAlgn="ctr"/>
                      <a:r>
                        <a:rPr lang="it-IT" sz="800" b="1" i="0" u="none" strike="noStrike" dirty="0">
                          <a:solidFill>
                            <a:srgbClr val="FFFFFF"/>
                          </a:solidFill>
                          <a:effectLst/>
                          <a:latin typeface="Arial" panose="020B0604020202020204" pitchFamily="34" charset="0"/>
                        </a:rPr>
                        <a:t>UK resident and UK domicile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4420"/>
                    </a:solidFill>
                  </a:tcPr>
                </a:tc>
                <a:tc hMerge="1">
                  <a:txBody>
                    <a:bodyPr/>
                    <a:lstStyle/>
                    <a:p>
                      <a:endParaRPr lang="it-IT"/>
                    </a:p>
                  </a:txBody>
                  <a:tcPr/>
                </a:tc>
                <a:tc gridSpan="2">
                  <a:txBody>
                    <a:bodyPr/>
                    <a:lstStyle/>
                    <a:p>
                      <a:pPr algn="ctr" rtl="0" fontAlgn="ctr"/>
                      <a:r>
                        <a:rPr lang="en-GB" sz="800" b="1" i="0" u="none" strike="noStrike" dirty="0">
                          <a:solidFill>
                            <a:srgbClr val="FFFFFF"/>
                          </a:solidFill>
                          <a:effectLst/>
                          <a:latin typeface="Arial" panose="020B0604020202020204" pitchFamily="34" charset="0"/>
                        </a:rPr>
                        <a:t>High Net Worth/Non Domicile</a:t>
                      </a:r>
                    </a:p>
                  </a:txBody>
                  <a:tcPr marL="3044" marR="3044" marT="3044"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3E75"/>
                    </a:solidFill>
                  </a:tcPr>
                </a:tc>
                <a:tc hMerge="1">
                  <a:txBody>
                    <a:bodyPr/>
                    <a:lstStyle/>
                    <a:p>
                      <a:pPr algn="ctr" rtl="0" fontAlgn="ctr"/>
                      <a:endParaRPr lang="en-GB" sz="1200" b="0" i="0" u="none" strike="noStrike" dirty="0">
                        <a:solidFill>
                          <a:srgbClr val="FFFFFF"/>
                        </a:solidFill>
                        <a:effectLst/>
                        <a:latin typeface="Arial" panose="020B0604020202020204" pitchFamily="34" charset="0"/>
                      </a:endParaRPr>
                    </a:p>
                  </a:txBody>
                  <a:tcPr marL="4058" marR="4058" marT="405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3E75"/>
                    </a:solidFill>
                  </a:tcPr>
                </a:tc>
                <a:extLst>
                  <a:ext uri="{0D108BD9-81ED-4DB2-BD59-A6C34878D82A}">
                    <a16:rowId xmlns:a16="http://schemas.microsoft.com/office/drawing/2014/main" val="889762680"/>
                  </a:ext>
                </a:extLst>
              </a:tr>
              <a:tr h="122397">
                <a:tc vMerge="1">
                  <a:txBody>
                    <a:bodyPr/>
                    <a:lstStyle/>
                    <a:p>
                      <a:endParaRPr lang="it-IT" dirty="0"/>
                    </a:p>
                  </a:txBody>
                  <a:tcPr/>
                </a:tc>
                <a:tc>
                  <a:txBody>
                    <a:bodyPr/>
                    <a:lstStyle/>
                    <a:p>
                      <a:pPr algn="ctr" fontAlgn="ctr"/>
                      <a:r>
                        <a:rPr lang="it-IT" sz="800" b="1" i="0" u="none" strike="noStrike" dirty="0">
                          <a:solidFill>
                            <a:srgbClr val="000000"/>
                          </a:solidFill>
                          <a:effectLst/>
                          <a:latin typeface="Arial" panose="020B0604020202020204" pitchFamily="34" charset="0"/>
                        </a:rPr>
                        <a:t>UK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it-IT" sz="800" b="1" i="0" u="none" strike="noStrike" dirty="0">
                          <a:solidFill>
                            <a:srgbClr val="000000"/>
                          </a:solidFill>
                          <a:effectLst/>
                          <a:latin typeface="Arial" panose="020B0604020202020204" pitchFamily="34" charset="0"/>
                        </a:rPr>
                        <a:t>Foreign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1" i="0" u="none" strike="noStrike" dirty="0">
                          <a:solidFill>
                            <a:srgbClr val="000000"/>
                          </a:solidFill>
                          <a:effectLst/>
                          <a:latin typeface="Arial" panose="020B0604020202020204" pitchFamily="34" charset="0"/>
                        </a:rPr>
                        <a:t>UK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algn="ctr" fontAlgn="ctr"/>
                      <a:r>
                        <a:rPr lang="it-IT" sz="800" b="1" i="0" u="none" strike="noStrike" dirty="0">
                          <a:solidFill>
                            <a:srgbClr val="000000"/>
                          </a:solidFill>
                          <a:effectLst/>
                          <a:latin typeface="Arial" panose="020B0604020202020204" pitchFamily="34" charset="0"/>
                        </a:rPr>
                        <a:t>Foreign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3284783872"/>
                  </a:ext>
                </a:extLst>
              </a:tr>
              <a:tr h="426495">
                <a:tc>
                  <a:txBody>
                    <a:bodyPr/>
                    <a:lstStyle/>
                    <a:p>
                      <a:pPr algn="ctr" rtl="0" fontAlgn="ctr"/>
                      <a:r>
                        <a:rPr lang="it-IT" sz="800" b="1" i="0" u="none" strike="noStrike" dirty="0">
                          <a:solidFill>
                            <a:srgbClr val="FFFFFF"/>
                          </a:solidFill>
                          <a:effectLst/>
                          <a:latin typeface="Arial" panose="020B0604020202020204" pitchFamily="34" charset="0"/>
                        </a:rPr>
                        <a:t>Employment</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algn="ctr" fontAlgn="ctr"/>
                      <a:r>
                        <a:rPr lang="it-IT" sz="800" b="0" i="0" u="none" strike="noStrike" kern="1200" dirty="0">
                          <a:solidFill>
                            <a:srgbClr val="000000"/>
                          </a:solidFill>
                          <a:effectLst/>
                          <a:latin typeface="Arial" panose="020B0604020202020204" pitchFamily="34" charset="0"/>
                          <a:ea typeface="+mn-ea"/>
                          <a:cs typeface="+mn-cs"/>
                        </a:rPr>
                        <a:t>Up to 45%</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kern="1200" dirty="0">
                          <a:solidFill>
                            <a:srgbClr val="000000"/>
                          </a:solidFill>
                          <a:effectLst/>
                          <a:latin typeface="Arial" panose="020B0604020202020204" pitchFamily="34" charset="0"/>
                          <a:ea typeface="+mn-ea"/>
                          <a:cs typeface="+mn-cs"/>
                        </a:rPr>
                        <a:t>Up to 45%</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0" i="0" u="none" strike="noStrike" dirty="0">
                          <a:solidFill>
                            <a:srgbClr val="000000"/>
                          </a:solidFill>
                          <a:effectLst/>
                          <a:latin typeface="Arial" panose="020B0604020202020204" pitchFamily="34" charset="0"/>
                        </a:rPr>
                        <a:t>Possible overseas workday relief in the first three years of UK tax residence. </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 </a:t>
                      </a:r>
                      <a:r>
                        <a:rPr lang="en-US" sz="800" b="0" i="0" u="none" strike="noStrike" dirty="0">
                          <a:solidFill>
                            <a:srgbClr val="000000"/>
                          </a:solidFill>
                          <a:effectLst/>
                          <a:latin typeface="Arial" panose="020B0604020202020204" pitchFamily="34" charset="0"/>
                        </a:rPr>
                        <a:t>under “Remittance Basis” for non-domiciles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1477470550"/>
                  </a:ext>
                </a:extLst>
              </a:tr>
              <a:tr h="361229">
                <a:tc>
                  <a:txBody>
                    <a:bodyPr/>
                    <a:lstStyle/>
                    <a:p>
                      <a:pPr algn="ctr" rtl="0" fontAlgn="ctr"/>
                      <a:r>
                        <a:rPr lang="it-IT" sz="800" b="1" i="0" u="none" strike="noStrike" dirty="0">
                          <a:solidFill>
                            <a:srgbClr val="FFFFFF"/>
                          </a:solidFill>
                          <a:effectLst/>
                          <a:latin typeface="Arial" panose="020B0604020202020204" pitchFamily="34" charset="0"/>
                        </a:rPr>
                        <a:t>Stock options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algn="ctr" fontAlgn="ctr"/>
                      <a:r>
                        <a:rPr lang="it-IT" sz="800" b="0" i="0" u="none" strike="noStrike" kern="1200" dirty="0">
                          <a:solidFill>
                            <a:srgbClr val="000000"/>
                          </a:solidFill>
                          <a:effectLst/>
                          <a:latin typeface="Arial" panose="020B0604020202020204" pitchFamily="34" charset="0"/>
                          <a:ea typeface="+mn-ea"/>
                          <a:cs typeface="+mn-cs"/>
                        </a:rPr>
                        <a:t>Up to 45%</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kern="1200" dirty="0">
                          <a:solidFill>
                            <a:srgbClr val="000000"/>
                          </a:solidFill>
                          <a:effectLst/>
                          <a:latin typeface="Arial" panose="020B0604020202020204" pitchFamily="34" charset="0"/>
                          <a:ea typeface="+mn-ea"/>
                          <a:cs typeface="+mn-cs"/>
                        </a:rPr>
                        <a:t>Up to 45%</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0" i="0" u="none" strike="noStrike" dirty="0">
                          <a:solidFill>
                            <a:srgbClr val="000000"/>
                          </a:solidFill>
                          <a:effectLst/>
                          <a:latin typeface="Arial" panose="020B0604020202020204" pitchFamily="34" charset="0"/>
                        </a:rPr>
                        <a:t>Same as ordinary</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 </a:t>
                      </a:r>
                      <a:r>
                        <a:rPr lang="en-US" sz="800" b="0" i="0" u="none" strike="noStrike" dirty="0">
                          <a:solidFill>
                            <a:srgbClr val="000000"/>
                          </a:solidFill>
                          <a:effectLst/>
                          <a:latin typeface="Arial" panose="020B0604020202020204" pitchFamily="34" charset="0"/>
                        </a:rPr>
                        <a:t>under “Remittance Basis” for non-domiciles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218731352"/>
                  </a:ext>
                </a:extLst>
              </a:tr>
              <a:tr h="361229">
                <a:tc>
                  <a:txBody>
                    <a:bodyPr/>
                    <a:lstStyle/>
                    <a:p>
                      <a:pPr algn="ctr" rtl="0" fontAlgn="ctr"/>
                      <a:r>
                        <a:rPr lang="it-IT" sz="800" b="1" i="0" u="none" strike="noStrike" dirty="0">
                          <a:solidFill>
                            <a:srgbClr val="FFFFFF"/>
                          </a:solidFill>
                          <a:effectLst/>
                          <a:latin typeface="Arial" panose="020B0604020202020204" pitchFamily="34" charset="0"/>
                        </a:rPr>
                        <a:t>Bonus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algn="ctr" fontAlgn="ctr"/>
                      <a:r>
                        <a:rPr lang="it-IT" sz="800" b="0" i="0" u="none" strike="noStrike" kern="1200" dirty="0">
                          <a:solidFill>
                            <a:srgbClr val="000000"/>
                          </a:solidFill>
                          <a:effectLst/>
                          <a:latin typeface="Arial" panose="020B0604020202020204" pitchFamily="34" charset="0"/>
                          <a:ea typeface="+mn-ea"/>
                          <a:cs typeface="+mn-cs"/>
                        </a:rPr>
                        <a:t>Up to 45%</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kern="1200" dirty="0">
                          <a:solidFill>
                            <a:srgbClr val="000000"/>
                          </a:solidFill>
                          <a:effectLst/>
                          <a:latin typeface="Arial" panose="020B0604020202020204" pitchFamily="34" charset="0"/>
                          <a:ea typeface="+mn-ea"/>
                          <a:cs typeface="+mn-cs"/>
                        </a:rPr>
                        <a:t>Up to 45%</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0" i="0" u="none" strike="noStrike" dirty="0">
                          <a:solidFill>
                            <a:srgbClr val="000000"/>
                          </a:solidFill>
                          <a:effectLst/>
                          <a:latin typeface="Arial" panose="020B0604020202020204" pitchFamily="34" charset="0"/>
                        </a:rPr>
                        <a:t>Ssame as ordinary</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 </a:t>
                      </a:r>
                      <a:r>
                        <a:rPr lang="en-US" sz="800" b="0" i="0" u="none" strike="noStrike" dirty="0">
                          <a:solidFill>
                            <a:srgbClr val="000000"/>
                          </a:solidFill>
                          <a:effectLst/>
                          <a:latin typeface="Arial" panose="020B0604020202020204" pitchFamily="34" charset="0"/>
                        </a:rPr>
                        <a:t>under “Remittance Basis” for non-domiciles </a:t>
                      </a:r>
                      <a:endParaRPr lang="it-IT" sz="800" b="0" i="0" u="none" strike="noStrike" kern="1200" dirty="0">
                        <a:solidFill>
                          <a:srgbClr val="000000"/>
                        </a:solidFill>
                        <a:effectLst/>
                        <a:latin typeface="Arial" panose="020B0604020202020204" pitchFamily="34" charset="0"/>
                        <a:ea typeface="+mn-ea"/>
                        <a:cs typeface="+mn-cs"/>
                      </a:endParaRP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3226201029"/>
                  </a:ext>
                </a:extLst>
              </a:tr>
              <a:tr h="185920">
                <a:tc rowSpan="2">
                  <a:txBody>
                    <a:bodyPr/>
                    <a:lstStyle/>
                    <a:p>
                      <a:pPr marL="0" algn="ctr" defTabSz="457200" rtl="0" eaLnBrk="1" fontAlgn="ctr" latinLnBrk="0" hangingPunct="1"/>
                      <a:r>
                        <a:rPr lang="it-IT" sz="800" b="1" i="0" u="none" strike="noStrike" kern="1200" dirty="0">
                          <a:solidFill>
                            <a:srgbClr val="FFFFFF"/>
                          </a:solidFill>
                          <a:effectLst/>
                          <a:latin typeface="Arial" panose="020B0604020202020204" pitchFamily="34" charset="0"/>
                          <a:ea typeface="+mn-ea"/>
                          <a:cs typeface="+mn-cs"/>
                        </a:rPr>
                        <a:t>Active </a:t>
                      </a:r>
                      <a:r>
                        <a:rPr lang="it-IT" sz="800" b="1" i="0" u="none" strike="noStrike" kern="1200" dirty="0" err="1">
                          <a:solidFill>
                            <a:srgbClr val="FFFFFF"/>
                          </a:solidFill>
                          <a:effectLst/>
                          <a:latin typeface="Arial" panose="020B0604020202020204" pitchFamily="34" charset="0"/>
                          <a:ea typeface="+mn-ea"/>
                          <a:cs typeface="+mn-cs"/>
                        </a:rPr>
                        <a:t>income</a:t>
                      </a:r>
                      <a:endParaRPr lang="it-IT" sz="800" b="1" i="0" u="none" strike="noStrike" kern="1200" dirty="0">
                        <a:solidFill>
                          <a:srgbClr val="FFFFFF"/>
                        </a:solidFill>
                        <a:effectLst/>
                        <a:latin typeface="Arial" panose="020B0604020202020204" pitchFamily="34" charset="0"/>
                        <a:ea typeface="+mn-ea"/>
                        <a:cs typeface="+mn-cs"/>
                      </a:endParaRP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03D49"/>
                    </a:solidFill>
                  </a:tcPr>
                </a:tc>
                <a:tc gridSpan="2">
                  <a:txBody>
                    <a:bodyPr/>
                    <a:lstStyle/>
                    <a:p>
                      <a:pPr algn="ctr" rtl="0" fontAlgn="ctr"/>
                      <a:r>
                        <a:rPr lang="it-IT" sz="800" b="1" i="0" u="none" strike="noStrike" dirty="0">
                          <a:solidFill>
                            <a:srgbClr val="FFFFFF"/>
                          </a:solidFill>
                          <a:effectLst/>
                          <a:latin typeface="Arial" panose="020B0604020202020204" pitchFamily="34" charset="0"/>
                        </a:rPr>
                        <a:t>UK resident and UK domicile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04420"/>
                    </a:solidFill>
                  </a:tcPr>
                </a:tc>
                <a:tc hMerge="1">
                  <a:txBody>
                    <a:bodyPr/>
                    <a:lstStyle/>
                    <a:p>
                      <a:endParaRPr lang="it-IT"/>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6">
                        <a:lumMod val="60000"/>
                        <a:lumOff val="40000"/>
                      </a:schemeClr>
                    </a:solidFill>
                  </a:tcPr>
                </a:tc>
                <a:tc gridSpan="2">
                  <a:txBody>
                    <a:bodyPr/>
                    <a:lstStyle/>
                    <a:p>
                      <a:pPr marL="0" algn="ctr" defTabSz="457200" rtl="0" eaLnBrk="1" fontAlgn="ctr" latinLnBrk="0" hangingPunct="1"/>
                      <a:r>
                        <a:rPr lang="en-GB" sz="800" b="1" i="0" u="none" strike="noStrike" kern="1200" dirty="0">
                          <a:solidFill>
                            <a:srgbClr val="FFFFFF"/>
                          </a:solidFill>
                          <a:effectLst/>
                          <a:latin typeface="Arial" panose="020B0604020202020204" pitchFamily="34" charset="0"/>
                          <a:ea typeface="+mn-ea"/>
                          <a:cs typeface="+mn-cs"/>
                        </a:rPr>
                        <a:t>High Net Worth/Non Domicile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3E75"/>
                    </a:solidFill>
                  </a:tcPr>
                </a:tc>
                <a:tc hMerge="1">
                  <a:txBody>
                    <a:bodyPr/>
                    <a:lstStyle/>
                    <a:p>
                      <a:pPr marL="0" algn="ctr" defTabSz="457200" rtl="0" eaLnBrk="1" fontAlgn="ctr" latinLnBrk="0" hangingPunct="1"/>
                      <a:endParaRPr lang="en-GB" sz="1200" b="1" i="0" u="none" strike="noStrike" kern="1200" dirty="0">
                        <a:solidFill>
                          <a:srgbClr val="FFFFFF"/>
                        </a:solidFill>
                        <a:effectLst/>
                        <a:latin typeface="Arial" panose="020B0604020202020204" pitchFamily="34" charset="0"/>
                        <a:ea typeface="+mn-ea"/>
                        <a:cs typeface="+mn-cs"/>
                      </a:endParaRPr>
                    </a:p>
                  </a:txBody>
                  <a:tcPr marL="4058" marR="4058" marT="4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3E75"/>
                    </a:solidFill>
                  </a:tcPr>
                </a:tc>
                <a:extLst>
                  <a:ext uri="{0D108BD9-81ED-4DB2-BD59-A6C34878D82A}">
                    <a16:rowId xmlns:a16="http://schemas.microsoft.com/office/drawing/2014/main" val="1091955227"/>
                  </a:ext>
                </a:extLst>
              </a:tr>
              <a:tr h="122397">
                <a:tc vMerge="1">
                  <a:txBody>
                    <a:bodyPr/>
                    <a:lstStyle/>
                    <a:p>
                      <a:endParaRPr lang="it-IT" dirty="0"/>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3D49"/>
                    </a:solidFill>
                  </a:tcPr>
                </a:tc>
                <a:tc>
                  <a:txBody>
                    <a:bodyPr/>
                    <a:lstStyle/>
                    <a:p>
                      <a:pPr algn="ctr" fontAlgn="ctr"/>
                      <a:r>
                        <a:rPr lang="it-IT" sz="800" b="1" i="0" u="none" strike="noStrike" dirty="0">
                          <a:solidFill>
                            <a:srgbClr val="000000"/>
                          </a:solidFill>
                          <a:effectLst/>
                          <a:latin typeface="Arial" panose="020B0604020202020204" pitchFamily="34" charset="0"/>
                        </a:rPr>
                        <a:t>UK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it-IT" sz="800" b="1" i="0" u="none" strike="noStrike" dirty="0">
                          <a:solidFill>
                            <a:srgbClr val="000000"/>
                          </a:solidFill>
                          <a:effectLst/>
                          <a:latin typeface="Arial" panose="020B0604020202020204" pitchFamily="34" charset="0"/>
                        </a:rPr>
                        <a:t>Foreign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1" i="0" u="none" strike="noStrike" dirty="0">
                          <a:solidFill>
                            <a:srgbClr val="000000"/>
                          </a:solidFill>
                          <a:effectLst/>
                          <a:latin typeface="Arial" panose="020B0604020202020204" pitchFamily="34" charset="0"/>
                        </a:rPr>
                        <a:t>UK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algn="ctr" fontAlgn="ctr"/>
                      <a:r>
                        <a:rPr lang="it-IT" sz="800" b="1" i="0" u="none" strike="noStrike" dirty="0">
                          <a:solidFill>
                            <a:srgbClr val="000000"/>
                          </a:solidFill>
                          <a:effectLst/>
                          <a:latin typeface="Arial" panose="020B0604020202020204" pitchFamily="34" charset="0"/>
                        </a:rPr>
                        <a:t>Foreign source</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549056400"/>
                  </a:ext>
                </a:extLst>
              </a:tr>
              <a:tr h="361229">
                <a:tc>
                  <a:txBody>
                    <a:bodyPr/>
                    <a:lstStyle/>
                    <a:p>
                      <a:pPr algn="ctr" rtl="0" fontAlgn="ctr"/>
                      <a:r>
                        <a:rPr lang="it-IT" sz="800" b="1" i="0" u="none" strike="noStrike" dirty="0">
                          <a:solidFill>
                            <a:srgbClr val="FFFFFF"/>
                          </a:solidFill>
                          <a:effectLst/>
                          <a:latin typeface="Arial" panose="020B0604020202020204" pitchFamily="34" charset="0"/>
                        </a:rPr>
                        <a:t>Residential property</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algn="ctr" fontAlgn="ctr"/>
                      <a:r>
                        <a:rPr lang="it-IT" sz="800" b="0" i="0" u="none" strike="noStrike" kern="1200" dirty="0">
                          <a:solidFill>
                            <a:srgbClr val="000000"/>
                          </a:solidFill>
                          <a:effectLst/>
                          <a:latin typeface="Arial" panose="020B0604020202020204" pitchFamily="34" charset="0"/>
                          <a:ea typeface="+mn-ea"/>
                          <a:cs typeface="+mn-cs"/>
                        </a:rPr>
                        <a:t>18%/28%</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it-IT" sz="800" b="0" i="0" u="none" strike="noStrike" kern="1200" dirty="0">
                          <a:solidFill>
                            <a:srgbClr val="000000"/>
                          </a:solidFill>
                          <a:effectLst/>
                          <a:latin typeface="Arial" panose="020B0604020202020204" pitchFamily="34" charset="0"/>
                          <a:ea typeface="+mn-ea"/>
                          <a:cs typeface="+mn-cs"/>
                        </a:rPr>
                        <a:t>18%/28%</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0" i="0" u="none" strike="noStrike" dirty="0">
                          <a:solidFill>
                            <a:srgbClr val="000000"/>
                          </a:solidFill>
                          <a:effectLst/>
                          <a:latin typeface="Arial" panose="020B0604020202020204" pitchFamily="34" charset="0"/>
                        </a:rPr>
                        <a:t>Same as ordinary</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 </a:t>
                      </a:r>
                      <a:r>
                        <a:rPr lang="en-US" sz="800" b="0" i="0" u="none" strike="noStrike" dirty="0">
                          <a:solidFill>
                            <a:srgbClr val="000000"/>
                          </a:solidFill>
                          <a:effectLst/>
                          <a:latin typeface="Arial" panose="020B0604020202020204" pitchFamily="34" charset="0"/>
                        </a:rPr>
                        <a:t>under “Remittance Basis” for non-domiciles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3840676417"/>
                  </a:ext>
                </a:extLst>
              </a:tr>
              <a:tr h="361229">
                <a:tc>
                  <a:txBody>
                    <a:bodyPr/>
                    <a:lstStyle/>
                    <a:p>
                      <a:pPr algn="ctr" rtl="0" fontAlgn="ctr"/>
                      <a:r>
                        <a:rPr lang="it-IT" sz="800" b="1" i="0" u="none" strike="noStrike" dirty="0">
                          <a:solidFill>
                            <a:srgbClr val="FFFFFF"/>
                          </a:solidFill>
                          <a:effectLst/>
                          <a:latin typeface="Arial" panose="020B0604020202020204" pitchFamily="34" charset="0"/>
                        </a:rPr>
                        <a:t>Financial Assets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it-IT" sz="800" b="0" i="0" u="none" strike="noStrike" dirty="0">
                          <a:solidFill>
                            <a:srgbClr val="000000"/>
                          </a:solidFill>
                          <a:effectLst/>
                          <a:latin typeface="Arial" panose="020B0604020202020204" pitchFamily="34" charset="0"/>
                        </a:rPr>
                        <a:t>10%/20%</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en-US" sz="800" b="0" i="0" u="none" strike="noStrike" dirty="0">
                          <a:solidFill>
                            <a:srgbClr val="000000"/>
                          </a:solidFill>
                          <a:effectLst/>
                          <a:latin typeface="Arial" panose="020B0604020202020204" pitchFamily="34" charset="0"/>
                        </a:rPr>
                        <a:t>10/20%</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0" i="0" u="none" strike="noStrike" dirty="0">
                          <a:solidFill>
                            <a:srgbClr val="000000"/>
                          </a:solidFill>
                          <a:effectLst/>
                          <a:latin typeface="Arial" panose="020B0604020202020204" pitchFamily="34" charset="0"/>
                        </a:rPr>
                        <a:t>Same as ordinary</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 </a:t>
                      </a:r>
                      <a:r>
                        <a:rPr lang="en-US" sz="800" b="0" i="0" u="none" strike="noStrike" dirty="0">
                          <a:solidFill>
                            <a:srgbClr val="000000"/>
                          </a:solidFill>
                          <a:effectLst/>
                          <a:latin typeface="Arial" panose="020B0604020202020204" pitchFamily="34" charset="0"/>
                        </a:rPr>
                        <a:t>under “Remittance Basis” for non-domiciles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3990732459"/>
                  </a:ext>
                </a:extLst>
              </a:tr>
              <a:tr h="361229">
                <a:tc>
                  <a:txBody>
                    <a:bodyPr/>
                    <a:lstStyle/>
                    <a:p>
                      <a:pPr algn="ctr" rtl="0" fontAlgn="ctr"/>
                      <a:r>
                        <a:rPr lang="it-IT" sz="800" b="1" i="0" u="none" strike="noStrike" dirty="0">
                          <a:solidFill>
                            <a:srgbClr val="FFFFFF"/>
                          </a:solidFill>
                          <a:effectLst/>
                          <a:latin typeface="Arial" panose="020B0604020202020204" pitchFamily="34" charset="0"/>
                        </a:rPr>
                        <a:t>Capital gains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a:txBody>
                    <a:bodyPr/>
                    <a:lstStyle/>
                    <a:p>
                      <a:pPr algn="ctr" fontAlgn="ctr"/>
                      <a:r>
                        <a:rPr lang="it-IT" sz="800" b="0" i="0" u="none" strike="noStrike" dirty="0">
                          <a:solidFill>
                            <a:srgbClr val="000000"/>
                          </a:solidFill>
                          <a:effectLst/>
                          <a:latin typeface="Arial" panose="020B0604020202020204" pitchFamily="34" charset="0"/>
                        </a:rPr>
                        <a:t>10%/20%</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a:txBody>
                    <a:bodyPr/>
                    <a:lstStyle/>
                    <a:p>
                      <a:pPr algn="ctr" fontAlgn="ctr"/>
                      <a:r>
                        <a:rPr lang="it-IT" sz="800" b="0" i="0" u="none" strike="noStrike" dirty="0">
                          <a:solidFill>
                            <a:srgbClr val="000000"/>
                          </a:solidFill>
                          <a:effectLst/>
                          <a:latin typeface="Arial" panose="020B0604020202020204" pitchFamily="34" charset="0"/>
                        </a:rPr>
                        <a:t>10/20%</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fontAlgn="ctr"/>
                      <a:r>
                        <a:rPr lang="it-IT" sz="800" b="0" i="0" u="none" strike="noStrike" dirty="0">
                          <a:solidFill>
                            <a:srgbClr val="000000"/>
                          </a:solidFill>
                          <a:effectLst/>
                          <a:latin typeface="Arial" panose="020B0604020202020204" pitchFamily="34" charset="0"/>
                        </a:rPr>
                        <a:t>Same as ordinary</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a:txBody>
                    <a:bodyPr/>
                    <a:lstStyle/>
                    <a:p>
                      <a:pPr marL="0" indent="0" algn="ctr" fontAlgn="ctr">
                        <a:buFont typeface="Arial" panose="020B0604020202020204" pitchFamily="34" charset="0"/>
                        <a:buNone/>
                      </a:pPr>
                      <a:r>
                        <a:rPr lang="en-US" sz="800" b="1" i="0" u="none" strike="noStrike" dirty="0">
                          <a:solidFill>
                            <a:srgbClr val="000000"/>
                          </a:solidFill>
                          <a:effectLst/>
                          <a:latin typeface="Arial" panose="020B0604020202020204" pitchFamily="34" charset="0"/>
                        </a:rPr>
                        <a:t>Potentially 0% </a:t>
                      </a:r>
                      <a:r>
                        <a:rPr lang="en-US" sz="800" b="0" i="0" u="none" strike="noStrike" dirty="0">
                          <a:solidFill>
                            <a:srgbClr val="000000"/>
                          </a:solidFill>
                          <a:effectLst/>
                          <a:latin typeface="Arial" panose="020B0604020202020204" pitchFamily="34" charset="0"/>
                        </a:rPr>
                        <a:t>under “Remittance Basis” for non-domiciles</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2342856975"/>
                  </a:ext>
                </a:extLst>
              </a:tr>
              <a:tr h="449675">
                <a:tc>
                  <a:txBody>
                    <a:bodyPr/>
                    <a:lstStyle/>
                    <a:p>
                      <a:pPr algn="ctr" rtl="0" fontAlgn="ctr"/>
                      <a:r>
                        <a:rPr lang="it-IT" sz="900" b="1" i="0" u="none" strike="noStrike" dirty="0">
                          <a:solidFill>
                            <a:srgbClr val="FFFFFF"/>
                          </a:solidFill>
                          <a:effectLst/>
                          <a:latin typeface="Arial" panose="020B0604020202020204" pitchFamily="34" charset="0"/>
                        </a:rPr>
                        <a:t>Inheritance tax</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8998"/>
                    </a:solidFill>
                  </a:tcPr>
                </a:tc>
                <a:tc gridSpan="2">
                  <a:txBody>
                    <a:bodyPr/>
                    <a:lstStyle/>
                    <a:p>
                      <a:pPr algn="ctr" fontAlgn="ctr"/>
                      <a:r>
                        <a:rPr lang="it-IT" sz="800" b="0" i="0" u="none" strike="noStrike" dirty="0">
                          <a:solidFill>
                            <a:srgbClr val="000000"/>
                          </a:solidFill>
                          <a:effectLst/>
                          <a:latin typeface="Arial" panose="020B0604020202020204" pitchFamily="34" charset="0"/>
                        </a:rPr>
                        <a:t>IHT on all assets up to 40% at death</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40000"/>
                        <a:lumOff val="60000"/>
                      </a:schemeClr>
                    </a:solidFill>
                  </a:tcPr>
                </a:tc>
                <a:tc hMerge="1">
                  <a:txBody>
                    <a:bodyPr/>
                    <a:lstStyle/>
                    <a:p>
                      <a:pPr algn="ctr" fontAlgn="ctr"/>
                      <a:endParaRPr lang="en-US" sz="700" b="0" i="0" u="none" strike="noStrike" dirty="0">
                        <a:solidFill>
                          <a:srgbClr val="000000"/>
                        </a:solidFill>
                        <a:effectLst/>
                        <a:highlight>
                          <a:srgbClr val="FFFF00"/>
                        </a:highlight>
                        <a:latin typeface="Arial" panose="020B0604020202020204" pitchFamily="34" charset="0"/>
                      </a:endParaRPr>
                    </a:p>
                  </a:txBody>
                  <a:tcPr marL="4058" marR="4058" marT="4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60000"/>
                        <a:lumOff val="40000"/>
                      </a:schemeClr>
                    </a:solidFill>
                  </a:tcPr>
                </a:tc>
                <a:tc gridSpan="2">
                  <a:txBody>
                    <a:bodyPr/>
                    <a:lstStyle/>
                    <a:p>
                      <a:pPr algn="ctr" fontAlgn="ctr"/>
                      <a:r>
                        <a:rPr lang="it-IT" sz="800" b="0" i="0" u="none" strike="noStrike" dirty="0">
                          <a:solidFill>
                            <a:srgbClr val="000000"/>
                          </a:solidFill>
                          <a:effectLst/>
                          <a:latin typeface="Arial" panose="020B0604020202020204" pitchFamily="34" charset="0"/>
                        </a:rPr>
                        <a:t>Could be taxed at 0% if non domiciled at death</a:t>
                      </a:r>
                    </a:p>
                  </a:txBody>
                  <a:tcPr marL="3044" marR="3044" marT="30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D3D9"/>
                    </a:solidFill>
                  </a:tcPr>
                </a:tc>
                <a:tc hMerge="1">
                  <a:txBody>
                    <a:bodyPr/>
                    <a:lstStyle/>
                    <a:p>
                      <a:endParaRPr lang="en-GB" dirty="0"/>
                    </a:p>
                  </a:txBody>
                  <a:tcPr marL="4058" marR="4058" marT="405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EB1BD"/>
                    </a:solidFill>
                  </a:tcPr>
                </a:tc>
                <a:extLst>
                  <a:ext uri="{0D108BD9-81ED-4DB2-BD59-A6C34878D82A}">
                    <a16:rowId xmlns:a16="http://schemas.microsoft.com/office/drawing/2014/main" val="1601516330"/>
                  </a:ext>
                </a:extLst>
              </a:tr>
            </a:tbl>
          </a:graphicData>
        </a:graphic>
      </p:graphicFrame>
      <p:sp>
        <p:nvSpPr>
          <p:cNvPr id="6" name="Slide Number Placeholder 5">
            <a:extLst>
              <a:ext uri="{FF2B5EF4-FFF2-40B4-BE49-F238E27FC236}">
                <a16:creationId xmlns:a16="http://schemas.microsoft.com/office/drawing/2014/main" id="{D88CBA8C-83DE-4F78-8A24-00DFB966D45D}"/>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42</a:t>
            </a:fld>
            <a:endParaRPr lang="en-US" dirty="0"/>
          </a:p>
        </p:txBody>
      </p:sp>
      <p:sp>
        <p:nvSpPr>
          <p:cNvPr id="7" name="Flowchart: Connector 6">
            <a:extLst>
              <a:ext uri="{FF2B5EF4-FFF2-40B4-BE49-F238E27FC236}">
                <a16:creationId xmlns:a16="http://schemas.microsoft.com/office/drawing/2014/main" id="{2CFEF8E7-69E9-4853-A9E1-AAFE234DE4D6}"/>
              </a:ext>
            </a:extLst>
          </p:cNvPr>
          <p:cNvSpPr/>
          <p:nvPr/>
        </p:nvSpPr>
        <p:spPr>
          <a:xfrm>
            <a:off x="7878298"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CB3EC91-35A8-4E06-98CF-DBCE3227A475}"/>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9" name="Group 8">
            <a:extLst>
              <a:ext uri="{FF2B5EF4-FFF2-40B4-BE49-F238E27FC236}">
                <a16:creationId xmlns:a16="http://schemas.microsoft.com/office/drawing/2014/main" id="{2CB0E670-DC4C-4000-B267-ECABE1F11BD9}"/>
              </a:ext>
            </a:extLst>
          </p:cNvPr>
          <p:cNvGrpSpPr/>
          <p:nvPr/>
        </p:nvGrpSpPr>
        <p:grpSpPr>
          <a:xfrm>
            <a:off x="4876003" y="4682753"/>
            <a:ext cx="3334547" cy="375582"/>
            <a:chOff x="2091655" y="6296695"/>
            <a:chExt cx="3722135" cy="433264"/>
          </a:xfrm>
        </p:grpSpPr>
        <p:pic>
          <p:nvPicPr>
            <p:cNvPr id="10" name="Picture 8" descr="Image result for twitter logo">
              <a:extLst>
                <a:ext uri="{FF2B5EF4-FFF2-40B4-BE49-F238E27FC236}">
                  <a16:creationId xmlns:a16="http://schemas.microsoft.com/office/drawing/2014/main" id="{4C95E049-F2C3-4E6F-A3D7-56DAEA8487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linkedin logo">
              <a:extLst>
                <a:ext uri="{FF2B5EF4-FFF2-40B4-BE49-F238E27FC236}">
                  <a16:creationId xmlns:a16="http://schemas.microsoft.com/office/drawing/2014/main" id="{3EBE4FA3-1417-4470-B318-EEDF607DEA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2C9D265-473B-4345-830B-4E1DD67DCE53}"/>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3" name="Rectangle 12">
              <a:extLst>
                <a:ext uri="{FF2B5EF4-FFF2-40B4-BE49-F238E27FC236}">
                  <a16:creationId xmlns:a16="http://schemas.microsoft.com/office/drawing/2014/main" id="{58BE2F23-F9EE-48D1-82AB-8C97D61106F1}"/>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863293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PANEL DISCUSSION</a:t>
            </a:r>
          </a:p>
        </p:txBody>
      </p:sp>
      <p:sp>
        <p:nvSpPr>
          <p:cNvPr id="3"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028729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a:xfrm>
            <a:off x="358423" y="234202"/>
            <a:ext cx="7538668" cy="704188"/>
          </a:xfrm>
        </p:spPr>
        <p:txBody>
          <a:bodyPr>
            <a:noAutofit/>
          </a:bodyPr>
          <a:lstStyle/>
          <a:p>
            <a:r>
              <a:rPr lang="en-GB" dirty="0">
                <a:solidFill>
                  <a:srgbClr val="222850"/>
                </a:solidFill>
              </a:rPr>
              <a:t>CASE STUDY SUMMARY: 5 SCENARIOS</a:t>
            </a:r>
          </a:p>
        </p:txBody>
      </p:sp>
      <p:sp>
        <p:nvSpPr>
          <p:cNvPr id="4" name="Rectangle 3">
            <a:extLst>
              <a:ext uri="{FF2B5EF4-FFF2-40B4-BE49-F238E27FC236}">
                <a16:creationId xmlns:a16="http://schemas.microsoft.com/office/drawing/2014/main" id="{118E5CB2-9C31-4FD4-A1A6-E486850E66D7}"/>
              </a:ext>
            </a:extLst>
          </p:cNvPr>
          <p:cNvSpPr/>
          <p:nvPr/>
        </p:nvSpPr>
        <p:spPr>
          <a:xfrm>
            <a:off x="270633" y="356456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1</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F48C387-46FC-453B-A84D-8BF00517E30E}"/>
              </a:ext>
            </a:extLst>
          </p:cNvPr>
          <p:cNvPicPr>
            <a:picLocks noChangeAspect="1"/>
          </p:cNvPicPr>
          <p:nvPr/>
        </p:nvPicPr>
        <p:blipFill>
          <a:blip r:embed="rId2"/>
          <a:stretch>
            <a:fillRect/>
          </a:stretch>
        </p:blipFill>
        <p:spPr>
          <a:xfrm>
            <a:off x="461176" y="3877743"/>
            <a:ext cx="1077471" cy="415360"/>
          </a:xfrm>
          <a:prstGeom prst="rect">
            <a:avLst/>
          </a:prstGeom>
        </p:spPr>
      </p:pic>
      <p:sp>
        <p:nvSpPr>
          <p:cNvPr id="6" name="Rectangle 5">
            <a:extLst>
              <a:ext uri="{FF2B5EF4-FFF2-40B4-BE49-F238E27FC236}">
                <a16:creationId xmlns:a16="http://schemas.microsoft.com/office/drawing/2014/main" id="{F0551939-752C-4609-838B-D5A848A1A0E4}"/>
              </a:ext>
            </a:extLst>
          </p:cNvPr>
          <p:cNvSpPr/>
          <p:nvPr/>
        </p:nvSpPr>
        <p:spPr>
          <a:xfrm>
            <a:off x="1945480" y="356694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2</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2" descr="Cyprus flag package - Country flags">
            <a:extLst>
              <a:ext uri="{FF2B5EF4-FFF2-40B4-BE49-F238E27FC236}">
                <a16:creationId xmlns:a16="http://schemas.microsoft.com/office/drawing/2014/main" id="{CFDCAC6A-2D84-475F-A365-5059B6778BF9}"/>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220" y="3887513"/>
            <a:ext cx="1042987" cy="4055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BBC27F-F2F7-44C2-850E-0185399A903C}"/>
              </a:ext>
            </a:extLst>
          </p:cNvPr>
          <p:cNvSpPr/>
          <p:nvPr/>
        </p:nvSpPr>
        <p:spPr>
          <a:xfrm>
            <a:off x="3620327" y="356456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3</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074187C-C21B-4761-900A-DF6A18657BF0}"/>
              </a:ext>
            </a:extLst>
          </p:cNvPr>
          <p:cNvSpPr/>
          <p:nvPr/>
        </p:nvSpPr>
        <p:spPr>
          <a:xfrm>
            <a:off x="5295174" y="356456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4</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1A2F0D2-7715-4CB7-B4A1-5B299F8E3884}"/>
              </a:ext>
            </a:extLst>
          </p:cNvPr>
          <p:cNvSpPr/>
          <p:nvPr/>
        </p:nvSpPr>
        <p:spPr>
          <a:xfrm>
            <a:off x="6970021" y="356456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5</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EDDCCD2-0DB3-4F8B-A3F5-5CF65A9C5051}"/>
              </a:ext>
            </a:extLst>
          </p:cNvPr>
          <p:cNvPicPr>
            <a:picLocks noChangeAspect="1"/>
          </p:cNvPicPr>
          <p:nvPr/>
        </p:nvPicPr>
        <p:blipFill>
          <a:blip r:embed="rId4"/>
          <a:stretch>
            <a:fillRect/>
          </a:stretch>
        </p:blipFill>
        <p:spPr>
          <a:xfrm>
            <a:off x="3022268" y="2481752"/>
            <a:ext cx="2503887" cy="1060836"/>
          </a:xfrm>
          <a:prstGeom prst="rect">
            <a:avLst/>
          </a:prstGeom>
        </p:spPr>
      </p:pic>
      <p:sp>
        <p:nvSpPr>
          <p:cNvPr id="12" name="Vertical Scroll 38">
            <a:extLst>
              <a:ext uri="{FF2B5EF4-FFF2-40B4-BE49-F238E27FC236}">
                <a16:creationId xmlns:a16="http://schemas.microsoft.com/office/drawing/2014/main" id="{619DF801-1D9B-4F19-B89F-44C6625CFFFF}"/>
              </a:ext>
            </a:extLst>
          </p:cNvPr>
          <p:cNvSpPr/>
          <p:nvPr/>
        </p:nvSpPr>
        <p:spPr>
          <a:xfrm>
            <a:off x="6886223" y="1293019"/>
            <a:ext cx="2193483" cy="2157051"/>
          </a:xfrm>
          <a:prstGeom prst="verticalScroll">
            <a:avLst/>
          </a:prstGeom>
          <a:solidFill>
            <a:srgbClr val="0089BC"/>
          </a:solidFill>
          <a:ln>
            <a:solidFill>
              <a:srgbClr val="222850"/>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r>
              <a:rPr lang="en-GB" sz="1200" dirty="0">
                <a:solidFill>
                  <a:schemeClr val="bg1"/>
                </a:solidFill>
                <a:latin typeface="Arial"/>
                <a:cs typeface="Arial"/>
              </a:rPr>
              <a:t>Foreign tax authorities challenge tax residence:</a:t>
            </a:r>
          </a:p>
          <a:p>
            <a:pPr marL="171450" indent="-171450">
              <a:lnSpc>
                <a:spcPct val="110000"/>
              </a:lnSpc>
              <a:buBlip>
                <a:blip r:embed="rId5"/>
              </a:buBlip>
            </a:pPr>
            <a:r>
              <a:rPr lang="en-GB" sz="1200" dirty="0">
                <a:solidFill>
                  <a:schemeClr val="bg1"/>
                </a:solidFill>
                <a:latin typeface="Arial"/>
                <a:cs typeface="Arial"/>
              </a:rPr>
              <a:t>Permanent home</a:t>
            </a:r>
          </a:p>
          <a:p>
            <a:pPr marL="171450" indent="-171450">
              <a:lnSpc>
                <a:spcPct val="110000"/>
              </a:lnSpc>
              <a:buBlip>
                <a:blip r:embed="rId5"/>
              </a:buBlip>
            </a:pPr>
            <a:r>
              <a:rPr lang="en-GB" sz="1200" dirty="0">
                <a:solidFill>
                  <a:schemeClr val="bg1"/>
                </a:solidFill>
                <a:latin typeface="Arial"/>
                <a:cs typeface="Arial"/>
              </a:rPr>
              <a:t>Personal and economic relations (i.e. centre of vital interests)</a:t>
            </a:r>
          </a:p>
          <a:p>
            <a:pPr marL="171450" indent="-171450">
              <a:lnSpc>
                <a:spcPct val="110000"/>
              </a:lnSpc>
              <a:buBlip>
                <a:blip r:embed="rId5"/>
              </a:buBlip>
            </a:pPr>
            <a:r>
              <a:rPr lang="en-US" sz="1200" dirty="0">
                <a:solidFill>
                  <a:schemeClr val="bg1"/>
                </a:solidFill>
                <a:latin typeface="Arial"/>
                <a:cs typeface="Arial"/>
              </a:rPr>
              <a:t>Habitual abode</a:t>
            </a:r>
          </a:p>
        </p:txBody>
      </p:sp>
      <p:sp>
        <p:nvSpPr>
          <p:cNvPr id="13" name="Speech Bubble: Oval 12">
            <a:extLst>
              <a:ext uri="{FF2B5EF4-FFF2-40B4-BE49-F238E27FC236}">
                <a16:creationId xmlns:a16="http://schemas.microsoft.com/office/drawing/2014/main" id="{7BFE33E0-5726-4FE2-A5FB-2D9308BE798A}"/>
              </a:ext>
            </a:extLst>
          </p:cNvPr>
          <p:cNvSpPr/>
          <p:nvPr/>
        </p:nvSpPr>
        <p:spPr>
          <a:xfrm>
            <a:off x="156321" y="990739"/>
            <a:ext cx="1871662" cy="766624"/>
          </a:xfrm>
          <a:prstGeom prst="wedgeEllipseCallout">
            <a:avLst>
              <a:gd name="adj1" fmla="val 100196"/>
              <a:gd name="adj2" fmla="val 202262"/>
            </a:avLst>
          </a:prstGeom>
          <a:solidFill>
            <a:srgbClr val="4F7F9C"/>
          </a:solidFill>
          <a:ln>
            <a:solidFill>
              <a:srgbClr val="2228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a:p>
            <a:pPr algn="ctr"/>
            <a:r>
              <a:rPr lang="en-GB" dirty="0">
                <a:latin typeface="Arial Black" panose="020B0A04020102020204" pitchFamily="34" charset="0"/>
              </a:rPr>
              <a:t>Want to Relocate</a:t>
            </a:r>
          </a:p>
          <a:p>
            <a:pPr algn="ctr"/>
            <a:r>
              <a:rPr lang="en-GB" dirty="0">
                <a:latin typeface="Arial Black" panose="020B0A04020102020204" pitchFamily="34" charset="0"/>
              </a:rPr>
              <a:t> </a:t>
            </a:r>
          </a:p>
        </p:txBody>
      </p:sp>
      <p:sp>
        <p:nvSpPr>
          <p:cNvPr id="14" name="Speech Bubble: Rectangle with Corners Rounded 13">
            <a:extLst>
              <a:ext uri="{FF2B5EF4-FFF2-40B4-BE49-F238E27FC236}">
                <a16:creationId xmlns:a16="http://schemas.microsoft.com/office/drawing/2014/main" id="{3D714F96-C3AB-490A-BEFD-70C02004BEEF}"/>
              </a:ext>
            </a:extLst>
          </p:cNvPr>
          <p:cNvSpPr/>
          <p:nvPr/>
        </p:nvSpPr>
        <p:spPr>
          <a:xfrm>
            <a:off x="2348345" y="850397"/>
            <a:ext cx="4731462" cy="1507358"/>
          </a:xfrm>
          <a:prstGeom prst="wedgeRoundRectCallout">
            <a:avLst/>
          </a:prstGeom>
          <a:solidFill>
            <a:schemeClr val="accent5"/>
          </a:solidFill>
          <a:ln>
            <a:solidFill>
              <a:srgbClr val="2228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700" b="1" u="sng" dirty="0">
                <a:latin typeface="Arial Black" panose="020B0A04020102020204" pitchFamily="34" charset="0"/>
                <a:cs typeface="Arial" panose="020B0604020202020204" pitchFamily="34" charset="0"/>
              </a:rPr>
              <a:t>SOURCES OF INCOME: </a:t>
            </a:r>
          </a:p>
          <a:p>
            <a:pPr marL="342900" indent="-342900">
              <a:buAutoNum type="arabicParenBoth"/>
            </a:pPr>
            <a:r>
              <a:rPr lang="en-GB" sz="1700" dirty="0">
                <a:latin typeface="Arial" panose="020B0604020202020204" pitchFamily="34" charset="0"/>
                <a:cs typeface="Arial" panose="020B0604020202020204" pitchFamily="34" charset="0"/>
              </a:rPr>
              <a:t>Passive income: Dividend income, Interest income, Rental income, Capital gains, </a:t>
            </a:r>
          </a:p>
          <a:p>
            <a:pPr marL="342900" indent="-342900">
              <a:buAutoNum type="arabicParenBoth"/>
            </a:pPr>
            <a:r>
              <a:rPr lang="en-GB" sz="1700" dirty="0">
                <a:latin typeface="Arial" panose="020B0604020202020204" pitchFamily="34" charset="0"/>
                <a:cs typeface="Arial" panose="020B0604020202020204" pitchFamily="34" charset="0"/>
              </a:rPr>
              <a:t>Active income: Employment income</a:t>
            </a:r>
          </a:p>
          <a:p>
            <a:pPr marL="342900" indent="-342900">
              <a:buAutoNum type="arabicParenBoth"/>
            </a:pPr>
            <a:r>
              <a:rPr lang="en-GB" sz="1700" dirty="0">
                <a:latin typeface="Arial" panose="020B0604020202020204" pitchFamily="34" charset="0"/>
                <a:cs typeface="Arial" panose="020B0604020202020204" pitchFamily="34" charset="0"/>
              </a:rPr>
              <a:t>Capital assets: Wealth and inheritance</a:t>
            </a:r>
          </a:p>
        </p:txBody>
      </p:sp>
      <p:pic>
        <p:nvPicPr>
          <p:cNvPr id="18" name="Picture 17">
            <a:extLst>
              <a:ext uri="{FF2B5EF4-FFF2-40B4-BE49-F238E27FC236}">
                <a16:creationId xmlns:a16="http://schemas.microsoft.com/office/drawing/2014/main" id="{947A0E8E-7070-49F1-B698-1E40C003140C}"/>
              </a:ext>
            </a:extLst>
          </p:cNvPr>
          <p:cNvPicPr>
            <a:picLocks noChangeAspect="1"/>
          </p:cNvPicPr>
          <p:nvPr/>
        </p:nvPicPr>
        <p:blipFill>
          <a:blip r:embed="rId6"/>
          <a:stretch>
            <a:fillRect/>
          </a:stretch>
        </p:blipFill>
        <p:spPr>
          <a:xfrm>
            <a:off x="3800476" y="3821906"/>
            <a:ext cx="1100138" cy="585075"/>
          </a:xfrm>
          <a:prstGeom prst="rect">
            <a:avLst/>
          </a:prstGeom>
        </p:spPr>
      </p:pic>
      <p:pic>
        <p:nvPicPr>
          <p:cNvPr id="20" name="Picture 19">
            <a:extLst>
              <a:ext uri="{FF2B5EF4-FFF2-40B4-BE49-F238E27FC236}">
                <a16:creationId xmlns:a16="http://schemas.microsoft.com/office/drawing/2014/main" id="{AA7A6C23-662C-4C68-A0F9-83A0496D9AAF}"/>
              </a:ext>
            </a:extLst>
          </p:cNvPr>
          <p:cNvPicPr>
            <a:picLocks noChangeAspect="1"/>
          </p:cNvPicPr>
          <p:nvPr/>
        </p:nvPicPr>
        <p:blipFill>
          <a:blip r:embed="rId7"/>
          <a:stretch>
            <a:fillRect/>
          </a:stretch>
        </p:blipFill>
        <p:spPr>
          <a:xfrm>
            <a:off x="5526155" y="3850970"/>
            <a:ext cx="1002506" cy="526946"/>
          </a:xfrm>
          <a:prstGeom prst="rect">
            <a:avLst/>
          </a:prstGeom>
        </p:spPr>
      </p:pic>
      <p:pic>
        <p:nvPicPr>
          <p:cNvPr id="24" name="Picture 23">
            <a:extLst>
              <a:ext uri="{FF2B5EF4-FFF2-40B4-BE49-F238E27FC236}">
                <a16:creationId xmlns:a16="http://schemas.microsoft.com/office/drawing/2014/main" id="{56D5CA96-C059-45C7-B298-EBAA5FE48864}"/>
              </a:ext>
            </a:extLst>
          </p:cNvPr>
          <p:cNvPicPr>
            <a:picLocks noChangeAspect="1"/>
          </p:cNvPicPr>
          <p:nvPr/>
        </p:nvPicPr>
        <p:blipFill>
          <a:blip r:embed="rId8"/>
          <a:stretch>
            <a:fillRect/>
          </a:stretch>
        </p:blipFill>
        <p:spPr>
          <a:xfrm>
            <a:off x="7208044" y="3849771"/>
            <a:ext cx="1057274" cy="528146"/>
          </a:xfrm>
          <a:prstGeom prst="rect">
            <a:avLst/>
          </a:prstGeom>
        </p:spPr>
      </p:pic>
      <p:sp>
        <p:nvSpPr>
          <p:cNvPr id="25" name="Speech Bubble: Oval 24">
            <a:extLst>
              <a:ext uri="{FF2B5EF4-FFF2-40B4-BE49-F238E27FC236}">
                <a16:creationId xmlns:a16="http://schemas.microsoft.com/office/drawing/2014/main" id="{5377C234-6EA8-4E65-AA91-8A8FADB25391}"/>
              </a:ext>
            </a:extLst>
          </p:cNvPr>
          <p:cNvSpPr/>
          <p:nvPr/>
        </p:nvSpPr>
        <p:spPr>
          <a:xfrm>
            <a:off x="64294" y="2408795"/>
            <a:ext cx="2091926" cy="927335"/>
          </a:xfrm>
          <a:prstGeom prst="wedgeEllipseCallout">
            <a:avLst>
              <a:gd name="adj1" fmla="val 79154"/>
              <a:gd name="adj2" fmla="val 8480"/>
            </a:avLst>
          </a:prstGeom>
          <a:solidFill>
            <a:schemeClr val="accent1"/>
          </a:solidFill>
          <a:ln>
            <a:solidFill>
              <a:srgbClr val="2228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Black" panose="020B0A04020102020204" pitchFamily="34" charset="0"/>
                <a:cs typeface="Arial" panose="020B0604020202020204" pitchFamily="34" charset="0"/>
              </a:rPr>
              <a:t>Private wealth tax planning</a:t>
            </a:r>
          </a:p>
        </p:txBody>
      </p:sp>
      <p:sp>
        <p:nvSpPr>
          <p:cNvPr id="3" name="TextBox 2">
            <a:extLst>
              <a:ext uri="{FF2B5EF4-FFF2-40B4-BE49-F238E27FC236}">
                <a16:creationId xmlns:a16="http://schemas.microsoft.com/office/drawing/2014/main" id="{53B88217-72CA-42FF-9CFB-AB2478FE758A}"/>
              </a:ext>
            </a:extLst>
          </p:cNvPr>
          <p:cNvSpPr txBox="1"/>
          <p:nvPr/>
        </p:nvSpPr>
        <p:spPr>
          <a:xfrm>
            <a:off x="3738130" y="2481751"/>
            <a:ext cx="1257301" cy="338554"/>
          </a:xfrm>
          <a:prstGeom prst="rect">
            <a:avLst/>
          </a:prstGeom>
          <a:noFill/>
        </p:spPr>
        <p:txBody>
          <a:bodyPr wrap="square" rtlCol="0">
            <a:spAutoFit/>
          </a:bodyPr>
          <a:lstStyle/>
          <a:p>
            <a:r>
              <a:rPr lang="en-GB" sz="1600" dirty="0">
                <a:solidFill>
                  <a:schemeClr val="accent1"/>
                </a:solidFill>
                <a:latin typeface="Arial Black" panose="020B0A04020102020204" pitchFamily="34" charset="0"/>
              </a:rPr>
              <a:t>Family</a:t>
            </a:r>
          </a:p>
        </p:txBody>
      </p:sp>
      <p:sp>
        <p:nvSpPr>
          <p:cNvPr id="19" name="Slide Number Placeholder 5">
            <a:extLst>
              <a:ext uri="{FF2B5EF4-FFF2-40B4-BE49-F238E27FC236}">
                <a16:creationId xmlns:a16="http://schemas.microsoft.com/office/drawing/2014/main" id="{910E53AD-1042-43CD-8DD6-15FACB91438A}"/>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44</a:t>
            </a:fld>
            <a:endParaRPr lang="en-US" dirty="0"/>
          </a:p>
        </p:txBody>
      </p:sp>
      <p:sp>
        <p:nvSpPr>
          <p:cNvPr id="21" name="Rectangle 20">
            <a:extLst>
              <a:ext uri="{FF2B5EF4-FFF2-40B4-BE49-F238E27FC236}">
                <a16:creationId xmlns:a16="http://schemas.microsoft.com/office/drawing/2014/main" id="{507FC642-5750-4BAF-B812-CB2EE7F52795}"/>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22" name="Group 21">
            <a:extLst>
              <a:ext uri="{FF2B5EF4-FFF2-40B4-BE49-F238E27FC236}">
                <a16:creationId xmlns:a16="http://schemas.microsoft.com/office/drawing/2014/main" id="{7EF716A9-6762-4A1B-B02D-6856CCD746E0}"/>
              </a:ext>
            </a:extLst>
          </p:cNvPr>
          <p:cNvGrpSpPr/>
          <p:nvPr/>
        </p:nvGrpSpPr>
        <p:grpSpPr>
          <a:xfrm>
            <a:off x="4876003" y="4682753"/>
            <a:ext cx="3334547" cy="375582"/>
            <a:chOff x="2091655" y="6296695"/>
            <a:chExt cx="3722135" cy="433264"/>
          </a:xfrm>
        </p:grpSpPr>
        <p:pic>
          <p:nvPicPr>
            <p:cNvPr id="23" name="Picture 8" descr="Image result for twitter logo">
              <a:extLst>
                <a:ext uri="{FF2B5EF4-FFF2-40B4-BE49-F238E27FC236}">
                  <a16:creationId xmlns:a16="http://schemas.microsoft.com/office/drawing/2014/main" id="{28D2A7B0-5253-4BB6-8963-BE1E11F4C1E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linkedin logo">
              <a:extLst>
                <a:ext uri="{FF2B5EF4-FFF2-40B4-BE49-F238E27FC236}">
                  <a16:creationId xmlns:a16="http://schemas.microsoft.com/office/drawing/2014/main" id="{4F20DF2D-EF4B-46FF-A975-2266D76EFF9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383AB57-AA7D-40A1-A66F-9BB22482614A}"/>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28" name="Rectangle 27">
              <a:extLst>
                <a:ext uri="{FF2B5EF4-FFF2-40B4-BE49-F238E27FC236}">
                  <a16:creationId xmlns:a16="http://schemas.microsoft.com/office/drawing/2014/main" id="{56DB315A-E877-4A0A-AFC3-E2E57AB46ABC}"/>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403185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850"/>
                </a:solidFill>
              </a:rPr>
              <a:t>PANEL DISCUSSION - GREECE</a:t>
            </a:r>
          </a:p>
        </p:txBody>
      </p:sp>
      <p:sp>
        <p:nvSpPr>
          <p:cNvPr id="6" name="Title 1">
            <a:extLst>
              <a:ext uri="{FF2B5EF4-FFF2-40B4-BE49-F238E27FC236}">
                <a16:creationId xmlns:a16="http://schemas.microsoft.com/office/drawing/2014/main" id="{6AAD9A4D-8792-4268-9E86-F61E880B124D}"/>
              </a:ext>
            </a:extLst>
          </p:cNvPr>
          <p:cNvSpPr txBox="1">
            <a:spLocks/>
          </p:cNvSpPr>
          <p:nvPr/>
        </p:nvSpPr>
        <p:spPr>
          <a:xfrm>
            <a:off x="358423" y="738696"/>
            <a:ext cx="5689086" cy="265759"/>
          </a:xfrm>
          <a:prstGeom prst="rect">
            <a:avLst/>
          </a:prstGeom>
        </p:spPr>
        <p:txBody>
          <a:bodyPr vert="horz" lIns="91440" tIns="45720" rIns="91440" bIns="45720" rtlCol="0" anchor="ctr">
            <a:normAutofit fontScale="85000" lnSpcReduction="20000"/>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en-GB" sz="2000" dirty="0"/>
              <a:t>THE FUTURE OF THE SPECIAL TAX REGIMES - HIGHLIGHTS</a:t>
            </a:r>
          </a:p>
        </p:txBody>
      </p:sp>
      <p:sp>
        <p:nvSpPr>
          <p:cNvPr id="7" name="Slide Number Placeholder 5">
            <a:extLst>
              <a:ext uri="{FF2B5EF4-FFF2-40B4-BE49-F238E27FC236}">
                <a16:creationId xmlns:a16="http://schemas.microsoft.com/office/drawing/2014/main" id="{0E200B13-25D3-4DCE-845D-BAA1B40316B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45</a:t>
            </a:fld>
            <a:endParaRPr lang="en-US" dirty="0"/>
          </a:p>
        </p:txBody>
      </p:sp>
      <p:sp>
        <p:nvSpPr>
          <p:cNvPr id="9" name="Flowchart: Connector 8">
            <a:extLst>
              <a:ext uri="{FF2B5EF4-FFF2-40B4-BE49-F238E27FC236}">
                <a16:creationId xmlns:a16="http://schemas.microsoft.com/office/drawing/2014/main" id="{1CBDC340-2340-4C6C-A59E-BAAA997F6CC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AA85D0-5F75-4319-9C04-1C0D1DD6417B}"/>
              </a:ext>
            </a:extLst>
          </p:cNvPr>
          <p:cNvSpPr txBox="1"/>
          <p:nvPr/>
        </p:nvSpPr>
        <p:spPr>
          <a:xfrm>
            <a:off x="400756" y="1143003"/>
            <a:ext cx="7651044" cy="3327962"/>
          </a:xfrm>
          <a:prstGeom prst="rect">
            <a:avLst/>
          </a:prstGeom>
          <a:noFill/>
        </p:spPr>
        <p:txBody>
          <a:bodyPr wrap="square" rtlCol="0">
            <a:spAutoFit/>
          </a:bodyPr>
          <a:lstStyle/>
          <a:p>
            <a:pPr marL="342900" indent="-342900">
              <a:lnSpc>
                <a:spcPct val="110000"/>
              </a:lnSpc>
              <a:buBlip>
                <a:blip r:embed="rId3"/>
              </a:buBlip>
            </a:pPr>
            <a:r>
              <a:rPr lang="en-GB" sz="1750" dirty="0">
                <a:latin typeface="Arial" panose="020B0604020202020204" pitchFamily="34" charset="0"/>
                <a:cs typeface="Arial" panose="020B0604020202020204" pitchFamily="34" charset="0"/>
              </a:rPr>
              <a:t>More than 90 HNWI with their families and </a:t>
            </a:r>
            <a:r>
              <a:rPr lang="el-GR" sz="1750" dirty="0">
                <a:latin typeface="Arial" panose="020B0604020202020204" pitchFamily="34" charset="0"/>
                <a:cs typeface="Arial" panose="020B0604020202020204" pitchFamily="34" charset="0"/>
              </a:rPr>
              <a:t>180 </a:t>
            </a:r>
            <a:r>
              <a:rPr lang="en-GB" sz="1750" dirty="0">
                <a:latin typeface="Arial" panose="020B0604020202020204" pitchFamily="34" charset="0"/>
                <a:cs typeface="Arial" panose="020B0604020202020204" pitchFamily="34" charset="0"/>
              </a:rPr>
              <a:t>retirees have relocated in Greece in the first year of application of each special tax regime.</a:t>
            </a:r>
          </a:p>
          <a:p>
            <a:pPr marL="342900" indent="-342900">
              <a:lnSpc>
                <a:spcPct val="110000"/>
              </a:lnSpc>
              <a:buBlip>
                <a:blip r:embed="rId3"/>
              </a:buBlip>
            </a:pPr>
            <a:endParaRPr lang="en-GB" sz="1750" dirty="0">
              <a:latin typeface="Arial" panose="020B0604020202020204" pitchFamily="34" charset="0"/>
              <a:cs typeface="Arial" panose="020B0604020202020204" pitchFamily="34" charset="0"/>
            </a:endParaRPr>
          </a:p>
          <a:p>
            <a:pPr marL="342900" indent="-342900">
              <a:lnSpc>
                <a:spcPct val="110000"/>
              </a:lnSpc>
              <a:buBlip>
                <a:blip r:embed="rId3"/>
              </a:buBlip>
            </a:pPr>
            <a:r>
              <a:rPr lang="en-GB" sz="1750" dirty="0">
                <a:latin typeface="Arial" panose="020B0604020202020204" pitchFamily="34" charset="0"/>
                <a:cs typeface="Arial" panose="020B0604020202020204" pitchFamily="34" charset="0"/>
              </a:rPr>
              <a:t>Greece has already collected from special tax schemes </a:t>
            </a:r>
            <a:r>
              <a:rPr lang="el-GR" sz="1750" dirty="0">
                <a:latin typeface="Arial" panose="020B0604020202020204" pitchFamily="34" charset="0"/>
                <a:cs typeface="Arial" panose="020B0604020202020204" pitchFamily="34" charset="0"/>
              </a:rPr>
              <a:t>4,5 </a:t>
            </a:r>
            <a:r>
              <a:rPr lang="en-GB" sz="1750" dirty="0">
                <a:latin typeface="Arial" panose="020B0604020202020204" pitchFamily="34" charset="0"/>
                <a:cs typeface="Arial" panose="020B0604020202020204" pitchFamily="34" charset="0"/>
              </a:rPr>
              <a:t>million Euros in taxes without co-estimating the side-benefits of relocations (i.e. investments to be conducted by HNWI and consumer habits of individuals relocating in Greece).</a:t>
            </a:r>
          </a:p>
          <a:p>
            <a:pPr marL="342900" indent="-342900">
              <a:lnSpc>
                <a:spcPct val="110000"/>
              </a:lnSpc>
              <a:buBlip>
                <a:blip r:embed="rId3"/>
              </a:buBlip>
            </a:pPr>
            <a:endParaRPr lang="en-GB" sz="1750" dirty="0">
              <a:latin typeface="Arial" panose="020B0604020202020204" pitchFamily="34" charset="0"/>
              <a:cs typeface="Arial" panose="020B0604020202020204" pitchFamily="34" charset="0"/>
            </a:endParaRPr>
          </a:p>
          <a:p>
            <a:pPr marL="342900" indent="-342900">
              <a:lnSpc>
                <a:spcPct val="110000"/>
              </a:lnSpc>
              <a:buBlip>
                <a:blip r:embed="rId3"/>
              </a:buBlip>
            </a:pPr>
            <a:r>
              <a:rPr lang="en-GB" sz="1750" dirty="0">
                <a:latin typeface="Arial" panose="020B0604020202020204" pitchFamily="34" charset="0"/>
                <a:cs typeface="Arial" panose="020B0604020202020204" pitchFamily="34" charset="0"/>
              </a:rPr>
              <a:t>The Greek State provides relatively quick procedures for individuals to become Greek tax residents under the newly introduced special tax regimes (i.e. the application and approval takes a maximum of 60 days).</a:t>
            </a:r>
            <a:endParaRPr lang="el-GR" sz="175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E85862-954F-452B-A3D7-7EE802CD3EB7}"/>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2" name="Group 11">
            <a:extLst>
              <a:ext uri="{FF2B5EF4-FFF2-40B4-BE49-F238E27FC236}">
                <a16:creationId xmlns:a16="http://schemas.microsoft.com/office/drawing/2014/main" id="{919D9EF7-480B-4828-803F-D5B277EFDCF9}"/>
              </a:ext>
            </a:extLst>
          </p:cNvPr>
          <p:cNvGrpSpPr/>
          <p:nvPr/>
        </p:nvGrpSpPr>
        <p:grpSpPr>
          <a:xfrm>
            <a:off x="4876003" y="4682753"/>
            <a:ext cx="3334547" cy="375582"/>
            <a:chOff x="2091655" y="6296695"/>
            <a:chExt cx="3722135" cy="433264"/>
          </a:xfrm>
        </p:grpSpPr>
        <p:pic>
          <p:nvPicPr>
            <p:cNvPr id="13" name="Picture 8" descr="Image result for twitter logo">
              <a:extLst>
                <a:ext uri="{FF2B5EF4-FFF2-40B4-BE49-F238E27FC236}">
                  <a16:creationId xmlns:a16="http://schemas.microsoft.com/office/drawing/2014/main" id="{12B28CFC-94F8-4EB2-850B-FBB5E8A227F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linkedin logo">
              <a:extLst>
                <a:ext uri="{FF2B5EF4-FFF2-40B4-BE49-F238E27FC236}">
                  <a16:creationId xmlns:a16="http://schemas.microsoft.com/office/drawing/2014/main" id="{33E663EF-2979-4EE6-8BA8-BA3CF1740CE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E620091-E940-4ADB-8B23-7CCC6EC44E04}"/>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6" name="Rectangle 15">
              <a:extLst>
                <a:ext uri="{FF2B5EF4-FFF2-40B4-BE49-F238E27FC236}">
                  <a16:creationId xmlns:a16="http://schemas.microsoft.com/office/drawing/2014/main" id="{5F3296D5-C8C9-4EB7-A33C-EA9CB189C053}"/>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052518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850"/>
                </a:solidFill>
              </a:rPr>
              <a:t>PANEL DISCUSSION - GREECE</a:t>
            </a:r>
          </a:p>
        </p:txBody>
      </p:sp>
      <p:sp>
        <p:nvSpPr>
          <p:cNvPr id="6" name="Title 1">
            <a:extLst>
              <a:ext uri="{FF2B5EF4-FFF2-40B4-BE49-F238E27FC236}">
                <a16:creationId xmlns:a16="http://schemas.microsoft.com/office/drawing/2014/main" id="{6AAD9A4D-8792-4268-9E86-F61E880B124D}"/>
              </a:ext>
            </a:extLst>
          </p:cNvPr>
          <p:cNvSpPr txBox="1">
            <a:spLocks/>
          </p:cNvSpPr>
          <p:nvPr/>
        </p:nvSpPr>
        <p:spPr>
          <a:xfrm>
            <a:off x="358423" y="738696"/>
            <a:ext cx="5689086" cy="265759"/>
          </a:xfrm>
          <a:prstGeom prst="rect">
            <a:avLst/>
          </a:prstGeom>
        </p:spPr>
        <p:txBody>
          <a:bodyPr vert="horz" lIns="91440" tIns="45720" rIns="91440" bIns="45720" rtlCol="0" anchor="ctr">
            <a:normAutofit fontScale="85000" lnSpcReduction="20000"/>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en-US" sz="2000" dirty="0"/>
              <a:t>THE FUTURE OF </a:t>
            </a:r>
            <a:r>
              <a:rPr lang="en-GB" sz="2000" dirty="0"/>
              <a:t>SPECIAL TAX </a:t>
            </a:r>
            <a:r>
              <a:rPr lang="en-US" sz="2000" dirty="0"/>
              <a:t>REGIMES - CHALLENGES</a:t>
            </a:r>
          </a:p>
        </p:txBody>
      </p:sp>
      <p:sp>
        <p:nvSpPr>
          <p:cNvPr id="7" name="Slide Number Placeholder 5">
            <a:extLst>
              <a:ext uri="{FF2B5EF4-FFF2-40B4-BE49-F238E27FC236}">
                <a16:creationId xmlns:a16="http://schemas.microsoft.com/office/drawing/2014/main" id="{0E200B13-25D3-4DCE-845D-BAA1B40316B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46</a:t>
            </a:fld>
            <a:endParaRPr lang="en-US" dirty="0"/>
          </a:p>
        </p:txBody>
      </p:sp>
      <p:sp>
        <p:nvSpPr>
          <p:cNvPr id="9" name="Flowchart: Connector 8">
            <a:extLst>
              <a:ext uri="{FF2B5EF4-FFF2-40B4-BE49-F238E27FC236}">
                <a16:creationId xmlns:a16="http://schemas.microsoft.com/office/drawing/2014/main" id="{1CBDC340-2340-4C6C-A59E-BAAA997F6CC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AA85D0-5F75-4319-9C04-1C0D1DD6417B}"/>
              </a:ext>
            </a:extLst>
          </p:cNvPr>
          <p:cNvSpPr txBox="1"/>
          <p:nvPr/>
        </p:nvSpPr>
        <p:spPr>
          <a:xfrm>
            <a:off x="400756" y="1143003"/>
            <a:ext cx="7651044" cy="3523272"/>
          </a:xfrm>
          <a:prstGeom prst="rect">
            <a:avLst/>
          </a:prstGeom>
          <a:noFill/>
        </p:spPr>
        <p:txBody>
          <a:bodyPr wrap="square" rtlCol="0">
            <a:spAutoFit/>
          </a:bodyPr>
          <a:lstStyle/>
          <a:p>
            <a:pPr marL="342900" indent="-342900">
              <a:lnSpc>
                <a:spcPct val="110000"/>
              </a:lnSpc>
              <a:buBlip>
                <a:blip r:embed="rId3"/>
              </a:buBlip>
            </a:pPr>
            <a:r>
              <a:rPr lang="en-US" sz="1700" dirty="0">
                <a:solidFill>
                  <a:srgbClr val="1A1A1A"/>
                </a:solidFill>
                <a:latin typeface="Arial"/>
                <a:cs typeface="Arial"/>
              </a:rPr>
              <a:t>Even though Greek State has adopted fast-track application procedures, the coronavirus pandemic is placing obstacles for the quick completion of relocations (i.e.</a:t>
            </a:r>
            <a:r>
              <a:rPr lang="el-GR" sz="1700" dirty="0">
                <a:solidFill>
                  <a:srgbClr val="1A1A1A"/>
                </a:solidFill>
                <a:latin typeface="Arial"/>
                <a:cs typeface="Arial"/>
              </a:rPr>
              <a:t> </a:t>
            </a:r>
            <a:r>
              <a:rPr lang="en-GB" sz="1700" dirty="0">
                <a:solidFill>
                  <a:srgbClr val="1A1A1A"/>
                </a:solidFill>
                <a:latin typeface="Arial"/>
                <a:cs typeface="Arial"/>
              </a:rPr>
              <a:t>delays in</a:t>
            </a:r>
            <a:r>
              <a:rPr lang="en-US" sz="1700" dirty="0">
                <a:solidFill>
                  <a:srgbClr val="1A1A1A"/>
                </a:solidFill>
                <a:latin typeface="Arial"/>
                <a:cs typeface="Arial"/>
              </a:rPr>
              <a:t> collection of documentation from departing jurisdictions, movement restrictions of individuals wishing to relocate </a:t>
            </a:r>
            <a:r>
              <a:rPr lang="en-US" sz="1700" dirty="0" err="1">
                <a:solidFill>
                  <a:srgbClr val="1A1A1A"/>
                </a:solidFill>
                <a:latin typeface="Arial"/>
                <a:cs typeface="Arial"/>
              </a:rPr>
              <a:t>etc</a:t>
            </a:r>
            <a:r>
              <a:rPr lang="en-US" sz="1700" dirty="0">
                <a:solidFill>
                  <a:srgbClr val="1A1A1A"/>
                </a:solidFill>
                <a:latin typeface="Arial"/>
                <a:cs typeface="Arial"/>
              </a:rPr>
              <a:t>).</a:t>
            </a:r>
          </a:p>
          <a:p>
            <a:pPr>
              <a:lnSpc>
                <a:spcPct val="110000"/>
              </a:lnSpc>
            </a:pPr>
            <a:endParaRPr lang="en-GB" sz="1700" dirty="0">
              <a:solidFill>
                <a:srgbClr val="1A1A1A"/>
              </a:solidFill>
              <a:latin typeface="Arial"/>
              <a:cs typeface="Arial"/>
            </a:endParaRPr>
          </a:p>
          <a:p>
            <a:pPr marL="342900" indent="-342900">
              <a:lnSpc>
                <a:spcPct val="110000"/>
              </a:lnSpc>
              <a:buBlip>
                <a:blip r:embed="rId3"/>
              </a:buBlip>
            </a:pPr>
            <a:r>
              <a:rPr lang="en-US" sz="1700" dirty="0">
                <a:solidFill>
                  <a:srgbClr val="1A1A1A"/>
                </a:solidFill>
                <a:latin typeface="Arial"/>
                <a:cs typeface="Arial"/>
              </a:rPr>
              <a:t>Given that special tax regimes have been introduced recently, there have not been widely tested in their interaction with foreign tax systems and in light of the applicable Double Tax Conventions.</a:t>
            </a:r>
          </a:p>
          <a:p>
            <a:pPr marL="342900" indent="-342900">
              <a:lnSpc>
                <a:spcPct val="110000"/>
              </a:lnSpc>
              <a:buBlip>
                <a:blip r:embed="rId3"/>
              </a:buBlip>
            </a:pPr>
            <a:endParaRPr lang="en-US" sz="1700" dirty="0">
              <a:solidFill>
                <a:srgbClr val="1A1A1A"/>
              </a:solidFill>
              <a:latin typeface="Arial"/>
              <a:cs typeface="Arial"/>
            </a:endParaRPr>
          </a:p>
          <a:p>
            <a:pPr marL="342900" indent="-342900">
              <a:lnSpc>
                <a:spcPct val="110000"/>
              </a:lnSpc>
              <a:buBlip>
                <a:blip r:embed="rId3"/>
              </a:buBlip>
            </a:pPr>
            <a:r>
              <a:rPr lang="en-US" sz="1700" dirty="0">
                <a:solidFill>
                  <a:srgbClr val="1A1A1A"/>
                </a:solidFill>
                <a:latin typeface="Arial"/>
                <a:cs typeface="Arial"/>
              </a:rPr>
              <a:t>Political “frictions” may be caused due to tax competition between departing and landing jurisdictions. In this event the stability in the implementation of such regimes cannot be guaranteed.</a:t>
            </a:r>
          </a:p>
        </p:txBody>
      </p:sp>
      <p:sp>
        <p:nvSpPr>
          <p:cNvPr id="8" name="Rectangle 7">
            <a:extLst>
              <a:ext uri="{FF2B5EF4-FFF2-40B4-BE49-F238E27FC236}">
                <a16:creationId xmlns:a16="http://schemas.microsoft.com/office/drawing/2014/main" id="{9C9D5200-CF72-477E-9CB8-FD49A7C6F4E1}"/>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1" name="Group 10">
            <a:extLst>
              <a:ext uri="{FF2B5EF4-FFF2-40B4-BE49-F238E27FC236}">
                <a16:creationId xmlns:a16="http://schemas.microsoft.com/office/drawing/2014/main" id="{327D7602-8981-46C0-BF31-1F8934AF9132}"/>
              </a:ext>
            </a:extLst>
          </p:cNvPr>
          <p:cNvGrpSpPr/>
          <p:nvPr/>
        </p:nvGrpSpPr>
        <p:grpSpPr>
          <a:xfrm>
            <a:off x="4876003" y="4682753"/>
            <a:ext cx="3334547" cy="375582"/>
            <a:chOff x="2091655" y="6296695"/>
            <a:chExt cx="3722135" cy="433264"/>
          </a:xfrm>
        </p:grpSpPr>
        <p:pic>
          <p:nvPicPr>
            <p:cNvPr id="12" name="Picture 8" descr="Image result for twitter logo">
              <a:extLst>
                <a:ext uri="{FF2B5EF4-FFF2-40B4-BE49-F238E27FC236}">
                  <a16:creationId xmlns:a16="http://schemas.microsoft.com/office/drawing/2014/main" id="{C7756058-84D0-4617-87B4-4E66C2017A4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mage result for linkedin logo">
              <a:extLst>
                <a:ext uri="{FF2B5EF4-FFF2-40B4-BE49-F238E27FC236}">
                  <a16:creationId xmlns:a16="http://schemas.microsoft.com/office/drawing/2014/main" id="{D146C188-6AE5-4E31-AE6E-DB6045FF855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6B76571-E488-4B63-B397-97681F98CF0F}"/>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5" name="Rectangle 14">
              <a:extLst>
                <a:ext uri="{FF2B5EF4-FFF2-40B4-BE49-F238E27FC236}">
                  <a16:creationId xmlns:a16="http://schemas.microsoft.com/office/drawing/2014/main" id="{CE2C9EB2-6CF1-4077-A73B-7AA4B2D32DDA}"/>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001198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850"/>
                </a:solidFill>
              </a:rPr>
              <a:t>PANEL DISCUSSION - ITALY</a:t>
            </a:r>
          </a:p>
        </p:txBody>
      </p:sp>
      <p:sp>
        <p:nvSpPr>
          <p:cNvPr id="6" name="Title 1">
            <a:extLst>
              <a:ext uri="{FF2B5EF4-FFF2-40B4-BE49-F238E27FC236}">
                <a16:creationId xmlns:a16="http://schemas.microsoft.com/office/drawing/2014/main" id="{6AAD9A4D-8792-4268-9E86-F61E880B124D}"/>
              </a:ext>
            </a:extLst>
          </p:cNvPr>
          <p:cNvSpPr txBox="1">
            <a:spLocks/>
          </p:cNvSpPr>
          <p:nvPr/>
        </p:nvSpPr>
        <p:spPr>
          <a:xfrm>
            <a:off x="358423" y="738696"/>
            <a:ext cx="5689086" cy="265759"/>
          </a:xfrm>
          <a:prstGeom prst="rect">
            <a:avLst/>
          </a:prstGeom>
        </p:spPr>
        <p:txBody>
          <a:bodyPr vert="horz" lIns="91440" tIns="45720" rIns="91440" bIns="45720" rtlCol="0" anchor="ctr">
            <a:normAutofit fontScale="85000" lnSpcReduction="20000"/>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en-GB" sz="2000" dirty="0"/>
              <a:t>THE FUTURE OF THE FAVOURABLE REGIMES</a:t>
            </a:r>
          </a:p>
        </p:txBody>
      </p:sp>
      <p:sp>
        <p:nvSpPr>
          <p:cNvPr id="7" name="Slide Number Placeholder 5">
            <a:extLst>
              <a:ext uri="{FF2B5EF4-FFF2-40B4-BE49-F238E27FC236}">
                <a16:creationId xmlns:a16="http://schemas.microsoft.com/office/drawing/2014/main" id="{0E200B13-25D3-4DCE-845D-BAA1B40316B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47</a:t>
            </a:fld>
            <a:endParaRPr lang="en-US" dirty="0"/>
          </a:p>
        </p:txBody>
      </p:sp>
      <p:sp>
        <p:nvSpPr>
          <p:cNvPr id="9" name="Flowchart: Connector 8">
            <a:extLst>
              <a:ext uri="{FF2B5EF4-FFF2-40B4-BE49-F238E27FC236}">
                <a16:creationId xmlns:a16="http://schemas.microsoft.com/office/drawing/2014/main" id="{1CBDC340-2340-4C6C-A59E-BAAA997F6CC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AA85D0-5F75-4319-9C04-1C0D1DD6417B}"/>
              </a:ext>
            </a:extLst>
          </p:cNvPr>
          <p:cNvSpPr txBox="1"/>
          <p:nvPr/>
        </p:nvSpPr>
        <p:spPr>
          <a:xfrm>
            <a:off x="400756" y="1143003"/>
            <a:ext cx="7651044" cy="1287532"/>
          </a:xfrm>
          <a:prstGeom prst="rect">
            <a:avLst/>
          </a:prstGeom>
          <a:noFill/>
        </p:spPr>
        <p:txBody>
          <a:bodyPr wrap="square" rtlCol="0">
            <a:spAutoFit/>
          </a:bodyPr>
          <a:lstStyle/>
          <a:p>
            <a:pPr marL="342900" indent="-342900">
              <a:lnSpc>
                <a:spcPct val="110000"/>
              </a:lnSpc>
              <a:buBlip>
                <a:blip r:embed="rId3"/>
              </a:buBlip>
            </a:pPr>
            <a:r>
              <a:rPr lang="en-US" dirty="0">
                <a:solidFill>
                  <a:srgbClr val="1A1A1A"/>
                </a:solidFill>
                <a:latin typeface="Arial"/>
                <a:cs typeface="Arial"/>
              </a:rPr>
              <a:t>Italy has introduced such special tax regimes in order to encourage foreign individuals to live and invest in Italy and to fight the brain drain.</a:t>
            </a:r>
          </a:p>
          <a:p>
            <a:pPr marL="342900" indent="-342900">
              <a:lnSpc>
                <a:spcPct val="110000"/>
              </a:lnSpc>
              <a:buBlip>
                <a:blip r:embed="rId3"/>
              </a:buBlip>
            </a:pPr>
            <a:endParaRPr lang="en-US" dirty="0">
              <a:solidFill>
                <a:srgbClr val="1A1A1A"/>
              </a:solidFill>
              <a:latin typeface="Arial"/>
              <a:cs typeface="Arial"/>
            </a:endParaRPr>
          </a:p>
          <a:p>
            <a:pPr marL="342900" indent="-342900">
              <a:lnSpc>
                <a:spcPct val="110000"/>
              </a:lnSpc>
              <a:buBlip>
                <a:blip r:embed="rId3"/>
              </a:buBlip>
            </a:pPr>
            <a:r>
              <a:rPr lang="en-US" dirty="0">
                <a:solidFill>
                  <a:srgbClr val="1A1A1A"/>
                </a:solidFill>
                <a:latin typeface="Arial"/>
                <a:cs typeface="Arial"/>
              </a:rPr>
              <a:t>Some figures…</a:t>
            </a:r>
            <a:endParaRPr lang="en-GB" dirty="0">
              <a:solidFill>
                <a:srgbClr val="1A1A1A"/>
              </a:solidFill>
              <a:latin typeface="Arial"/>
              <a:cs typeface="Arial"/>
            </a:endParaRPr>
          </a:p>
        </p:txBody>
      </p:sp>
      <p:sp>
        <p:nvSpPr>
          <p:cNvPr id="8" name="Flowchart: Connector 7">
            <a:extLst>
              <a:ext uri="{FF2B5EF4-FFF2-40B4-BE49-F238E27FC236}">
                <a16:creationId xmlns:a16="http://schemas.microsoft.com/office/drawing/2014/main" id="{B8E5BCE6-C353-49ED-9E2B-237E2B5A41FC}"/>
              </a:ext>
            </a:extLst>
          </p:cNvPr>
          <p:cNvSpPr/>
          <p:nvPr/>
        </p:nvSpPr>
        <p:spPr>
          <a:xfrm>
            <a:off x="7878298" y="-60606"/>
            <a:ext cx="737381" cy="782134"/>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1" name="Table 10">
            <a:extLst>
              <a:ext uri="{FF2B5EF4-FFF2-40B4-BE49-F238E27FC236}">
                <a16:creationId xmlns:a16="http://schemas.microsoft.com/office/drawing/2014/main" id="{822440BC-3607-4433-A100-7ED484460DBC}"/>
              </a:ext>
            </a:extLst>
          </p:cNvPr>
          <p:cNvGraphicFramePr>
            <a:graphicFrameLocks noGrp="1"/>
          </p:cNvGraphicFramePr>
          <p:nvPr>
            <p:extLst>
              <p:ext uri="{D42A27DB-BD31-4B8C-83A1-F6EECF244321}">
                <p14:modId xmlns:p14="http://schemas.microsoft.com/office/powerpoint/2010/main" val="480780396"/>
              </p:ext>
            </p:extLst>
          </p:nvPr>
        </p:nvGraphicFramePr>
        <p:xfrm>
          <a:off x="1442713" y="2457018"/>
          <a:ext cx="6258574" cy="1781793"/>
        </p:xfrm>
        <a:graphic>
          <a:graphicData uri="http://schemas.openxmlformats.org/drawingml/2006/table">
            <a:tbl>
              <a:tblPr firstRow="1" bandRow="1">
                <a:effectLst/>
                <a:tableStyleId>{5A111915-BE36-4E01-A7E5-04B1672EAD32}</a:tableStyleId>
              </a:tblPr>
              <a:tblGrid>
                <a:gridCol w="542597">
                  <a:extLst>
                    <a:ext uri="{9D8B030D-6E8A-4147-A177-3AD203B41FA5}">
                      <a16:colId xmlns:a16="http://schemas.microsoft.com/office/drawing/2014/main" val="2826319973"/>
                    </a:ext>
                  </a:extLst>
                </a:gridCol>
                <a:gridCol w="1402486">
                  <a:extLst>
                    <a:ext uri="{9D8B030D-6E8A-4147-A177-3AD203B41FA5}">
                      <a16:colId xmlns:a16="http://schemas.microsoft.com/office/drawing/2014/main" val="20000"/>
                    </a:ext>
                  </a:extLst>
                </a:gridCol>
                <a:gridCol w="1449309">
                  <a:extLst>
                    <a:ext uri="{9D8B030D-6E8A-4147-A177-3AD203B41FA5}">
                      <a16:colId xmlns:a16="http://schemas.microsoft.com/office/drawing/2014/main" val="20001"/>
                    </a:ext>
                  </a:extLst>
                </a:gridCol>
                <a:gridCol w="1432091">
                  <a:extLst>
                    <a:ext uri="{9D8B030D-6E8A-4147-A177-3AD203B41FA5}">
                      <a16:colId xmlns:a16="http://schemas.microsoft.com/office/drawing/2014/main" val="20002"/>
                    </a:ext>
                  </a:extLst>
                </a:gridCol>
                <a:gridCol w="1432091">
                  <a:extLst>
                    <a:ext uri="{9D8B030D-6E8A-4147-A177-3AD203B41FA5}">
                      <a16:colId xmlns:a16="http://schemas.microsoft.com/office/drawing/2014/main" val="1996161576"/>
                    </a:ext>
                  </a:extLst>
                </a:gridCol>
              </a:tblGrid>
              <a:tr h="0">
                <a:tc>
                  <a:txBody>
                    <a:bodyPr/>
                    <a:lstStyle/>
                    <a:p>
                      <a:pPr algn="ctr" rtl="0" fontAlgn="ctr"/>
                      <a:endParaRPr lang="en-GB" sz="1100" b="1" i="0" u="none" strike="noStrike" noProof="0" dirty="0">
                        <a:solidFill>
                          <a:srgbClr val="FFFFFF"/>
                        </a:solidFill>
                        <a:effectLst/>
                        <a:latin typeface="Arial" panose="020B0604020202020204" pitchFamily="34" charset="0"/>
                      </a:endParaRPr>
                    </a:p>
                  </a:txBody>
                  <a:tcPr marL="68580" marR="68580" marT="34290" marB="34290" anchor="ctr">
                    <a:lnL w="9525" cap="flat" cmpd="sng" algn="ctr">
                      <a:noFill/>
                      <a:prstDash val="solid"/>
                    </a:lnL>
                    <a:lnR w="12700" cap="flat" cmpd="sng" algn="ctr">
                      <a:solidFill>
                        <a:prstClr val="white"/>
                      </a:solidFill>
                      <a:prstDash val="solid"/>
                      <a:round/>
                      <a:headEnd type="none" w="med" len="med"/>
                      <a:tailEnd type="none" w="med" len="med"/>
                    </a:lnR>
                    <a:lnT w="9525" cap="flat" cmpd="sng" algn="ctr">
                      <a:noFill/>
                      <a:prstDash val="soli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rtl="0" fontAlgn="ctr"/>
                      <a:r>
                        <a:rPr lang="en-GB" sz="1100" b="1" i="0" u="none" strike="noStrike" noProof="0" dirty="0">
                          <a:solidFill>
                            <a:srgbClr val="FFFFFF"/>
                          </a:solidFill>
                          <a:effectLst/>
                          <a:latin typeface="Arial" panose="020B0604020202020204" pitchFamily="34" charset="0"/>
                        </a:rPr>
                        <a:t>High net worth regime</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noFill/>
                      <a:prstDash val="soli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104420"/>
                    </a:solidFill>
                  </a:tcPr>
                </a:tc>
                <a:tc>
                  <a:txBody>
                    <a:bodyPr/>
                    <a:lstStyle/>
                    <a:p>
                      <a:pPr algn="ctr" rtl="0" fontAlgn="ctr"/>
                      <a:r>
                        <a:rPr lang="en-GB" sz="1100" b="1" i="0" u="none" strike="noStrike" kern="1200" noProof="0" dirty="0">
                          <a:solidFill>
                            <a:srgbClr val="FFFFFF"/>
                          </a:solidFill>
                          <a:effectLst/>
                          <a:latin typeface="Arial" panose="020B0604020202020204" pitchFamily="34" charset="0"/>
                          <a:ea typeface="+mn-ea"/>
                          <a:cs typeface="+mn-cs"/>
                        </a:rPr>
                        <a:t>Inpatriates regime</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noFill/>
                      <a:prstDash val="soli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5C3E75"/>
                    </a:solidFill>
                  </a:tcPr>
                </a:tc>
                <a:tc>
                  <a:txBody>
                    <a:bodyPr/>
                    <a:lstStyle/>
                    <a:p>
                      <a:pPr algn="ctr"/>
                      <a:r>
                        <a:rPr lang="en-US" sz="1100" u="none" dirty="0">
                          <a:latin typeface="Arial"/>
                          <a:cs typeface="Arial"/>
                        </a:rPr>
                        <a:t>Sportsmen regime </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9525" cap="flat" cmpd="sng" algn="ctr">
                      <a:noFill/>
                      <a:prstDash val="soli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96D1E"/>
                    </a:solidFill>
                  </a:tcPr>
                </a:tc>
                <a:tc>
                  <a:txBody>
                    <a:bodyPr/>
                    <a:lstStyle/>
                    <a:p>
                      <a:pPr algn="ctr"/>
                      <a:r>
                        <a:rPr lang="en-US" sz="1100" u="none">
                          <a:latin typeface="Arial"/>
                          <a:cs typeface="Arial"/>
                        </a:rPr>
                        <a:t>Retired regime</a:t>
                      </a:r>
                      <a:endParaRPr lang="en-US" sz="1100" u="none" dirty="0">
                        <a:latin typeface="Arial"/>
                        <a:cs typeface="Arial"/>
                      </a:endParaRPr>
                    </a:p>
                  </a:txBody>
                  <a:tcPr marL="68580" marR="68580" marT="34290" marB="34290" anchor="ctr">
                    <a:lnL w="12700" cap="flat" cmpd="sng" algn="ctr">
                      <a:solidFill>
                        <a:prstClr val="white"/>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459311">
                <a:tc>
                  <a:txBody>
                    <a:bodyPr/>
                    <a:lstStyle/>
                    <a:p>
                      <a:pPr algn="ctr"/>
                      <a:r>
                        <a:rPr lang="en-US" sz="1100" b="1" dirty="0">
                          <a:solidFill>
                            <a:schemeClr val="tx1"/>
                          </a:solidFill>
                          <a:latin typeface="Arial"/>
                          <a:cs typeface="Arial"/>
                        </a:rPr>
                        <a:t>2017</a:t>
                      </a:r>
                    </a:p>
                  </a:txBody>
                  <a:tcPr marL="68580" marR="68580" marT="34290" marB="34290" anchor="ctr">
                    <a:lnL w="9525" cap="flat" cmpd="sng" algn="ctr">
                      <a:noFill/>
                      <a:prstDash val="soli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1100" kern="1200" dirty="0">
                          <a:solidFill>
                            <a:srgbClr val="1A1A1A"/>
                          </a:solidFill>
                          <a:latin typeface="Arial"/>
                          <a:ea typeface="+mn-ea"/>
                          <a:cs typeface="Arial"/>
                        </a:rPr>
                        <a:t>94</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100" dirty="0">
                          <a:solidFill>
                            <a:srgbClr val="1A1A1A"/>
                          </a:solidFill>
                          <a:latin typeface="Arial"/>
                          <a:cs typeface="Arial"/>
                        </a:rPr>
                        <a:t>5,382</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rgbClr val="1A1A1A"/>
                          </a:solidFill>
                          <a:latin typeface="Arial"/>
                          <a:cs typeface="Arial"/>
                        </a:rPr>
                        <a:t>-</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5D5A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a:solidFill>
                            <a:srgbClr val="1A1A1A"/>
                          </a:solidFill>
                          <a:latin typeface="Arial"/>
                          <a:cs typeface="Arial"/>
                        </a:rPr>
                        <a:t>-</a:t>
                      </a:r>
                      <a:endParaRPr lang="en-US" sz="1100" dirty="0">
                        <a:solidFill>
                          <a:srgbClr val="1A1A1A"/>
                        </a:solidFill>
                        <a:latin typeface="Arial"/>
                        <a:cs typeface="Arial"/>
                      </a:endParaRPr>
                    </a:p>
                  </a:txBody>
                  <a:tcPr marL="68580" marR="68580" marT="34290" marB="34290"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4593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1A1A1A"/>
                          </a:solidFill>
                          <a:latin typeface="Arial"/>
                          <a:cs typeface="Arial"/>
                        </a:rPr>
                        <a:t>2018</a:t>
                      </a:r>
                    </a:p>
                  </a:txBody>
                  <a:tcPr marL="68580" marR="68580" marT="34290" marB="34290" anchor="ctr">
                    <a:lnL w="9525" cap="flat" cmpd="sng" algn="ctr">
                      <a:noFill/>
                      <a:prstDash val="soli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rgbClr val="1A1A1A"/>
                          </a:solidFill>
                          <a:latin typeface="Arial"/>
                          <a:ea typeface="+mn-ea"/>
                          <a:cs typeface="Arial"/>
                        </a:rPr>
                        <a:t>224 </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100" dirty="0">
                          <a:solidFill>
                            <a:srgbClr val="1A1A1A"/>
                          </a:solidFill>
                          <a:latin typeface="Arial"/>
                          <a:cs typeface="Arial"/>
                        </a:rPr>
                        <a:t> 6,942</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CEB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rgbClr val="1A1A1A"/>
                          </a:solidFill>
                          <a:latin typeface="Arial"/>
                          <a:cs typeface="Arial"/>
                        </a:rPr>
                        <a:t>-</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rgbClr val="E5D5A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rgbClr val="1A1A1A"/>
                          </a:solidFill>
                          <a:latin typeface="Arial"/>
                          <a:cs typeface="Arial"/>
                        </a:rPr>
                        <a:t>-</a:t>
                      </a:r>
                    </a:p>
                  </a:txBody>
                  <a:tcPr marL="68580" marR="68580" marT="34290" marB="34290"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4593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1A1A1A"/>
                          </a:solidFill>
                          <a:latin typeface="Arial"/>
                          <a:cs typeface="Arial"/>
                        </a:rPr>
                        <a:t>2019</a:t>
                      </a:r>
                    </a:p>
                  </a:txBody>
                  <a:tcPr marL="68580" marR="68580" marT="34290" marB="34290" anchor="ctr">
                    <a:lnL w="9525" cap="flat" cmpd="sng" algn="ctr">
                      <a:noFill/>
                      <a:prstDash val="soli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4">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rgbClr val="1A1A1A"/>
                          </a:solidFill>
                          <a:latin typeface="Arial"/>
                          <a:ea typeface="+mn-ea"/>
                          <a:cs typeface="Arial"/>
                        </a:rPr>
                        <a:t>363</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100" dirty="0">
                          <a:solidFill>
                            <a:srgbClr val="1A1A1A"/>
                          </a:solidFill>
                          <a:latin typeface="Arial"/>
                          <a:cs typeface="Arial"/>
                        </a:rPr>
                        <a:t>11,200</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CEB1BD"/>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rgbClr val="1A1A1A"/>
                          </a:solidFill>
                          <a:latin typeface="Arial"/>
                          <a:cs typeface="Arial"/>
                        </a:rPr>
                        <a:t>87</a:t>
                      </a:r>
                    </a:p>
                  </a:txBody>
                  <a:tcPr marL="68580" marR="68580" marT="34290" marB="34290"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rgbClr val="E5D5A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rgbClr val="1A1A1A"/>
                          </a:solidFill>
                          <a:latin typeface="Arial"/>
                          <a:cs typeface="Arial"/>
                        </a:rPr>
                        <a:t>48</a:t>
                      </a:r>
                    </a:p>
                  </a:txBody>
                  <a:tcPr marL="68580" marR="68580" marT="34290" marB="34290" anchor="ctr">
                    <a:lnL w="12700" cap="flat" cmpd="sng" algn="ctr">
                      <a:solidFill>
                        <a:prstClr val="white"/>
                      </a:solidFill>
                      <a:prstDash val="solid"/>
                      <a:round/>
                      <a:headEnd type="none" w="med" len="med"/>
                      <a:tailEnd type="none" w="med" len="med"/>
                    </a:lnL>
                    <a:lnR w="9525" cap="flat" cmpd="sng" algn="ctr">
                      <a:noFill/>
                      <a:prstDash val="solid"/>
                    </a:lnR>
                    <a:lnT w="12700" cap="flat" cmpd="sng" algn="ctr">
                      <a:solidFill>
                        <a:prstClr val="white"/>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CD7C88A0-C242-4C9A-9B3F-F3F932D1F1A6}"/>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3" name="Group 12">
            <a:extLst>
              <a:ext uri="{FF2B5EF4-FFF2-40B4-BE49-F238E27FC236}">
                <a16:creationId xmlns:a16="http://schemas.microsoft.com/office/drawing/2014/main" id="{409F87CB-085C-4137-AE1B-5807B626077B}"/>
              </a:ext>
            </a:extLst>
          </p:cNvPr>
          <p:cNvGrpSpPr/>
          <p:nvPr/>
        </p:nvGrpSpPr>
        <p:grpSpPr>
          <a:xfrm>
            <a:off x="4876003" y="4682753"/>
            <a:ext cx="3334547" cy="375582"/>
            <a:chOff x="2091655" y="6296695"/>
            <a:chExt cx="3722135" cy="433264"/>
          </a:xfrm>
        </p:grpSpPr>
        <p:pic>
          <p:nvPicPr>
            <p:cNvPr id="14" name="Picture 8" descr="Image result for twitter logo">
              <a:extLst>
                <a:ext uri="{FF2B5EF4-FFF2-40B4-BE49-F238E27FC236}">
                  <a16:creationId xmlns:a16="http://schemas.microsoft.com/office/drawing/2014/main" id="{B1F3DDF8-1465-4E79-A714-18E20D9831B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linkedin logo">
              <a:extLst>
                <a:ext uri="{FF2B5EF4-FFF2-40B4-BE49-F238E27FC236}">
                  <a16:creationId xmlns:a16="http://schemas.microsoft.com/office/drawing/2014/main" id="{15BB6FCC-3590-4EC9-9205-BC0964B2F49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F801B2A-71B5-46A9-BFB0-38DDCB11011E}"/>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7" name="Rectangle 16">
              <a:extLst>
                <a:ext uri="{FF2B5EF4-FFF2-40B4-BE49-F238E27FC236}">
                  <a16:creationId xmlns:a16="http://schemas.microsoft.com/office/drawing/2014/main" id="{497C42F3-314C-47EA-B831-3E1009C551E6}"/>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105677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850"/>
                </a:solidFill>
              </a:rPr>
              <a:t>PANEL DISCUSSION - ITALY</a:t>
            </a:r>
          </a:p>
        </p:txBody>
      </p:sp>
      <p:sp>
        <p:nvSpPr>
          <p:cNvPr id="6" name="Title 1">
            <a:extLst>
              <a:ext uri="{FF2B5EF4-FFF2-40B4-BE49-F238E27FC236}">
                <a16:creationId xmlns:a16="http://schemas.microsoft.com/office/drawing/2014/main" id="{6AAD9A4D-8792-4268-9E86-F61E880B124D}"/>
              </a:ext>
            </a:extLst>
          </p:cNvPr>
          <p:cNvSpPr txBox="1">
            <a:spLocks/>
          </p:cNvSpPr>
          <p:nvPr/>
        </p:nvSpPr>
        <p:spPr>
          <a:xfrm>
            <a:off x="358423" y="738696"/>
            <a:ext cx="5689086" cy="265759"/>
          </a:xfrm>
          <a:prstGeom prst="rect">
            <a:avLst/>
          </a:prstGeom>
        </p:spPr>
        <p:txBody>
          <a:bodyPr vert="horz" lIns="91440" tIns="45720" rIns="91440" bIns="45720" rtlCol="0" anchor="ctr">
            <a:normAutofit fontScale="85000" lnSpcReduction="20000"/>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en-US" sz="2000" dirty="0"/>
              <a:t>THE FUTURE OF THE </a:t>
            </a:r>
            <a:r>
              <a:rPr lang="en-GB" sz="2000" dirty="0"/>
              <a:t>FAVOURABLE</a:t>
            </a:r>
            <a:r>
              <a:rPr lang="en-US" sz="2000" dirty="0"/>
              <a:t> REGIMES</a:t>
            </a:r>
          </a:p>
        </p:txBody>
      </p:sp>
      <p:sp>
        <p:nvSpPr>
          <p:cNvPr id="7" name="Slide Number Placeholder 5">
            <a:extLst>
              <a:ext uri="{FF2B5EF4-FFF2-40B4-BE49-F238E27FC236}">
                <a16:creationId xmlns:a16="http://schemas.microsoft.com/office/drawing/2014/main" id="{0E200B13-25D3-4DCE-845D-BAA1B40316B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48</a:t>
            </a:fld>
            <a:endParaRPr lang="en-US" dirty="0"/>
          </a:p>
        </p:txBody>
      </p:sp>
      <p:sp>
        <p:nvSpPr>
          <p:cNvPr id="9" name="Flowchart: Connector 8">
            <a:extLst>
              <a:ext uri="{FF2B5EF4-FFF2-40B4-BE49-F238E27FC236}">
                <a16:creationId xmlns:a16="http://schemas.microsoft.com/office/drawing/2014/main" id="{1CBDC340-2340-4C6C-A59E-BAAA997F6CC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AA85D0-5F75-4319-9C04-1C0D1DD6417B}"/>
              </a:ext>
            </a:extLst>
          </p:cNvPr>
          <p:cNvSpPr txBox="1"/>
          <p:nvPr/>
        </p:nvSpPr>
        <p:spPr>
          <a:xfrm>
            <a:off x="400756" y="1143003"/>
            <a:ext cx="7651044" cy="3502434"/>
          </a:xfrm>
          <a:prstGeom prst="rect">
            <a:avLst/>
          </a:prstGeom>
          <a:noFill/>
        </p:spPr>
        <p:txBody>
          <a:bodyPr wrap="square" rtlCol="0">
            <a:spAutoFit/>
          </a:bodyPr>
          <a:lstStyle/>
          <a:p>
            <a:pPr marL="342900" indent="-342900">
              <a:lnSpc>
                <a:spcPct val="110000"/>
              </a:lnSpc>
              <a:buBlip>
                <a:blip r:embed="rId3"/>
              </a:buBlip>
            </a:pPr>
            <a:r>
              <a:rPr lang="en-US" sz="1350" dirty="0">
                <a:solidFill>
                  <a:srgbClr val="1A1A1A"/>
                </a:solidFill>
                <a:latin typeface="Arial"/>
                <a:cs typeface="Arial"/>
              </a:rPr>
              <a:t>The coronavirus pandemic is placing enormous budget pressure on state and local governments</a:t>
            </a:r>
          </a:p>
          <a:p>
            <a:pPr>
              <a:lnSpc>
                <a:spcPct val="110000"/>
              </a:lnSpc>
            </a:pPr>
            <a:endParaRPr lang="en-GB" sz="1350" dirty="0">
              <a:solidFill>
                <a:srgbClr val="1A1A1A"/>
              </a:solidFill>
              <a:latin typeface="Arial"/>
              <a:cs typeface="Arial"/>
            </a:endParaRPr>
          </a:p>
          <a:p>
            <a:pPr marL="342900" indent="-342900">
              <a:lnSpc>
                <a:spcPct val="110000"/>
              </a:lnSpc>
              <a:buBlip>
                <a:blip r:embed="rId3"/>
              </a:buBlip>
            </a:pPr>
            <a:r>
              <a:rPr lang="en-GB" sz="1350" dirty="0">
                <a:solidFill>
                  <a:srgbClr val="1A1A1A"/>
                </a:solidFill>
                <a:latin typeface="Arial"/>
                <a:cs typeface="Arial"/>
              </a:rPr>
              <a:t>Audition of the </a:t>
            </a:r>
            <a:r>
              <a:rPr lang="en-US" sz="1350" dirty="0">
                <a:solidFill>
                  <a:srgbClr val="212529"/>
                </a:solidFill>
                <a:latin typeface="Roboto-Light"/>
                <a:cs typeface="Arial"/>
              </a:rPr>
              <a:t>M</a:t>
            </a:r>
            <a:r>
              <a:rPr lang="en-US" sz="1350" dirty="0">
                <a:solidFill>
                  <a:srgbClr val="212529"/>
                </a:solidFill>
                <a:latin typeface="Roboto-Light"/>
              </a:rPr>
              <a:t>anaging Director of the Ministry of Finance, 26 March 2021:</a:t>
            </a:r>
          </a:p>
          <a:p>
            <a:pPr>
              <a:lnSpc>
                <a:spcPct val="110000"/>
              </a:lnSpc>
            </a:pPr>
            <a:endParaRPr lang="en-GB" sz="1350" dirty="0">
              <a:solidFill>
                <a:srgbClr val="1A1A1A"/>
              </a:solidFill>
              <a:latin typeface="Arial"/>
              <a:cs typeface="Arial"/>
            </a:endParaRPr>
          </a:p>
          <a:p>
            <a:pPr marL="800100" lvl="1" indent="-342900">
              <a:lnSpc>
                <a:spcPct val="110000"/>
              </a:lnSpc>
              <a:buClr>
                <a:srgbClr val="222850"/>
              </a:buClr>
              <a:buFont typeface="Arial" panose="020B0604020202020204" pitchFamily="34" charset="0"/>
              <a:buChar char="•"/>
            </a:pPr>
            <a:r>
              <a:rPr lang="en-GB" sz="1350" dirty="0">
                <a:solidFill>
                  <a:srgbClr val="1A1A1A"/>
                </a:solidFill>
                <a:latin typeface="Arial"/>
                <a:cs typeface="Arial"/>
              </a:rPr>
              <a:t>Estimated lost of tax revenues deriving from such favourable regimes for FY21: €227m;</a:t>
            </a:r>
          </a:p>
          <a:p>
            <a:pPr marL="800100" lvl="1" indent="-342900">
              <a:lnSpc>
                <a:spcPct val="110000"/>
              </a:lnSpc>
              <a:buClr>
                <a:srgbClr val="222850"/>
              </a:buClr>
              <a:buFont typeface="Arial" panose="020B0604020202020204" pitchFamily="34" charset="0"/>
              <a:buChar char="•"/>
            </a:pPr>
            <a:r>
              <a:rPr lang="en-GB" sz="1350" dirty="0">
                <a:solidFill>
                  <a:srgbClr val="1A1A1A"/>
                </a:solidFill>
                <a:latin typeface="Arial"/>
                <a:cs typeface="Arial"/>
              </a:rPr>
              <a:t>The favourable regimes (</a:t>
            </a:r>
            <a:r>
              <a:rPr lang="en-GB" sz="1350" dirty="0" err="1">
                <a:solidFill>
                  <a:srgbClr val="1A1A1A"/>
                </a:solidFill>
                <a:latin typeface="Arial"/>
                <a:cs typeface="Arial"/>
              </a:rPr>
              <a:t>i</a:t>
            </a:r>
            <a:r>
              <a:rPr lang="en-GB" sz="1350" dirty="0">
                <a:solidFill>
                  <a:srgbClr val="1A1A1A"/>
                </a:solidFill>
                <a:latin typeface="Arial"/>
                <a:cs typeface="Arial"/>
              </a:rPr>
              <a:t>) increase the complexity and reduce the redistributive goal of the Individual income tax system and (ii) are controversial from a “horizontal</a:t>
            </a:r>
            <a:r>
              <a:rPr lang="en-US" sz="1350" dirty="0">
                <a:solidFill>
                  <a:srgbClr val="1A1A1A"/>
                </a:solidFill>
                <a:latin typeface="Arial"/>
                <a:cs typeface="Arial"/>
              </a:rPr>
              <a:t> equity” perspective because individuals with similar income and assets do not pay the same amount in taxes.</a:t>
            </a:r>
          </a:p>
          <a:p>
            <a:pPr marL="342900" indent="-342900">
              <a:lnSpc>
                <a:spcPct val="110000"/>
              </a:lnSpc>
              <a:buBlip>
                <a:blip r:embed="rId3"/>
              </a:buBlip>
            </a:pPr>
            <a:r>
              <a:rPr lang="en-GB" sz="1350" dirty="0">
                <a:solidFill>
                  <a:srgbClr val="1A1A1A"/>
                </a:solidFill>
                <a:latin typeface="Arial"/>
                <a:cs typeface="Arial"/>
              </a:rPr>
              <a:t>Rumours about the possibility to increase the inheritance and gift tax or to introduce a wealth tax</a:t>
            </a:r>
          </a:p>
          <a:p>
            <a:pPr marL="342900" indent="-342900">
              <a:lnSpc>
                <a:spcPct val="110000"/>
              </a:lnSpc>
              <a:buBlip>
                <a:blip r:embed="rId3"/>
              </a:buBlip>
            </a:pPr>
            <a:endParaRPr lang="en-GB" sz="1350" dirty="0">
              <a:solidFill>
                <a:srgbClr val="1A1A1A"/>
              </a:solidFill>
              <a:latin typeface="Arial"/>
              <a:cs typeface="Arial"/>
            </a:endParaRPr>
          </a:p>
          <a:p>
            <a:pPr marL="342900" indent="-342900">
              <a:lnSpc>
                <a:spcPct val="110000"/>
              </a:lnSpc>
              <a:buBlip>
                <a:blip r:embed="rId3"/>
              </a:buBlip>
            </a:pPr>
            <a:r>
              <a:rPr lang="en-GB" sz="1350" dirty="0">
                <a:solidFill>
                  <a:srgbClr val="1A1A1A"/>
                </a:solidFill>
                <a:latin typeface="Arial"/>
                <a:cs typeface="Arial"/>
              </a:rPr>
              <a:t>Risk that the regimes will be repealed or tightened? What about people that already applied for it?</a:t>
            </a:r>
          </a:p>
        </p:txBody>
      </p:sp>
      <p:sp>
        <p:nvSpPr>
          <p:cNvPr id="8" name="Flowchart: Connector 7">
            <a:extLst>
              <a:ext uri="{FF2B5EF4-FFF2-40B4-BE49-F238E27FC236}">
                <a16:creationId xmlns:a16="http://schemas.microsoft.com/office/drawing/2014/main" id="{8C17674A-3C12-4773-A636-EAF35FF66ABC}"/>
              </a:ext>
            </a:extLst>
          </p:cNvPr>
          <p:cNvSpPr/>
          <p:nvPr/>
        </p:nvSpPr>
        <p:spPr>
          <a:xfrm>
            <a:off x="7878298" y="-60606"/>
            <a:ext cx="737381" cy="782134"/>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74B01F7-26F4-4C57-A771-31CAD85CBF14}"/>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2" name="Group 11">
            <a:extLst>
              <a:ext uri="{FF2B5EF4-FFF2-40B4-BE49-F238E27FC236}">
                <a16:creationId xmlns:a16="http://schemas.microsoft.com/office/drawing/2014/main" id="{A60DA202-0B44-4EC8-9689-26C53889A65F}"/>
              </a:ext>
            </a:extLst>
          </p:cNvPr>
          <p:cNvGrpSpPr/>
          <p:nvPr/>
        </p:nvGrpSpPr>
        <p:grpSpPr>
          <a:xfrm>
            <a:off x="4876003" y="4682753"/>
            <a:ext cx="3334547" cy="375582"/>
            <a:chOff x="2091655" y="6296695"/>
            <a:chExt cx="3722135" cy="433264"/>
          </a:xfrm>
        </p:grpSpPr>
        <p:pic>
          <p:nvPicPr>
            <p:cNvPr id="13" name="Picture 8" descr="Image result for twitter logo">
              <a:extLst>
                <a:ext uri="{FF2B5EF4-FFF2-40B4-BE49-F238E27FC236}">
                  <a16:creationId xmlns:a16="http://schemas.microsoft.com/office/drawing/2014/main" id="{52A92B4B-01DD-4E73-A851-D0D964C74E0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Image result for linkedin logo">
              <a:extLst>
                <a:ext uri="{FF2B5EF4-FFF2-40B4-BE49-F238E27FC236}">
                  <a16:creationId xmlns:a16="http://schemas.microsoft.com/office/drawing/2014/main" id="{BE986A2D-2897-461F-AFBE-CEC58596E02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9B5599D-5DEF-4C37-9B3E-5948B765DA50}"/>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6" name="Rectangle 15">
              <a:extLst>
                <a:ext uri="{FF2B5EF4-FFF2-40B4-BE49-F238E27FC236}">
                  <a16:creationId xmlns:a16="http://schemas.microsoft.com/office/drawing/2014/main" id="{73DC7BDD-1AB0-47E8-8EA8-AF3F98DD9070}"/>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21592525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22850"/>
                </a:solidFill>
              </a:rPr>
              <a:t>PANEL DISCUSSION - SWITZERLAND</a:t>
            </a:r>
          </a:p>
        </p:txBody>
      </p:sp>
      <p:sp>
        <p:nvSpPr>
          <p:cNvPr id="7" name="Slide Number Placeholder 5">
            <a:extLst>
              <a:ext uri="{FF2B5EF4-FFF2-40B4-BE49-F238E27FC236}">
                <a16:creationId xmlns:a16="http://schemas.microsoft.com/office/drawing/2014/main" id="{0E200B13-25D3-4DCE-845D-BAA1B40316B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49</a:t>
            </a:fld>
            <a:endParaRPr lang="en-US" dirty="0"/>
          </a:p>
        </p:txBody>
      </p:sp>
      <p:sp>
        <p:nvSpPr>
          <p:cNvPr id="9" name="Flowchart: Connector 8">
            <a:extLst>
              <a:ext uri="{FF2B5EF4-FFF2-40B4-BE49-F238E27FC236}">
                <a16:creationId xmlns:a16="http://schemas.microsoft.com/office/drawing/2014/main" id="{1CBDC340-2340-4C6C-A59E-BAAA997F6CC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AA85D0-5F75-4319-9C04-1C0D1DD6417B}"/>
              </a:ext>
            </a:extLst>
          </p:cNvPr>
          <p:cNvSpPr txBox="1"/>
          <p:nvPr/>
        </p:nvSpPr>
        <p:spPr>
          <a:xfrm>
            <a:off x="400756" y="1143003"/>
            <a:ext cx="7651044" cy="3651834"/>
          </a:xfrm>
          <a:prstGeom prst="rect">
            <a:avLst/>
          </a:prstGeom>
          <a:noFill/>
        </p:spPr>
        <p:txBody>
          <a:bodyPr wrap="square" rtlCol="0">
            <a:spAutoFit/>
          </a:bodyPr>
          <a:lstStyle/>
          <a:p>
            <a:pPr marL="342900" indent="-342900">
              <a:lnSpc>
                <a:spcPct val="110000"/>
              </a:lnSpc>
              <a:buBlip>
                <a:blip r:embed="rId3"/>
              </a:buBlip>
            </a:pPr>
            <a:r>
              <a:rPr lang="en-US" sz="1400" b="1" dirty="0">
                <a:solidFill>
                  <a:srgbClr val="1A1A1A"/>
                </a:solidFill>
                <a:latin typeface="Arial"/>
                <a:cs typeface="Arial"/>
              </a:rPr>
              <a:t>Dual tax residence and administrative proceedings</a:t>
            </a:r>
          </a:p>
          <a:p>
            <a:pPr marL="800100" lvl="1" indent="-342900">
              <a:lnSpc>
                <a:spcPct val="110000"/>
              </a:lnSpc>
              <a:buFont typeface="Arial" panose="020B0604020202020204" pitchFamily="34" charset="0"/>
              <a:buChar char="•"/>
            </a:pPr>
            <a:r>
              <a:rPr lang="en-US" sz="1300" dirty="0">
                <a:solidFill>
                  <a:srgbClr val="1A1A1A"/>
                </a:solidFill>
                <a:latin typeface="Arial"/>
                <a:cs typeface="Arial"/>
              </a:rPr>
              <a:t>What happens if a foreign country claims a tax residence and requests information from Switzerland? </a:t>
            </a:r>
          </a:p>
          <a:p>
            <a:pPr marL="342900" indent="-342900">
              <a:lnSpc>
                <a:spcPct val="110000"/>
              </a:lnSpc>
              <a:spcBef>
                <a:spcPts val="500"/>
              </a:spcBef>
              <a:buBlip>
                <a:blip r:embed="rId3"/>
              </a:buBlip>
            </a:pPr>
            <a:r>
              <a:rPr lang="en-US" sz="1400" b="1" dirty="0">
                <a:solidFill>
                  <a:srgbClr val="1A1A1A"/>
                </a:solidFill>
                <a:latin typeface="Arial"/>
                <a:cs typeface="Arial"/>
              </a:rPr>
              <a:t>Wealth and estate planning structures</a:t>
            </a:r>
          </a:p>
          <a:p>
            <a:pPr marL="800100" lvl="1" indent="-342900">
              <a:lnSpc>
                <a:spcPct val="110000"/>
              </a:lnSpc>
              <a:buFont typeface="Arial" panose="020B0604020202020204" pitchFamily="34" charset="0"/>
              <a:buChar char="•"/>
            </a:pPr>
            <a:r>
              <a:rPr lang="en-US" sz="1300" dirty="0">
                <a:latin typeface="Arial"/>
                <a:cs typeface="Arial"/>
              </a:rPr>
              <a:t>What is the Swiss tax treatment of foreign family foundations and trusts? </a:t>
            </a:r>
          </a:p>
          <a:p>
            <a:pPr marL="342900" indent="-342900">
              <a:lnSpc>
                <a:spcPct val="110000"/>
              </a:lnSpc>
              <a:spcBef>
                <a:spcPts val="500"/>
              </a:spcBef>
              <a:buBlip>
                <a:blip r:embed="rId3"/>
              </a:buBlip>
            </a:pPr>
            <a:r>
              <a:rPr lang="en-US" sz="1400" b="1" dirty="0">
                <a:latin typeface="Arial"/>
                <a:cs typeface="Arial"/>
              </a:rPr>
              <a:t>International mobile employees and business travelers</a:t>
            </a:r>
          </a:p>
          <a:p>
            <a:pPr marL="800100" lvl="1" indent="-342900">
              <a:lnSpc>
                <a:spcPct val="110000"/>
              </a:lnSpc>
              <a:buFont typeface="Arial" panose="020B0604020202020204" pitchFamily="34" charset="0"/>
              <a:buChar char="•"/>
            </a:pPr>
            <a:r>
              <a:rPr lang="en-US" sz="1300" dirty="0">
                <a:latin typeface="Arial"/>
                <a:cs typeface="Arial"/>
              </a:rPr>
              <a:t>Why do I need to track my travels and places of work?</a:t>
            </a:r>
          </a:p>
          <a:p>
            <a:pPr marL="800100" lvl="1" indent="-342900">
              <a:lnSpc>
                <a:spcPct val="110000"/>
              </a:lnSpc>
              <a:buFont typeface="Arial" panose="020B0604020202020204" pitchFamily="34" charset="0"/>
              <a:buChar char="•"/>
            </a:pPr>
            <a:r>
              <a:rPr lang="en-US" sz="1300" dirty="0">
                <a:latin typeface="Arial"/>
                <a:cs typeface="Arial"/>
              </a:rPr>
              <a:t>Will a permanent establishment arise for my foreign employer when I work remotely from my home in Switzerland? </a:t>
            </a:r>
            <a:endParaRPr lang="en-US" sz="1400" dirty="0">
              <a:solidFill>
                <a:srgbClr val="1A1A1A"/>
              </a:solidFill>
              <a:latin typeface="Arial"/>
              <a:cs typeface="Arial"/>
            </a:endParaRPr>
          </a:p>
          <a:p>
            <a:pPr marL="342900" indent="-342900">
              <a:lnSpc>
                <a:spcPct val="110000"/>
              </a:lnSpc>
              <a:spcBef>
                <a:spcPts val="500"/>
              </a:spcBef>
              <a:buBlip>
                <a:blip r:embed="rId3"/>
              </a:buBlip>
            </a:pPr>
            <a:r>
              <a:rPr lang="en-US" sz="1400" b="1" dirty="0">
                <a:solidFill>
                  <a:srgbClr val="1A1A1A"/>
                </a:solidFill>
                <a:latin typeface="Arial"/>
                <a:cs typeface="Arial"/>
              </a:rPr>
              <a:t>Social security coverage</a:t>
            </a:r>
          </a:p>
          <a:p>
            <a:pPr marL="800100" lvl="1" indent="-342900">
              <a:lnSpc>
                <a:spcPct val="110000"/>
              </a:lnSpc>
              <a:buFont typeface="Arial" panose="020B0604020202020204" pitchFamily="34" charset="0"/>
              <a:buChar char="•"/>
            </a:pPr>
            <a:r>
              <a:rPr lang="en-US" sz="1300" dirty="0">
                <a:solidFill>
                  <a:srgbClr val="1A1A1A"/>
                </a:solidFill>
                <a:latin typeface="Arial"/>
                <a:cs typeface="Arial"/>
              </a:rPr>
              <a:t>Am I obliged to pay Swiss social security contributions if I am moving to Switzerland without gainful activity?</a:t>
            </a:r>
          </a:p>
          <a:p>
            <a:pPr marL="800100" lvl="1" indent="-342900">
              <a:lnSpc>
                <a:spcPct val="110000"/>
              </a:lnSpc>
              <a:buFont typeface="Arial" panose="020B0604020202020204" pitchFamily="34" charset="0"/>
              <a:buChar char="•"/>
            </a:pPr>
            <a:r>
              <a:rPr lang="en-US" sz="1300" dirty="0">
                <a:solidFill>
                  <a:srgbClr val="1A1A1A"/>
                </a:solidFill>
                <a:latin typeface="Arial"/>
                <a:cs typeface="Arial"/>
              </a:rPr>
              <a:t>I am resident in Switzerland and a board member of a Germany company. Does this affect my social security subordination?</a:t>
            </a:r>
            <a:endParaRPr lang="en-GB" sz="1400" dirty="0">
              <a:solidFill>
                <a:srgbClr val="1A1A1A"/>
              </a:solidFill>
              <a:latin typeface="Arial"/>
              <a:cs typeface="Arial"/>
            </a:endParaRPr>
          </a:p>
          <a:p>
            <a:pPr>
              <a:lnSpc>
                <a:spcPct val="110000"/>
              </a:lnSpc>
            </a:pPr>
            <a:endParaRPr lang="en-GB" sz="1400" dirty="0">
              <a:solidFill>
                <a:srgbClr val="1A1A1A"/>
              </a:solidFill>
              <a:latin typeface="Arial"/>
              <a:cs typeface="Arial"/>
            </a:endParaRPr>
          </a:p>
        </p:txBody>
      </p:sp>
      <p:sp>
        <p:nvSpPr>
          <p:cNvPr id="8" name="Flowchart: Connector 7">
            <a:extLst>
              <a:ext uri="{FF2B5EF4-FFF2-40B4-BE49-F238E27FC236}">
                <a16:creationId xmlns:a16="http://schemas.microsoft.com/office/drawing/2014/main" id="{8C17674A-3C12-4773-A636-EAF35FF66ABC}"/>
              </a:ext>
            </a:extLst>
          </p:cNvPr>
          <p:cNvSpPr/>
          <p:nvPr/>
        </p:nvSpPr>
        <p:spPr>
          <a:xfrm>
            <a:off x="7878298" y="-60606"/>
            <a:ext cx="737381" cy="782134"/>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E7D16612-B5DC-44C3-A594-CA46C190F851}"/>
              </a:ext>
            </a:extLst>
          </p:cNvPr>
          <p:cNvSpPr/>
          <p:nvPr/>
        </p:nvSpPr>
        <p:spPr>
          <a:xfrm>
            <a:off x="7878299" y="-60606"/>
            <a:ext cx="737381" cy="782134"/>
          </a:xfrm>
          <a:prstGeom prst="flowChartConnector">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D166FD0-BD2E-4B86-951D-79CA6BB5EB75}"/>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3" name="Group 12">
            <a:extLst>
              <a:ext uri="{FF2B5EF4-FFF2-40B4-BE49-F238E27FC236}">
                <a16:creationId xmlns:a16="http://schemas.microsoft.com/office/drawing/2014/main" id="{20C23ECC-294C-46D6-B171-790D725150BE}"/>
              </a:ext>
            </a:extLst>
          </p:cNvPr>
          <p:cNvGrpSpPr/>
          <p:nvPr/>
        </p:nvGrpSpPr>
        <p:grpSpPr>
          <a:xfrm>
            <a:off x="4876003" y="4682753"/>
            <a:ext cx="3334547" cy="375582"/>
            <a:chOff x="2091655" y="6296695"/>
            <a:chExt cx="3722135" cy="433264"/>
          </a:xfrm>
        </p:grpSpPr>
        <p:pic>
          <p:nvPicPr>
            <p:cNvPr id="14" name="Picture 8" descr="Image result for twitter logo">
              <a:extLst>
                <a:ext uri="{FF2B5EF4-FFF2-40B4-BE49-F238E27FC236}">
                  <a16:creationId xmlns:a16="http://schemas.microsoft.com/office/drawing/2014/main" id="{F1E9793C-288B-4F56-98CB-E890F502BB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linkedin logo">
              <a:extLst>
                <a:ext uri="{FF2B5EF4-FFF2-40B4-BE49-F238E27FC236}">
                  <a16:creationId xmlns:a16="http://schemas.microsoft.com/office/drawing/2014/main" id="{D43348B3-F502-4998-9098-8F884CBA1A7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FFE8040-C0A8-4621-8422-436031F12D7D}"/>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7" name="Rectangle 16">
              <a:extLst>
                <a:ext uri="{FF2B5EF4-FFF2-40B4-BE49-F238E27FC236}">
                  <a16:creationId xmlns:a16="http://schemas.microsoft.com/office/drawing/2014/main" id="{5E829F31-D15B-4528-82F3-47A7C6D097B7}"/>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435136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8EF32-4F91-4380-B097-6A3E4CDEED02}"/>
              </a:ext>
            </a:extLst>
          </p:cNvPr>
          <p:cNvSpPr>
            <a:spLocks noGrp="1"/>
          </p:cNvSpPr>
          <p:nvPr>
            <p:ph type="title"/>
          </p:nvPr>
        </p:nvSpPr>
        <p:spPr>
          <a:xfrm>
            <a:off x="358422" y="234202"/>
            <a:ext cx="7540977" cy="704188"/>
          </a:xfrm>
        </p:spPr>
        <p:txBody>
          <a:bodyPr>
            <a:normAutofit fontScale="90000"/>
          </a:bodyPr>
          <a:lstStyle/>
          <a:p>
            <a:r>
              <a:rPr lang="en-US" dirty="0">
                <a:solidFill>
                  <a:srgbClr val="222850"/>
                </a:solidFill>
              </a:rPr>
              <a:t>BACKGROUND 3: WEALTH OF </a:t>
            </a:r>
            <a:r>
              <a:rPr lang="en-GB" dirty="0">
                <a:solidFill>
                  <a:srgbClr val="222850"/>
                </a:solidFill>
              </a:rPr>
              <a:t>MR</a:t>
            </a:r>
            <a:r>
              <a:rPr lang="en-US" dirty="0">
                <a:solidFill>
                  <a:srgbClr val="222850"/>
                </a:solidFill>
              </a:rPr>
              <a:t> </a:t>
            </a:r>
            <a:r>
              <a:rPr lang="en-GB" dirty="0">
                <a:solidFill>
                  <a:srgbClr val="222850"/>
                </a:solidFill>
              </a:rPr>
              <a:t>&amp; MRS </a:t>
            </a:r>
            <a:r>
              <a:rPr lang="en-GB" dirty="0"/>
              <a:t>X</a:t>
            </a:r>
          </a:p>
        </p:txBody>
      </p:sp>
      <p:graphicFrame>
        <p:nvGraphicFramePr>
          <p:cNvPr id="3" name="Diagram 2">
            <a:extLst>
              <a:ext uri="{FF2B5EF4-FFF2-40B4-BE49-F238E27FC236}">
                <a16:creationId xmlns:a16="http://schemas.microsoft.com/office/drawing/2014/main" id="{5BC9C2E6-D6F8-41AC-94B9-348DC762D73F}"/>
              </a:ext>
            </a:extLst>
          </p:cNvPr>
          <p:cNvGraphicFramePr/>
          <p:nvPr>
            <p:extLst>
              <p:ext uri="{D42A27DB-BD31-4B8C-83A1-F6EECF244321}">
                <p14:modId xmlns:p14="http://schemas.microsoft.com/office/powerpoint/2010/main" val="1986106827"/>
              </p:ext>
            </p:extLst>
          </p:nvPr>
        </p:nvGraphicFramePr>
        <p:xfrm>
          <a:off x="114300" y="1300163"/>
          <a:ext cx="8908256" cy="3236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83C322B1-1C2C-4980-8E28-749280E0E10A}"/>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5" name="Group 4">
            <a:extLst>
              <a:ext uri="{FF2B5EF4-FFF2-40B4-BE49-F238E27FC236}">
                <a16:creationId xmlns:a16="http://schemas.microsoft.com/office/drawing/2014/main" id="{6EE9E9FD-9DDF-43C8-9059-00B3282B124F}"/>
              </a:ext>
            </a:extLst>
          </p:cNvPr>
          <p:cNvGrpSpPr/>
          <p:nvPr/>
        </p:nvGrpSpPr>
        <p:grpSpPr>
          <a:xfrm>
            <a:off x="4876003" y="4682753"/>
            <a:ext cx="3334547" cy="375582"/>
            <a:chOff x="2091655" y="6296695"/>
            <a:chExt cx="3722135" cy="433264"/>
          </a:xfrm>
        </p:grpSpPr>
        <p:pic>
          <p:nvPicPr>
            <p:cNvPr id="6" name="Picture 8" descr="Image result for twitter logo">
              <a:extLst>
                <a:ext uri="{FF2B5EF4-FFF2-40B4-BE49-F238E27FC236}">
                  <a16:creationId xmlns:a16="http://schemas.microsoft.com/office/drawing/2014/main" id="{A7F4CD07-CE86-4452-B955-942D8E8E89F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linkedin logo">
              <a:extLst>
                <a:ext uri="{FF2B5EF4-FFF2-40B4-BE49-F238E27FC236}">
                  <a16:creationId xmlns:a16="http://schemas.microsoft.com/office/drawing/2014/main" id="{B0AFE3B6-E893-4ADD-BBE0-435076E750D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3CF0FEE-C263-4948-95D1-7566F7FF5D3F}"/>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9" name="Rectangle 8">
              <a:extLst>
                <a:ext uri="{FF2B5EF4-FFF2-40B4-BE49-F238E27FC236}">
                  <a16:creationId xmlns:a16="http://schemas.microsoft.com/office/drawing/2014/main" id="{B4354D21-F59E-4002-BCDD-BA5CD1D61DAC}"/>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40201855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22850"/>
                </a:solidFill>
              </a:rPr>
              <a:t>PANEL DISCUSSION - UK</a:t>
            </a:r>
          </a:p>
        </p:txBody>
      </p:sp>
      <p:sp>
        <p:nvSpPr>
          <p:cNvPr id="7" name="Slide Number Placeholder 5">
            <a:extLst>
              <a:ext uri="{FF2B5EF4-FFF2-40B4-BE49-F238E27FC236}">
                <a16:creationId xmlns:a16="http://schemas.microsoft.com/office/drawing/2014/main" id="{0E200B13-25D3-4DCE-845D-BAA1B40316B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50</a:t>
            </a:fld>
            <a:endParaRPr lang="en-US" dirty="0"/>
          </a:p>
        </p:txBody>
      </p:sp>
      <p:sp>
        <p:nvSpPr>
          <p:cNvPr id="9" name="Flowchart: Connector 8">
            <a:extLst>
              <a:ext uri="{FF2B5EF4-FFF2-40B4-BE49-F238E27FC236}">
                <a16:creationId xmlns:a16="http://schemas.microsoft.com/office/drawing/2014/main" id="{1CBDC340-2340-4C6C-A59E-BAAA997F6CC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AA85D0-5F75-4319-9C04-1C0D1DD6417B}"/>
              </a:ext>
            </a:extLst>
          </p:cNvPr>
          <p:cNvSpPr txBox="1"/>
          <p:nvPr/>
        </p:nvSpPr>
        <p:spPr>
          <a:xfrm>
            <a:off x="400756" y="1143003"/>
            <a:ext cx="7651044" cy="389337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What is the future of the UK’s non-domicile regime? </a:t>
            </a:r>
          </a:p>
          <a:p>
            <a:pPr marL="214313" indent="-21431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The UK recognises the importance of international entrepreneurs for the UK economy. </a:t>
            </a:r>
          </a:p>
          <a:p>
            <a:pPr marL="214313" indent="-21431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400" dirty="0">
                <a:latin typeface="Arial" panose="020B0604020202020204" pitchFamily="34" charset="0"/>
                <a:cs typeface="Arial" panose="020B0604020202020204" pitchFamily="34" charset="0"/>
              </a:rPr>
              <a:t>There is no expectation of changes however a change in government to a new party could seek to change the rules in some form. </a:t>
            </a:r>
          </a:p>
          <a:p>
            <a:pPr marL="214313" indent="-21431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r>
              <a:rPr lang="en-GB" sz="1400" b="1" u="sng" dirty="0">
                <a:solidFill>
                  <a:srgbClr val="0089BC"/>
                </a:solidFill>
                <a:latin typeface="Arial" panose="020B0604020202020204" pitchFamily="34" charset="0"/>
                <a:cs typeface="Arial" panose="020B0604020202020204" pitchFamily="34" charset="0"/>
              </a:rPr>
              <a:t>Summary of the regime</a:t>
            </a:r>
          </a:p>
          <a:p>
            <a:endParaRPr lang="en-GB" sz="1400" u="sng" dirty="0">
              <a:solidFill>
                <a:srgbClr val="0089BC"/>
              </a:solidFill>
              <a:latin typeface="Arial" panose="020B0604020202020204" pitchFamily="34" charset="0"/>
              <a:cs typeface="Arial" panose="020B0604020202020204" pitchFamily="34" charset="0"/>
            </a:endParaRPr>
          </a:p>
          <a:p>
            <a:r>
              <a:rPr lang="en-GB" sz="1400" dirty="0">
                <a:solidFill>
                  <a:srgbClr val="0089BC"/>
                </a:solidFill>
                <a:latin typeface="Arial" panose="020B0604020202020204" pitchFamily="34" charset="0"/>
                <a:cs typeface="Arial" panose="020B0604020202020204" pitchFamily="34" charset="0"/>
              </a:rPr>
              <a:t>Potential benefits to </a:t>
            </a:r>
          </a:p>
          <a:p>
            <a:pPr marL="285750" indent="-285750">
              <a:buBlip>
                <a:blip r:embed="rId3"/>
              </a:buBlip>
            </a:pPr>
            <a:r>
              <a:rPr lang="en-GB" sz="1400" dirty="0">
                <a:solidFill>
                  <a:srgbClr val="0089BC"/>
                </a:solidFill>
                <a:latin typeface="Arial" panose="020B0604020202020204" pitchFamily="34" charset="0"/>
                <a:cs typeface="Arial" panose="020B0604020202020204" pitchFamily="34" charset="0"/>
              </a:rPr>
              <a:t>accumulate,</a:t>
            </a:r>
          </a:p>
          <a:p>
            <a:pPr marL="285750" indent="-285750">
              <a:buBlip>
                <a:blip r:embed="rId3"/>
              </a:buBlip>
            </a:pPr>
            <a:r>
              <a:rPr lang="en-GB" sz="1400" dirty="0">
                <a:solidFill>
                  <a:srgbClr val="0089BC"/>
                </a:solidFill>
                <a:latin typeface="Arial" panose="020B0604020202020204" pitchFamily="34" charset="0"/>
                <a:cs typeface="Arial" panose="020B0604020202020204" pitchFamily="34" charset="0"/>
              </a:rPr>
              <a:t>realise </a:t>
            </a:r>
          </a:p>
          <a:p>
            <a:pPr marL="285750" indent="-285750">
              <a:buBlip>
                <a:blip r:embed="rId3"/>
              </a:buBlip>
            </a:pPr>
            <a:r>
              <a:rPr lang="en-GB" sz="1400" dirty="0">
                <a:solidFill>
                  <a:srgbClr val="0089BC"/>
                </a:solidFill>
                <a:latin typeface="Arial" panose="020B0604020202020204" pitchFamily="34" charset="0"/>
                <a:cs typeface="Arial" panose="020B0604020202020204" pitchFamily="34" charset="0"/>
              </a:rPr>
              <a:t>preserve wealth</a:t>
            </a:r>
          </a:p>
          <a:p>
            <a:endParaRPr lang="en-GB" sz="1400" dirty="0">
              <a:solidFill>
                <a:srgbClr val="0089BC"/>
              </a:solidFill>
              <a:latin typeface="Arial" panose="020B0604020202020204" pitchFamily="34" charset="0"/>
              <a:cs typeface="Arial" panose="020B0604020202020204" pitchFamily="34" charset="0"/>
            </a:endParaRPr>
          </a:p>
          <a:p>
            <a:r>
              <a:rPr lang="en-GB" sz="1400" dirty="0">
                <a:solidFill>
                  <a:srgbClr val="0089BC"/>
                </a:solidFill>
                <a:latin typeface="Arial" panose="020B0604020202020204" pitchFamily="34" charset="0"/>
                <a:cs typeface="Arial" panose="020B0604020202020204" pitchFamily="34" charset="0"/>
              </a:rPr>
              <a:t>Advice often required </a:t>
            </a:r>
            <a:r>
              <a:rPr lang="en-GB" sz="1400" b="1" u="sng" dirty="0">
                <a:solidFill>
                  <a:srgbClr val="0089BC"/>
                </a:solidFill>
                <a:latin typeface="Arial" panose="020B0604020202020204" pitchFamily="34" charset="0"/>
                <a:cs typeface="Arial" panose="020B0604020202020204" pitchFamily="34" charset="0"/>
              </a:rPr>
              <a:t>prior</a:t>
            </a:r>
            <a:r>
              <a:rPr lang="en-GB" sz="1400" b="1" dirty="0">
                <a:solidFill>
                  <a:srgbClr val="0089BC"/>
                </a:solidFill>
                <a:latin typeface="Arial" panose="020B0604020202020204" pitchFamily="34" charset="0"/>
                <a:cs typeface="Arial" panose="020B0604020202020204" pitchFamily="34" charset="0"/>
              </a:rPr>
              <a:t> </a:t>
            </a:r>
            <a:r>
              <a:rPr lang="en-GB" sz="1400" dirty="0">
                <a:solidFill>
                  <a:srgbClr val="0089BC"/>
                </a:solidFill>
                <a:latin typeface="Arial" panose="020B0604020202020204" pitchFamily="34" charset="0"/>
                <a:cs typeface="Arial" panose="020B0604020202020204" pitchFamily="34" charset="0"/>
              </a:rPr>
              <a:t>to moving to the UK to plan appropriately and time the most efficiently. </a:t>
            </a:r>
          </a:p>
          <a:p>
            <a:pPr marL="214313" indent="-21431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8C17674A-3C12-4773-A636-EAF35FF66ABC}"/>
              </a:ext>
            </a:extLst>
          </p:cNvPr>
          <p:cNvSpPr/>
          <p:nvPr/>
        </p:nvSpPr>
        <p:spPr>
          <a:xfrm>
            <a:off x="7878298" y="-60606"/>
            <a:ext cx="737381" cy="782134"/>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E7D16612-B5DC-44C3-A594-CA46C190F851}"/>
              </a:ext>
            </a:extLst>
          </p:cNvPr>
          <p:cNvSpPr/>
          <p:nvPr/>
        </p:nvSpPr>
        <p:spPr>
          <a:xfrm>
            <a:off x="7878299" y="-60606"/>
            <a:ext cx="737381" cy="782134"/>
          </a:xfrm>
          <a:prstGeom prst="flowChartConnector">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99DE5727-1CD5-4034-90C2-7F1A6466B389}"/>
              </a:ext>
            </a:extLst>
          </p:cNvPr>
          <p:cNvSpPr/>
          <p:nvPr/>
        </p:nvSpPr>
        <p:spPr>
          <a:xfrm>
            <a:off x="7878297" y="-60606"/>
            <a:ext cx="737381" cy="782134"/>
          </a:xfrm>
          <a:prstGeom prst="flowChartConnector">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640571F-BC10-4A4C-8261-674B649F4DCF}"/>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4" name="Group 13">
            <a:extLst>
              <a:ext uri="{FF2B5EF4-FFF2-40B4-BE49-F238E27FC236}">
                <a16:creationId xmlns:a16="http://schemas.microsoft.com/office/drawing/2014/main" id="{A179E6CC-AD74-418B-BD17-00E0462D8453}"/>
              </a:ext>
            </a:extLst>
          </p:cNvPr>
          <p:cNvGrpSpPr/>
          <p:nvPr/>
        </p:nvGrpSpPr>
        <p:grpSpPr>
          <a:xfrm>
            <a:off x="4876003" y="4682753"/>
            <a:ext cx="3334547" cy="375582"/>
            <a:chOff x="2091655" y="6296695"/>
            <a:chExt cx="3722135" cy="433264"/>
          </a:xfrm>
        </p:grpSpPr>
        <p:pic>
          <p:nvPicPr>
            <p:cNvPr id="15" name="Picture 8" descr="Image result for twitter logo">
              <a:extLst>
                <a:ext uri="{FF2B5EF4-FFF2-40B4-BE49-F238E27FC236}">
                  <a16:creationId xmlns:a16="http://schemas.microsoft.com/office/drawing/2014/main" id="{529ACBB7-1C38-4D88-92D0-0C045EC583A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linkedin logo">
              <a:extLst>
                <a:ext uri="{FF2B5EF4-FFF2-40B4-BE49-F238E27FC236}">
                  <a16:creationId xmlns:a16="http://schemas.microsoft.com/office/drawing/2014/main" id="{3887C833-837E-4E9A-811E-8EF234D76AC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34C7D51-407D-4A7D-90D8-002514FCE070}"/>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8" name="Rectangle 17">
              <a:extLst>
                <a:ext uri="{FF2B5EF4-FFF2-40B4-BE49-F238E27FC236}">
                  <a16:creationId xmlns:a16="http://schemas.microsoft.com/office/drawing/2014/main" id="{5B7183C9-F34E-4D04-90F2-DBA3ADF902F7}"/>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408660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222850"/>
                </a:solidFill>
              </a:rPr>
              <a:t>PANEL DISCUSSION - UK</a:t>
            </a:r>
          </a:p>
        </p:txBody>
      </p:sp>
      <p:sp>
        <p:nvSpPr>
          <p:cNvPr id="7" name="Slide Number Placeholder 5">
            <a:extLst>
              <a:ext uri="{FF2B5EF4-FFF2-40B4-BE49-F238E27FC236}">
                <a16:creationId xmlns:a16="http://schemas.microsoft.com/office/drawing/2014/main" id="{0E200B13-25D3-4DCE-845D-BAA1B40316B8}"/>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51</a:t>
            </a:fld>
            <a:endParaRPr lang="en-US" dirty="0"/>
          </a:p>
        </p:txBody>
      </p:sp>
      <p:sp>
        <p:nvSpPr>
          <p:cNvPr id="9" name="Flowchart: Connector 8">
            <a:extLst>
              <a:ext uri="{FF2B5EF4-FFF2-40B4-BE49-F238E27FC236}">
                <a16:creationId xmlns:a16="http://schemas.microsoft.com/office/drawing/2014/main" id="{1CBDC340-2340-4C6C-A59E-BAAA997F6CC5}"/>
              </a:ext>
            </a:extLst>
          </p:cNvPr>
          <p:cNvSpPr/>
          <p:nvPr/>
        </p:nvSpPr>
        <p:spPr>
          <a:xfrm>
            <a:off x="7878299" y="-60606"/>
            <a:ext cx="737381" cy="782134"/>
          </a:xfrm>
          <a:prstGeom prst="flowChartConnector">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B7AA85D0-5F75-4319-9C04-1C0D1DD6417B}"/>
              </a:ext>
            </a:extLst>
          </p:cNvPr>
          <p:cNvSpPr txBox="1"/>
          <p:nvPr/>
        </p:nvSpPr>
        <p:spPr>
          <a:xfrm>
            <a:off x="400756" y="1143003"/>
            <a:ext cx="7651044" cy="553998"/>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What potential changes could we see following the Pandemic? </a:t>
            </a:r>
          </a:p>
          <a:p>
            <a:pPr marL="214313" indent="-214313">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8C17674A-3C12-4773-A636-EAF35FF66ABC}"/>
              </a:ext>
            </a:extLst>
          </p:cNvPr>
          <p:cNvSpPr/>
          <p:nvPr/>
        </p:nvSpPr>
        <p:spPr>
          <a:xfrm>
            <a:off x="7878298" y="-60606"/>
            <a:ext cx="737381" cy="782134"/>
          </a:xfrm>
          <a:prstGeom prst="flowChartConnector">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lowchart: Connector 10">
            <a:extLst>
              <a:ext uri="{FF2B5EF4-FFF2-40B4-BE49-F238E27FC236}">
                <a16:creationId xmlns:a16="http://schemas.microsoft.com/office/drawing/2014/main" id="{E7D16612-B5DC-44C3-A594-CA46C190F851}"/>
              </a:ext>
            </a:extLst>
          </p:cNvPr>
          <p:cNvSpPr/>
          <p:nvPr/>
        </p:nvSpPr>
        <p:spPr>
          <a:xfrm>
            <a:off x="7878299" y="-60606"/>
            <a:ext cx="737381" cy="782134"/>
          </a:xfrm>
          <a:prstGeom prst="flowChartConnector">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lowchart: Connector 11">
            <a:extLst>
              <a:ext uri="{FF2B5EF4-FFF2-40B4-BE49-F238E27FC236}">
                <a16:creationId xmlns:a16="http://schemas.microsoft.com/office/drawing/2014/main" id="{99DE5727-1CD5-4034-90C2-7F1A6466B389}"/>
              </a:ext>
            </a:extLst>
          </p:cNvPr>
          <p:cNvSpPr/>
          <p:nvPr/>
        </p:nvSpPr>
        <p:spPr>
          <a:xfrm>
            <a:off x="7878297" y="-60606"/>
            <a:ext cx="737381" cy="782134"/>
          </a:xfrm>
          <a:prstGeom prst="flowChartConnector">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A3B9E725-3EA0-4C65-8AFA-86F7862F02F1}"/>
              </a:ext>
            </a:extLst>
          </p:cNvPr>
          <p:cNvSpPr txBox="1">
            <a:spLocks/>
          </p:cNvSpPr>
          <p:nvPr/>
        </p:nvSpPr>
        <p:spPr>
          <a:xfrm>
            <a:off x="4960736" y="1558235"/>
            <a:ext cx="2062724" cy="1679940"/>
          </a:xfrm>
          <a:prstGeom prst="rect">
            <a:avLst/>
          </a:prstGeom>
          <a:solidFill>
            <a:srgbClr val="222850"/>
          </a:solidFill>
        </p:spPr>
        <p:txBody>
          <a:bodyPr vert="horz" lIns="68580" tIns="34290" rIns="68580" bIns="34290" rtlCol="0" anchor="ctr">
            <a:normAutofit/>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en-US" sz="1500" dirty="0">
                <a:solidFill>
                  <a:schemeClr val="bg1"/>
                </a:solidFill>
              </a:rPr>
              <a:t>Capital gains tax to increased from 20% to 45%?</a:t>
            </a:r>
          </a:p>
        </p:txBody>
      </p:sp>
      <p:sp>
        <p:nvSpPr>
          <p:cNvPr id="14" name="Title 1">
            <a:extLst>
              <a:ext uri="{FF2B5EF4-FFF2-40B4-BE49-F238E27FC236}">
                <a16:creationId xmlns:a16="http://schemas.microsoft.com/office/drawing/2014/main" id="{AD34E84B-0D54-435A-A3FC-AACBBADED1B2}"/>
              </a:ext>
            </a:extLst>
          </p:cNvPr>
          <p:cNvSpPr txBox="1">
            <a:spLocks/>
          </p:cNvSpPr>
          <p:nvPr/>
        </p:nvSpPr>
        <p:spPr>
          <a:xfrm>
            <a:off x="1142652" y="1558235"/>
            <a:ext cx="2062724" cy="1679940"/>
          </a:xfrm>
          <a:prstGeom prst="rect">
            <a:avLst/>
          </a:prstGeom>
          <a:solidFill>
            <a:srgbClr val="222850"/>
          </a:solidFill>
        </p:spPr>
        <p:txBody>
          <a:bodyPr vert="horz" lIns="68580" tIns="34290" rIns="68580" bIns="34290" rtlCol="0" anchor="ctr">
            <a:normAutofit/>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en-US" sz="1500" dirty="0">
                <a:solidFill>
                  <a:schemeClr val="bg1"/>
                </a:solidFill>
              </a:rPr>
              <a:t>Gift or wealth taxes on lifetime gifts</a:t>
            </a:r>
          </a:p>
        </p:txBody>
      </p:sp>
      <p:sp>
        <p:nvSpPr>
          <p:cNvPr id="15" name="Title 1">
            <a:extLst>
              <a:ext uri="{FF2B5EF4-FFF2-40B4-BE49-F238E27FC236}">
                <a16:creationId xmlns:a16="http://schemas.microsoft.com/office/drawing/2014/main" id="{7313AC9E-AED8-4B5F-AB4F-20DC1257F0A9}"/>
              </a:ext>
            </a:extLst>
          </p:cNvPr>
          <p:cNvSpPr txBox="1">
            <a:spLocks/>
          </p:cNvSpPr>
          <p:nvPr/>
        </p:nvSpPr>
        <p:spPr>
          <a:xfrm>
            <a:off x="3123807" y="2753265"/>
            <a:ext cx="2062724" cy="1679940"/>
          </a:xfrm>
          <a:prstGeom prst="rect">
            <a:avLst/>
          </a:prstGeom>
          <a:solidFill>
            <a:srgbClr val="222850"/>
          </a:solidFill>
        </p:spPr>
        <p:txBody>
          <a:bodyPr vert="horz" lIns="68580" tIns="34290" rIns="68580" bIns="34290" rtlCol="0" anchor="ctr">
            <a:normAutofit/>
          </a:bodyPr>
          <a:lstStyle>
            <a:lvl1pPr algn="l" defTabSz="457200" rtl="0" eaLnBrk="1" latinLnBrk="0" hangingPunct="1">
              <a:lnSpc>
                <a:spcPct val="80000"/>
              </a:lnSpc>
              <a:spcBef>
                <a:spcPct val="0"/>
              </a:spcBef>
              <a:buNone/>
              <a:defRPr sz="3200" b="1" kern="1200" spc="-150">
                <a:solidFill>
                  <a:srgbClr val="0089BC"/>
                </a:solidFill>
                <a:latin typeface="Arial"/>
                <a:ea typeface="+mj-ea"/>
                <a:cs typeface="Arial"/>
              </a:defRPr>
            </a:lvl1pPr>
          </a:lstStyle>
          <a:p>
            <a:r>
              <a:rPr lang="en-US" sz="1500" dirty="0">
                <a:solidFill>
                  <a:schemeClr val="bg1"/>
                </a:solidFill>
              </a:rPr>
              <a:t>Changes as early as the Autumn of 2021? Act now to plan your affairs. </a:t>
            </a:r>
          </a:p>
        </p:txBody>
      </p:sp>
      <p:sp>
        <p:nvSpPr>
          <p:cNvPr id="16" name="Rectangle 15">
            <a:extLst>
              <a:ext uri="{FF2B5EF4-FFF2-40B4-BE49-F238E27FC236}">
                <a16:creationId xmlns:a16="http://schemas.microsoft.com/office/drawing/2014/main" id="{FD1361CD-F375-4353-AE43-5AC686687888}"/>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17" name="Group 16">
            <a:extLst>
              <a:ext uri="{FF2B5EF4-FFF2-40B4-BE49-F238E27FC236}">
                <a16:creationId xmlns:a16="http://schemas.microsoft.com/office/drawing/2014/main" id="{E2BA0832-CF9F-4A9A-A33A-E87448B0DC29}"/>
              </a:ext>
            </a:extLst>
          </p:cNvPr>
          <p:cNvGrpSpPr/>
          <p:nvPr/>
        </p:nvGrpSpPr>
        <p:grpSpPr>
          <a:xfrm>
            <a:off x="4876003" y="4682753"/>
            <a:ext cx="3334547" cy="375582"/>
            <a:chOff x="2091655" y="6296695"/>
            <a:chExt cx="3722135" cy="433264"/>
          </a:xfrm>
        </p:grpSpPr>
        <p:pic>
          <p:nvPicPr>
            <p:cNvPr id="18" name="Picture 8" descr="Image result for twitter logo">
              <a:extLst>
                <a:ext uri="{FF2B5EF4-FFF2-40B4-BE49-F238E27FC236}">
                  <a16:creationId xmlns:a16="http://schemas.microsoft.com/office/drawing/2014/main" id="{33EF4AEC-2493-4ED0-96B3-54F3C90D84A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Image result for linkedin logo">
              <a:extLst>
                <a:ext uri="{FF2B5EF4-FFF2-40B4-BE49-F238E27FC236}">
                  <a16:creationId xmlns:a16="http://schemas.microsoft.com/office/drawing/2014/main" id="{57BD3048-A49B-40B2-A4A7-C0963F4238F4}"/>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F0D83D7-56FB-4633-BB57-7E2A88B2BDBE}"/>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21" name="Rectangle 20">
              <a:extLst>
                <a:ext uri="{FF2B5EF4-FFF2-40B4-BE49-F238E27FC236}">
                  <a16:creationId xmlns:a16="http://schemas.microsoft.com/office/drawing/2014/main" id="{7321DB9F-E1DC-4CD9-8D34-7C327C0294B8}"/>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2332501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719-EBC1-48F0-A05C-A1ACCAB774BF}"/>
              </a:ext>
            </a:extLst>
          </p:cNvPr>
          <p:cNvSpPr>
            <a:spLocks noGrp="1"/>
          </p:cNvSpPr>
          <p:nvPr>
            <p:ph type="title"/>
          </p:nvPr>
        </p:nvSpPr>
        <p:spPr>
          <a:xfrm>
            <a:off x="358423" y="234202"/>
            <a:ext cx="7538668" cy="704188"/>
          </a:xfrm>
        </p:spPr>
        <p:txBody>
          <a:bodyPr>
            <a:noAutofit/>
          </a:bodyPr>
          <a:lstStyle/>
          <a:p>
            <a:r>
              <a:rPr lang="en-GB" dirty="0">
                <a:solidFill>
                  <a:srgbClr val="222850"/>
                </a:solidFill>
              </a:rPr>
              <a:t>CASE STUDY SUMMARY: 5 SCENARIOS</a:t>
            </a:r>
          </a:p>
        </p:txBody>
      </p:sp>
      <p:sp>
        <p:nvSpPr>
          <p:cNvPr id="4" name="Rectangle 3">
            <a:extLst>
              <a:ext uri="{FF2B5EF4-FFF2-40B4-BE49-F238E27FC236}">
                <a16:creationId xmlns:a16="http://schemas.microsoft.com/office/drawing/2014/main" id="{118E5CB2-9C31-4FD4-A1A6-E486850E66D7}"/>
              </a:ext>
            </a:extLst>
          </p:cNvPr>
          <p:cNvSpPr/>
          <p:nvPr/>
        </p:nvSpPr>
        <p:spPr>
          <a:xfrm>
            <a:off x="270633" y="356456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1</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F48C387-46FC-453B-A84D-8BF00517E30E}"/>
              </a:ext>
            </a:extLst>
          </p:cNvPr>
          <p:cNvPicPr>
            <a:picLocks noChangeAspect="1"/>
          </p:cNvPicPr>
          <p:nvPr/>
        </p:nvPicPr>
        <p:blipFill>
          <a:blip r:embed="rId2"/>
          <a:stretch>
            <a:fillRect/>
          </a:stretch>
        </p:blipFill>
        <p:spPr>
          <a:xfrm>
            <a:off x="461176" y="3877743"/>
            <a:ext cx="1077471" cy="415360"/>
          </a:xfrm>
          <a:prstGeom prst="rect">
            <a:avLst/>
          </a:prstGeom>
        </p:spPr>
      </p:pic>
      <p:sp>
        <p:nvSpPr>
          <p:cNvPr id="6" name="Rectangle 5">
            <a:extLst>
              <a:ext uri="{FF2B5EF4-FFF2-40B4-BE49-F238E27FC236}">
                <a16:creationId xmlns:a16="http://schemas.microsoft.com/office/drawing/2014/main" id="{F0551939-752C-4609-838B-D5A848A1A0E4}"/>
              </a:ext>
            </a:extLst>
          </p:cNvPr>
          <p:cNvSpPr/>
          <p:nvPr/>
        </p:nvSpPr>
        <p:spPr>
          <a:xfrm>
            <a:off x="1945480" y="356694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2</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2" descr="Cyprus flag package - Country flags">
            <a:extLst>
              <a:ext uri="{FF2B5EF4-FFF2-40B4-BE49-F238E27FC236}">
                <a16:creationId xmlns:a16="http://schemas.microsoft.com/office/drawing/2014/main" id="{CFDCAC6A-2D84-475F-A365-5059B6778BF9}"/>
              </a:ext>
            </a:extLst>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220" y="3887513"/>
            <a:ext cx="1042987" cy="4055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0BBC27F-F2F7-44C2-850E-0185399A903C}"/>
              </a:ext>
            </a:extLst>
          </p:cNvPr>
          <p:cNvSpPr/>
          <p:nvPr/>
        </p:nvSpPr>
        <p:spPr>
          <a:xfrm>
            <a:off x="3620327" y="356456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3</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074187C-C21B-4761-900A-DF6A18657BF0}"/>
              </a:ext>
            </a:extLst>
          </p:cNvPr>
          <p:cNvSpPr/>
          <p:nvPr/>
        </p:nvSpPr>
        <p:spPr>
          <a:xfrm>
            <a:off x="5295174" y="356456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4</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11A2F0D2-7715-4CB7-B4A1-5B299F8E3884}"/>
              </a:ext>
            </a:extLst>
          </p:cNvPr>
          <p:cNvSpPr/>
          <p:nvPr/>
        </p:nvSpPr>
        <p:spPr>
          <a:xfrm>
            <a:off x="6970021" y="3564561"/>
            <a:ext cx="1464469" cy="86439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latin typeface="Arial" panose="020B0604020202020204" pitchFamily="34" charset="0"/>
                <a:cs typeface="Arial" panose="020B0604020202020204" pitchFamily="34" charset="0"/>
              </a:rPr>
              <a:t>Scenario 5</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EDDCCD2-0DB3-4F8B-A3F5-5CF65A9C5051}"/>
              </a:ext>
            </a:extLst>
          </p:cNvPr>
          <p:cNvPicPr>
            <a:picLocks noChangeAspect="1"/>
          </p:cNvPicPr>
          <p:nvPr/>
        </p:nvPicPr>
        <p:blipFill>
          <a:blip r:embed="rId4"/>
          <a:stretch>
            <a:fillRect/>
          </a:stretch>
        </p:blipFill>
        <p:spPr>
          <a:xfrm>
            <a:off x="3022268" y="2481752"/>
            <a:ext cx="2503887" cy="1060836"/>
          </a:xfrm>
          <a:prstGeom prst="rect">
            <a:avLst/>
          </a:prstGeom>
        </p:spPr>
      </p:pic>
      <p:sp>
        <p:nvSpPr>
          <p:cNvPr id="12" name="Vertical Scroll 38">
            <a:extLst>
              <a:ext uri="{FF2B5EF4-FFF2-40B4-BE49-F238E27FC236}">
                <a16:creationId xmlns:a16="http://schemas.microsoft.com/office/drawing/2014/main" id="{619DF801-1D9B-4F19-B89F-44C6625CFFFF}"/>
              </a:ext>
            </a:extLst>
          </p:cNvPr>
          <p:cNvSpPr/>
          <p:nvPr/>
        </p:nvSpPr>
        <p:spPr>
          <a:xfrm>
            <a:off x="6886223" y="1293019"/>
            <a:ext cx="2193483" cy="2157051"/>
          </a:xfrm>
          <a:prstGeom prst="verticalScroll">
            <a:avLst/>
          </a:prstGeom>
          <a:solidFill>
            <a:srgbClr val="0089BC"/>
          </a:solidFill>
          <a:ln>
            <a:solidFill>
              <a:srgbClr val="222850"/>
            </a:solidFill>
          </a:ln>
        </p:spPr>
        <p:style>
          <a:lnRef idx="1">
            <a:schemeClr val="accent1"/>
          </a:lnRef>
          <a:fillRef idx="3">
            <a:schemeClr val="accent1"/>
          </a:fillRef>
          <a:effectRef idx="2">
            <a:schemeClr val="accent1"/>
          </a:effectRef>
          <a:fontRef idx="minor">
            <a:schemeClr val="lt1"/>
          </a:fontRef>
        </p:style>
        <p:txBody>
          <a:bodyPr rtlCol="0" anchor="ctr"/>
          <a:lstStyle/>
          <a:p>
            <a:pPr>
              <a:lnSpc>
                <a:spcPct val="110000"/>
              </a:lnSpc>
            </a:pPr>
            <a:r>
              <a:rPr lang="en-GB" sz="1200" dirty="0">
                <a:solidFill>
                  <a:schemeClr val="bg1"/>
                </a:solidFill>
                <a:latin typeface="Arial"/>
                <a:cs typeface="Arial"/>
              </a:rPr>
              <a:t>Foreign tax authorities challenge tax residence:</a:t>
            </a:r>
          </a:p>
          <a:p>
            <a:pPr marL="171450" indent="-171450">
              <a:lnSpc>
                <a:spcPct val="110000"/>
              </a:lnSpc>
              <a:buBlip>
                <a:blip r:embed="rId5"/>
              </a:buBlip>
            </a:pPr>
            <a:r>
              <a:rPr lang="en-GB" sz="1200" dirty="0">
                <a:solidFill>
                  <a:schemeClr val="bg1"/>
                </a:solidFill>
                <a:latin typeface="Arial"/>
                <a:cs typeface="Arial"/>
              </a:rPr>
              <a:t>Permanent home</a:t>
            </a:r>
          </a:p>
          <a:p>
            <a:pPr marL="171450" indent="-171450">
              <a:lnSpc>
                <a:spcPct val="110000"/>
              </a:lnSpc>
              <a:buBlip>
                <a:blip r:embed="rId5"/>
              </a:buBlip>
            </a:pPr>
            <a:r>
              <a:rPr lang="en-GB" sz="1200" dirty="0">
                <a:solidFill>
                  <a:schemeClr val="bg1"/>
                </a:solidFill>
                <a:latin typeface="Arial"/>
                <a:cs typeface="Arial"/>
              </a:rPr>
              <a:t>Personal and economic relations (i.e. centre of vital interests)</a:t>
            </a:r>
          </a:p>
          <a:p>
            <a:pPr marL="171450" indent="-171450">
              <a:lnSpc>
                <a:spcPct val="110000"/>
              </a:lnSpc>
              <a:buBlip>
                <a:blip r:embed="rId5"/>
              </a:buBlip>
            </a:pPr>
            <a:r>
              <a:rPr lang="en-US" sz="1200" dirty="0">
                <a:solidFill>
                  <a:schemeClr val="bg1"/>
                </a:solidFill>
                <a:latin typeface="Arial"/>
                <a:cs typeface="Arial"/>
              </a:rPr>
              <a:t>Habitual abode</a:t>
            </a:r>
          </a:p>
        </p:txBody>
      </p:sp>
      <p:sp>
        <p:nvSpPr>
          <p:cNvPr id="13" name="Speech Bubble: Oval 12">
            <a:extLst>
              <a:ext uri="{FF2B5EF4-FFF2-40B4-BE49-F238E27FC236}">
                <a16:creationId xmlns:a16="http://schemas.microsoft.com/office/drawing/2014/main" id="{7BFE33E0-5726-4FE2-A5FB-2D9308BE798A}"/>
              </a:ext>
            </a:extLst>
          </p:cNvPr>
          <p:cNvSpPr/>
          <p:nvPr/>
        </p:nvSpPr>
        <p:spPr>
          <a:xfrm>
            <a:off x="156321" y="990739"/>
            <a:ext cx="1871662" cy="766624"/>
          </a:xfrm>
          <a:prstGeom prst="wedgeEllipseCallout">
            <a:avLst>
              <a:gd name="adj1" fmla="val 100196"/>
              <a:gd name="adj2" fmla="val 202262"/>
            </a:avLst>
          </a:prstGeom>
          <a:solidFill>
            <a:srgbClr val="4F7F9C"/>
          </a:solidFill>
          <a:ln>
            <a:solidFill>
              <a:srgbClr val="2228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a:p>
            <a:pPr algn="ctr"/>
            <a:r>
              <a:rPr lang="en-GB" dirty="0">
                <a:latin typeface="Arial Black" panose="020B0A04020102020204" pitchFamily="34" charset="0"/>
              </a:rPr>
              <a:t>Want to Relocate</a:t>
            </a:r>
          </a:p>
          <a:p>
            <a:pPr algn="ctr"/>
            <a:r>
              <a:rPr lang="en-GB" dirty="0">
                <a:latin typeface="Arial Black" panose="020B0A04020102020204" pitchFamily="34" charset="0"/>
              </a:rPr>
              <a:t> </a:t>
            </a:r>
          </a:p>
        </p:txBody>
      </p:sp>
      <p:sp>
        <p:nvSpPr>
          <p:cNvPr id="14" name="Speech Bubble: Rectangle with Corners Rounded 13">
            <a:extLst>
              <a:ext uri="{FF2B5EF4-FFF2-40B4-BE49-F238E27FC236}">
                <a16:creationId xmlns:a16="http://schemas.microsoft.com/office/drawing/2014/main" id="{3D714F96-C3AB-490A-BEFD-70C02004BEEF}"/>
              </a:ext>
            </a:extLst>
          </p:cNvPr>
          <p:cNvSpPr/>
          <p:nvPr/>
        </p:nvSpPr>
        <p:spPr>
          <a:xfrm>
            <a:off x="2348345" y="850397"/>
            <a:ext cx="4731462" cy="1507358"/>
          </a:xfrm>
          <a:prstGeom prst="wedgeRoundRectCallout">
            <a:avLst/>
          </a:prstGeom>
          <a:solidFill>
            <a:schemeClr val="accent5"/>
          </a:solidFill>
          <a:ln>
            <a:solidFill>
              <a:srgbClr val="2228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700" b="1" u="sng" dirty="0">
                <a:latin typeface="Arial Black" panose="020B0A04020102020204" pitchFamily="34" charset="0"/>
                <a:cs typeface="Arial" panose="020B0604020202020204" pitchFamily="34" charset="0"/>
              </a:rPr>
              <a:t>SOURCES OF INCOME: </a:t>
            </a:r>
          </a:p>
          <a:p>
            <a:pPr marL="342900" indent="-342900">
              <a:buAutoNum type="arabicParenBoth"/>
            </a:pPr>
            <a:r>
              <a:rPr lang="en-GB" sz="1700" dirty="0">
                <a:latin typeface="Arial" panose="020B0604020202020204" pitchFamily="34" charset="0"/>
                <a:cs typeface="Arial" panose="020B0604020202020204" pitchFamily="34" charset="0"/>
              </a:rPr>
              <a:t>Passive income: Dividend income, Interest income, Rental income, Capital gains, </a:t>
            </a:r>
          </a:p>
          <a:p>
            <a:pPr marL="342900" indent="-342900">
              <a:buAutoNum type="arabicParenBoth"/>
            </a:pPr>
            <a:r>
              <a:rPr lang="en-GB" sz="1700" dirty="0">
                <a:latin typeface="Arial" panose="020B0604020202020204" pitchFamily="34" charset="0"/>
                <a:cs typeface="Arial" panose="020B0604020202020204" pitchFamily="34" charset="0"/>
              </a:rPr>
              <a:t>Active income: Employment income</a:t>
            </a:r>
          </a:p>
          <a:p>
            <a:pPr marL="342900" indent="-342900">
              <a:buAutoNum type="arabicParenBoth"/>
            </a:pPr>
            <a:r>
              <a:rPr lang="en-GB" sz="1700" dirty="0">
                <a:latin typeface="Arial" panose="020B0604020202020204" pitchFamily="34" charset="0"/>
                <a:cs typeface="Arial" panose="020B0604020202020204" pitchFamily="34" charset="0"/>
              </a:rPr>
              <a:t>Capital assets: Wealth and inheritance</a:t>
            </a:r>
          </a:p>
        </p:txBody>
      </p:sp>
      <p:pic>
        <p:nvPicPr>
          <p:cNvPr id="18" name="Picture 17">
            <a:extLst>
              <a:ext uri="{FF2B5EF4-FFF2-40B4-BE49-F238E27FC236}">
                <a16:creationId xmlns:a16="http://schemas.microsoft.com/office/drawing/2014/main" id="{947A0E8E-7070-49F1-B698-1E40C003140C}"/>
              </a:ext>
            </a:extLst>
          </p:cNvPr>
          <p:cNvPicPr>
            <a:picLocks noChangeAspect="1"/>
          </p:cNvPicPr>
          <p:nvPr/>
        </p:nvPicPr>
        <p:blipFill>
          <a:blip r:embed="rId6"/>
          <a:stretch>
            <a:fillRect/>
          </a:stretch>
        </p:blipFill>
        <p:spPr>
          <a:xfrm>
            <a:off x="3800476" y="3821906"/>
            <a:ext cx="1100138" cy="585075"/>
          </a:xfrm>
          <a:prstGeom prst="rect">
            <a:avLst/>
          </a:prstGeom>
        </p:spPr>
      </p:pic>
      <p:pic>
        <p:nvPicPr>
          <p:cNvPr id="20" name="Picture 19">
            <a:extLst>
              <a:ext uri="{FF2B5EF4-FFF2-40B4-BE49-F238E27FC236}">
                <a16:creationId xmlns:a16="http://schemas.microsoft.com/office/drawing/2014/main" id="{AA7A6C23-662C-4C68-A0F9-83A0496D9AAF}"/>
              </a:ext>
            </a:extLst>
          </p:cNvPr>
          <p:cNvPicPr>
            <a:picLocks noChangeAspect="1"/>
          </p:cNvPicPr>
          <p:nvPr/>
        </p:nvPicPr>
        <p:blipFill>
          <a:blip r:embed="rId7"/>
          <a:stretch>
            <a:fillRect/>
          </a:stretch>
        </p:blipFill>
        <p:spPr>
          <a:xfrm>
            <a:off x="5526155" y="3850970"/>
            <a:ext cx="1002506" cy="526946"/>
          </a:xfrm>
          <a:prstGeom prst="rect">
            <a:avLst/>
          </a:prstGeom>
        </p:spPr>
      </p:pic>
      <p:pic>
        <p:nvPicPr>
          <p:cNvPr id="24" name="Picture 23">
            <a:extLst>
              <a:ext uri="{FF2B5EF4-FFF2-40B4-BE49-F238E27FC236}">
                <a16:creationId xmlns:a16="http://schemas.microsoft.com/office/drawing/2014/main" id="{56D5CA96-C059-45C7-B298-EBAA5FE48864}"/>
              </a:ext>
            </a:extLst>
          </p:cNvPr>
          <p:cNvPicPr>
            <a:picLocks noChangeAspect="1"/>
          </p:cNvPicPr>
          <p:nvPr/>
        </p:nvPicPr>
        <p:blipFill>
          <a:blip r:embed="rId8"/>
          <a:stretch>
            <a:fillRect/>
          </a:stretch>
        </p:blipFill>
        <p:spPr>
          <a:xfrm>
            <a:off x="7208044" y="3849771"/>
            <a:ext cx="1057274" cy="528146"/>
          </a:xfrm>
          <a:prstGeom prst="rect">
            <a:avLst/>
          </a:prstGeom>
        </p:spPr>
      </p:pic>
      <p:sp>
        <p:nvSpPr>
          <p:cNvPr id="25" name="Speech Bubble: Oval 24">
            <a:extLst>
              <a:ext uri="{FF2B5EF4-FFF2-40B4-BE49-F238E27FC236}">
                <a16:creationId xmlns:a16="http://schemas.microsoft.com/office/drawing/2014/main" id="{5377C234-6EA8-4E65-AA91-8A8FADB25391}"/>
              </a:ext>
            </a:extLst>
          </p:cNvPr>
          <p:cNvSpPr/>
          <p:nvPr/>
        </p:nvSpPr>
        <p:spPr>
          <a:xfrm>
            <a:off x="64294" y="2408795"/>
            <a:ext cx="2091926" cy="927335"/>
          </a:xfrm>
          <a:prstGeom prst="wedgeEllipseCallout">
            <a:avLst>
              <a:gd name="adj1" fmla="val 79154"/>
              <a:gd name="adj2" fmla="val 8480"/>
            </a:avLst>
          </a:prstGeom>
          <a:solidFill>
            <a:schemeClr val="accent1"/>
          </a:solidFill>
          <a:ln>
            <a:solidFill>
              <a:srgbClr val="2228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00" dirty="0">
                <a:latin typeface="Arial Black" panose="020B0A04020102020204" pitchFamily="34" charset="0"/>
                <a:cs typeface="Arial" panose="020B0604020202020204" pitchFamily="34" charset="0"/>
              </a:rPr>
              <a:t>Private wealth tax planning</a:t>
            </a:r>
          </a:p>
        </p:txBody>
      </p:sp>
      <p:sp>
        <p:nvSpPr>
          <p:cNvPr id="3" name="TextBox 2">
            <a:extLst>
              <a:ext uri="{FF2B5EF4-FFF2-40B4-BE49-F238E27FC236}">
                <a16:creationId xmlns:a16="http://schemas.microsoft.com/office/drawing/2014/main" id="{53B88217-72CA-42FF-9CFB-AB2478FE758A}"/>
              </a:ext>
            </a:extLst>
          </p:cNvPr>
          <p:cNvSpPr txBox="1"/>
          <p:nvPr/>
        </p:nvSpPr>
        <p:spPr>
          <a:xfrm>
            <a:off x="3738130" y="2481751"/>
            <a:ext cx="1257301" cy="338554"/>
          </a:xfrm>
          <a:prstGeom prst="rect">
            <a:avLst/>
          </a:prstGeom>
          <a:noFill/>
        </p:spPr>
        <p:txBody>
          <a:bodyPr wrap="square" rtlCol="0">
            <a:spAutoFit/>
          </a:bodyPr>
          <a:lstStyle/>
          <a:p>
            <a:r>
              <a:rPr lang="en-GB" sz="1600" dirty="0">
                <a:solidFill>
                  <a:schemeClr val="accent1"/>
                </a:solidFill>
                <a:latin typeface="Arial Black" panose="020B0A04020102020204" pitchFamily="34" charset="0"/>
              </a:rPr>
              <a:t>Family</a:t>
            </a:r>
          </a:p>
        </p:txBody>
      </p:sp>
      <p:sp>
        <p:nvSpPr>
          <p:cNvPr id="19" name="Slide Number Placeholder 5">
            <a:extLst>
              <a:ext uri="{FF2B5EF4-FFF2-40B4-BE49-F238E27FC236}">
                <a16:creationId xmlns:a16="http://schemas.microsoft.com/office/drawing/2014/main" id="{910E53AD-1042-43CD-8DD6-15FACB91438A}"/>
              </a:ext>
            </a:extLst>
          </p:cNvPr>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52</a:t>
            </a:fld>
            <a:endParaRPr lang="en-US" dirty="0"/>
          </a:p>
        </p:txBody>
      </p:sp>
      <p:sp>
        <p:nvSpPr>
          <p:cNvPr id="21" name="Rectangle 20">
            <a:extLst>
              <a:ext uri="{FF2B5EF4-FFF2-40B4-BE49-F238E27FC236}">
                <a16:creationId xmlns:a16="http://schemas.microsoft.com/office/drawing/2014/main" id="{507FC642-5750-4BAF-B812-CB2EE7F52795}"/>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22" name="Group 21">
            <a:extLst>
              <a:ext uri="{FF2B5EF4-FFF2-40B4-BE49-F238E27FC236}">
                <a16:creationId xmlns:a16="http://schemas.microsoft.com/office/drawing/2014/main" id="{7EF716A9-6762-4A1B-B02D-6856CCD746E0}"/>
              </a:ext>
            </a:extLst>
          </p:cNvPr>
          <p:cNvGrpSpPr/>
          <p:nvPr/>
        </p:nvGrpSpPr>
        <p:grpSpPr>
          <a:xfrm>
            <a:off x="4876003" y="4682753"/>
            <a:ext cx="3334547" cy="375582"/>
            <a:chOff x="2091655" y="6296695"/>
            <a:chExt cx="3722135" cy="433264"/>
          </a:xfrm>
        </p:grpSpPr>
        <p:pic>
          <p:nvPicPr>
            <p:cNvPr id="23" name="Picture 8" descr="Image result for twitter logo">
              <a:extLst>
                <a:ext uri="{FF2B5EF4-FFF2-40B4-BE49-F238E27FC236}">
                  <a16:creationId xmlns:a16="http://schemas.microsoft.com/office/drawing/2014/main" id="{28D2A7B0-5253-4BB6-8963-BE1E11F4C1E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Image result for linkedin logo">
              <a:extLst>
                <a:ext uri="{FF2B5EF4-FFF2-40B4-BE49-F238E27FC236}">
                  <a16:creationId xmlns:a16="http://schemas.microsoft.com/office/drawing/2014/main" id="{4F20DF2D-EF4B-46FF-A975-2266D76EFF98}"/>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383AB57-AA7D-40A1-A66F-9BB22482614A}"/>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28" name="Rectangle 27">
              <a:extLst>
                <a:ext uri="{FF2B5EF4-FFF2-40B4-BE49-F238E27FC236}">
                  <a16:creationId xmlns:a16="http://schemas.microsoft.com/office/drawing/2014/main" id="{56DB315A-E877-4A0A-AFC3-E2E57AB46ABC}"/>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51621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&amp; ANSWERS</a:t>
            </a:r>
          </a:p>
        </p:txBody>
      </p:sp>
    </p:spTree>
    <p:extLst>
      <p:ext uri="{BB962C8B-B14F-4D97-AF65-F5344CB8AC3E}">
        <p14:creationId xmlns:p14="http://schemas.microsoft.com/office/powerpoint/2010/main" val="4028998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80E1D-F589-4E89-BF41-7C501AD624E9}"/>
              </a:ext>
            </a:extLst>
          </p:cNvPr>
          <p:cNvSpPr>
            <a:spLocks noGrp="1"/>
          </p:cNvSpPr>
          <p:nvPr>
            <p:ph type="title"/>
          </p:nvPr>
        </p:nvSpPr>
        <p:spPr/>
        <p:txBody>
          <a:bodyPr/>
          <a:lstStyle/>
          <a:p>
            <a:r>
              <a:rPr lang="en-GB" dirty="0"/>
              <a:t>SPEAKERS</a:t>
            </a:r>
          </a:p>
        </p:txBody>
      </p:sp>
      <p:pic>
        <p:nvPicPr>
          <p:cNvPr id="8" name="Picture 7">
            <a:extLst>
              <a:ext uri="{FF2B5EF4-FFF2-40B4-BE49-F238E27FC236}">
                <a16:creationId xmlns:a16="http://schemas.microsoft.com/office/drawing/2014/main" id="{BD0AA165-E161-4A7F-84DC-6000470EF3AB}"/>
              </a:ext>
            </a:extLst>
          </p:cNvPr>
          <p:cNvPicPr>
            <a:picLocks/>
          </p:cNvPicPr>
          <p:nvPr/>
        </p:nvPicPr>
        <p:blipFill>
          <a:blip r:embed="rId2"/>
          <a:srcRect/>
          <a:stretch/>
        </p:blipFill>
        <p:spPr>
          <a:xfrm>
            <a:off x="7416560" y="1180241"/>
            <a:ext cx="854748" cy="854748"/>
          </a:xfrm>
          <a:prstGeom prst="ellipse">
            <a:avLst/>
          </a:prstGeom>
          <a:blipFill>
            <a:blip r:embed="rId3"/>
            <a:stretch>
              <a:fillRect/>
            </a:stretch>
          </a:blipFill>
        </p:spPr>
      </p:pic>
      <p:grpSp>
        <p:nvGrpSpPr>
          <p:cNvPr id="24" name="Group 23">
            <a:extLst>
              <a:ext uri="{FF2B5EF4-FFF2-40B4-BE49-F238E27FC236}">
                <a16:creationId xmlns:a16="http://schemas.microsoft.com/office/drawing/2014/main" id="{A7E90585-9AA2-4ED2-A33E-CE1AC5538BD8}"/>
              </a:ext>
            </a:extLst>
          </p:cNvPr>
          <p:cNvGrpSpPr/>
          <p:nvPr/>
        </p:nvGrpSpPr>
        <p:grpSpPr>
          <a:xfrm>
            <a:off x="7419548" y="2183952"/>
            <a:ext cx="1889549" cy="746997"/>
            <a:chOff x="7074394" y="2729586"/>
            <a:chExt cx="2675592" cy="1353527"/>
          </a:xfrm>
        </p:grpSpPr>
        <p:sp>
          <p:nvSpPr>
            <p:cNvPr id="25" name="TextBox 24">
              <a:extLst>
                <a:ext uri="{FF2B5EF4-FFF2-40B4-BE49-F238E27FC236}">
                  <a16:creationId xmlns:a16="http://schemas.microsoft.com/office/drawing/2014/main" id="{017532FD-BE62-4B02-86E8-22978097148B}"/>
                </a:ext>
              </a:extLst>
            </p:cNvPr>
            <p:cNvSpPr txBox="1"/>
            <p:nvPr/>
          </p:nvSpPr>
          <p:spPr>
            <a:xfrm>
              <a:off x="7085057" y="2729586"/>
              <a:ext cx="2664929" cy="358417"/>
            </a:xfrm>
            <a:prstGeom prst="rect">
              <a:avLst/>
            </a:prstGeom>
            <a:noFill/>
          </p:spPr>
          <p:txBody>
            <a:bodyPr wrap="square" rtlCol="0">
              <a:spAutoFit/>
            </a:bodyPr>
            <a:lstStyle/>
            <a:p>
              <a:pPr defTabSz="342875">
                <a:spcAft>
                  <a:spcPts val="225"/>
                </a:spcAft>
              </a:pPr>
              <a:r>
                <a:rPr lang="de-DE" sz="900" b="1" dirty="0">
                  <a:solidFill>
                    <a:srgbClr val="0089BC"/>
                  </a:solidFill>
                  <a:latin typeface="Arial"/>
                </a:rPr>
                <a:t>Luca Galliani</a:t>
              </a:r>
            </a:p>
          </p:txBody>
        </p:sp>
        <p:sp>
          <p:nvSpPr>
            <p:cNvPr id="26" name="TextBox 25">
              <a:extLst>
                <a:ext uri="{FF2B5EF4-FFF2-40B4-BE49-F238E27FC236}">
                  <a16:creationId xmlns:a16="http://schemas.microsoft.com/office/drawing/2014/main" id="{B5BDAC70-E77A-4028-84E0-722B95A8D927}"/>
                </a:ext>
              </a:extLst>
            </p:cNvPr>
            <p:cNvSpPr txBox="1"/>
            <p:nvPr/>
          </p:nvSpPr>
          <p:spPr>
            <a:xfrm>
              <a:off x="7085057" y="2904483"/>
              <a:ext cx="2664929" cy="358417"/>
            </a:xfrm>
            <a:prstGeom prst="rect">
              <a:avLst/>
            </a:prstGeom>
            <a:noFill/>
          </p:spPr>
          <p:txBody>
            <a:bodyPr wrap="square" rtlCol="0">
              <a:spAutoFit/>
            </a:bodyPr>
            <a:lstStyle/>
            <a:p>
              <a:pPr defTabSz="342875">
                <a:spcAft>
                  <a:spcPts val="225"/>
                </a:spcAft>
              </a:pPr>
              <a:r>
                <a:rPr lang="de-DE" sz="900" b="1" dirty="0">
                  <a:solidFill>
                    <a:srgbClr val="1A1A1A"/>
                  </a:solidFill>
                  <a:latin typeface="Arial"/>
                </a:rPr>
                <a:t>Manager</a:t>
              </a:r>
            </a:p>
          </p:txBody>
        </p:sp>
        <p:sp>
          <p:nvSpPr>
            <p:cNvPr id="27" name="TextBox 26">
              <a:extLst>
                <a:ext uri="{FF2B5EF4-FFF2-40B4-BE49-F238E27FC236}">
                  <a16:creationId xmlns:a16="http://schemas.microsoft.com/office/drawing/2014/main" id="{CCA01FFE-80E9-4D2A-A6E4-397C7886E7B2}"/>
                </a:ext>
              </a:extLst>
            </p:cNvPr>
            <p:cNvSpPr txBox="1"/>
            <p:nvPr/>
          </p:nvSpPr>
          <p:spPr>
            <a:xfrm>
              <a:off x="7085057" y="3093506"/>
              <a:ext cx="2664929" cy="358417"/>
            </a:xfrm>
            <a:prstGeom prst="rect">
              <a:avLst/>
            </a:prstGeom>
            <a:noFill/>
          </p:spPr>
          <p:txBody>
            <a:bodyPr wrap="square" rtlCol="0">
              <a:spAutoFit/>
            </a:bodyPr>
            <a:lstStyle/>
            <a:p>
              <a:pPr defTabSz="342875">
                <a:spcAft>
                  <a:spcPts val="225"/>
                </a:spcAft>
              </a:pPr>
              <a:r>
                <a:rPr lang="de-DE" sz="900" dirty="0">
                  <a:solidFill>
                    <a:srgbClr val="0089BC"/>
                  </a:solidFill>
                  <a:latin typeface="Arial"/>
                </a:rPr>
                <a:t>LED Taxand</a:t>
              </a:r>
            </a:p>
          </p:txBody>
        </p:sp>
        <p:sp>
          <p:nvSpPr>
            <p:cNvPr id="28" name="TextBox 27">
              <a:extLst>
                <a:ext uri="{FF2B5EF4-FFF2-40B4-BE49-F238E27FC236}">
                  <a16:creationId xmlns:a16="http://schemas.microsoft.com/office/drawing/2014/main" id="{405E588D-EE12-4D9D-ABDB-AFFD3AB234C6}"/>
                </a:ext>
              </a:extLst>
            </p:cNvPr>
            <p:cNvSpPr txBox="1"/>
            <p:nvPr/>
          </p:nvSpPr>
          <p:spPr>
            <a:xfrm>
              <a:off x="7074394" y="3287860"/>
              <a:ext cx="2664929" cy="358417"/>
            </a:xfrm>
            <a:prstGeom prst="rect">
              <a:avLst/>
            </a:prstGeom>
            <a:noFill/>
          </p:spPr>
          <p:txBody>
            <a:bodyPr wrap="square" rtlCol="0">
              <a:spAutoFit/>
            </a:bodyPr>
            <a:lstStyle/>
            <a:p>
              <a:pPr defTabSz="342875">
                <a:spcAft>
                  <a:spcPts val="225"/>
                </a:spcAft>
              </a:pPr>
              <a:r>
                <a:rPr lang="de-DE" sz="900" dirty="0">
                  <a:solidFill>
                    <a:srgbClr val="0089BC"/>
                  </a:solidFill>
                  <a:latin typeface="Arial"/>
                </a:rPr>
                <a:t>Italy</a:t>
              </a:r>
            </a:p>
          </p:txBody>
        </p:sp>
        <p:sp>
          <p:nvSpPr>
            <p:cNvPr id="29" name="TextBox 28">
              <a:extLst>
                <a:ext uri="{FF2B5EF4-FFF2-40B4-BE49-F238E27FC236}">
                  <a16:creationId xmlns:a16="http://schemas.microsoft.com/office/drawing/2014/main" id="{04B9BE88-D2CF-4925-8BC3-E7AE2EC98280}"/>
                </a:ext>
              </a:extLst>
            </p:cNvPr>
            <p:cNvSpPr txBox="1"/>
            <p:nvPr/>
          </p:nvSpPr>
          <p:spPr>
            <a:xfrm>
              <a:off x="7074394" y="3482219"/>
              <a:ext cx="2664929" cy="358417"/>
            </a:xfrm>
            <a:prstGeom prst="rect">
              <a:avLst/>
            </a:prstGeom>
            <a:noFill/>
          </p:spPr>
          <p:txBody>
            <a:bodyPr wrap="square" rtlCol="0">
              <a:spAutoFit/>
            </a:bodyPr>
            <a:lstStyle/>
            <a:p>
              <a:pPr defTabSz="342875">
                <a:spcAft>
                  <a:spcPts val="225"/>
                </a:spcAft>
              </a:pPr>
              <a:r>
                <a:rPr lang="en-US" sz="900" b="1" dirty="0">
                  <a:solidFill>
                    <a:srgbClr val="1A1A1A"/>
                  </a:solidFill>
                  <a:latin typeface="Arial"/>
                  <a:cs typeface="Arial"/>
                </a:rPr>
                <a:t>T: </a:t>
              </a:r>
              <a:r>
                <a:rPr lang="en-US" sz="900" dirty="0">
                  <a:solidFill>
                    <a:srgbClr val="1A1A1A"/>
                  </a:solidFill>
                  <a:latin typeface="Arial"/>
                  <a:cs typeface="Arial"/>
                </a:rPr>
                <a:t>+39 02 494864</a:t>
              </a:r>
            </a:p>
          </p:txBody>
        </p:sp>
        <p:sp>
          <p:nvSpPr>
            <p:cNvPr id="30" name="TextBox 29">
              <a:extLst>
                <a:ext uri="{FF2B5EF4-FFF2-40B4-BE49-F238E27FC236}">
                  <a16:creationId xmlns:a16="http://schemas.microsoft.com/office/drawing/2014/main" id="{4CD5F2A1-6132-4CA5-BC2C-A977A1CFB1B5}"/>
                </a:ext>
              </a:extLst>
            </p:cNvPr>
            <p:cNvSpPr txBox="1"/>
            <p:nvPr/>
          </p:nvSpPr>
          <p:spPr>
            <a:xfrm>
              <a:off x="7074394" y="3689485"/>
              <a:ext cx="2664930" cy="393628"/>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a:t>
              </a:r>
              <a:r>
                <a:rPr lang="en-US" sz="800" dirty="0">
                  <a:solidFill>
                    <a:srgbClr val="1A1A1A"/>
                  </a:solidFill>
                  <a:latin typeface="Arial"/>
                  <a:cs typeface="Arial"/>
                </a:rPr>
                <a:t>: </a:t>
              </a:r>
              <a:r>
                <a:rPr lang="en-US" sz="800" u="sng" dirty="0">
                  <a:solidFill>
                    <a:srgbClr val="0089BC"/>
                  </a:solidFill>
                  <a:latin typeface="Arial"/>
                  <a:cs typeface="Arial"/>
                  <a:hlinkClick r:id="rId4">
                    <a:extLst>
                      <a:ext uri="{A12FA001-AC4F-418D-AE19-62706E023703}">
                        <ahyp:hlinkClr xmlns:ahyp="http://schemas.microsoft.com/office/drawing/2018/hyperlinkcolor" val="tx"/>
                      </a:ext>
                    </a:extLst>
                  </a:hlinkClick>
                </a:rPr>
                <a:t>lgalliani@led-taxand.it</a:t>
              </a:r>
              <a:endParaRPr lang="en-US" sz="800" u="sng" dirty="0">
                <a:solidFill>
                  <a:srgbClr val="0089BC"/>
                </a:solidFill>
                <a:latin typeface="Arial"/>
                <a:cs typeface="Arial"/>
              </a:endParaRPr>
            </a:p>
          </p:txBody>
        </p:sp>
      </p:grpSp>
      <p:pic>
        <p:nvPicPr>
          <p:cNvPr id="5" name="Picture 4">
            <a:extLst>
              <a:ext uri="{FF2B5EF4-FFF2-40B4-BE49-F238E27FC236}">
                <a16:creationId xmlns:a16="http://schemas.microsoft.com/office/drawing/2014/main" id="{F54C8966-55E2-4052-8F90-B85B106497F8}"/>
              </a:ext>
            </a:extLst>
          </p:cNvPr>
          <p:cNvPicPr>
            <a:picLocks/>
          </p:cNvPicPr>
          <p:nvPr/>
        </p:nvPicPr>
        <p:blipFill>
          <a:blip r:embed="rId5"/>
          <a:srcRect/>
          <a:stretch/>
        </p:blipFill>
        <p:spPr>
          <a:xfrm>
            <a:off x="4192572" y="1215586"/>
            <a:ext cx="850184" cy="850184"/>
          </a:xfrm>
          <a:prstGeom prst="ellipse">
            <a:avLst/>
          </a:prstGeom>
        </p:spPr>
      </p:pic>
      <p:pic>
        <p:nvPicPr>
          <p:cNvPr id="6" name="Picture 5">
            <a:extLst>
              <a:ext uri="{FF2B5EF4-FFF2-40B4-BE49-F238E27FC236}">
                <a16:creationId xmlns:a16="http://schemas.microsoft.com/office/drawing/2014/main" id="{5D483F0A-C165-4A2E-AD6A-B541670DD317}"/>
              </a:ext>
            </a:extLst>
          </p:cNvPr>
          <p:cNvPicPr>
            <a:picLocks/>
          </p:cNvPicPr>
          <p:nvPr/>
        </p:nvPicPr>
        <p:blipFill>
          <a:blip r:embed="rId6"/>
          <a:srcRect/>
          <a:stretch/>
        </p:blipFill>
        <p:spPr>
          <a:xfrm>
            <a:off x="803008" y="1258390"/>
            <a:ext cx="943170" cy="797939"/>
          </a:xfrm>
          <a:prstGeom prst="ellipse">
            <a:avLst/>
          </a:prstGeom>
          <a:blipFill>
            <a:blip r:embed="rId7"/>
            <a:stretch>
              <a:fillRect/>
            </a:stretch>
          </a:blipFill>
        </p:spPr>
      </p:pic>
      <p:grpSp>
        <p:nvGrpSpPr>
          <p:cNvPr id="10" name="Group 9">
            <a:extLst>
              <a:ext uri="{FF2B5EF4-FFF2-40B4-BE49-F238E27FC236}">
                <a16:creationId xmlns:a16="http://schemas.microsoft.com/office/drawing/2014/main" id="{3D9C52EA-9980-4D2A-9651-BE81F530BEB5}"/>
              </a:ext>
            </a:extLst>
          </p:cNvPr>
          <p:cNvGrpSpPr/>
          <p:nvPr/>
        </p:nvGrpSpPr>
        <p:grpSpPr>
          <a:xfrm>
            <a:off x="5876076" y="2183266"/>
            <a:ext cx="1623484" cy="738644"/>
            <a:chOff x="5219356" y="2723901"/>
            <a:chExt cx="2810596" cy="1359832"/>
          </a:xfrm>
        </p:grpSpPr>
        <p:sp>
          <p:nvSpPr>
            <p:cNvPr id="11" name="TextBox 10">
              <a:extLst>
                <a:ext uri="{FF2B5EF4-FFF2-40B4-BE49-F238E27FC236}">
                  <a16:creationId xmlns:a16="http://schemas.microsoft.com/office/drawing/2014/main" id="{1FE0F4AC-3F72-4152-978E-6C395BA161F8}"/>
                </a:ext>
              </a:extLst>
            </p:cNvPr>
            <p:cNvSpPr txBox="1"/>
            <p:nvPr/>
          </p:nvSpPr>
          <p:spPr>
            <a:xfrm>
              <a:off x="5230023" y="2723901"/>
              <a:ext cx="2664926" cy="364160"/>
            </a:xfrm>
            <a:prstGeom prst="rect">
              <a:avLst/>
            </a:prstGeom>
            <a:noFill/>
          </p:spPr>
          <p:txBody>
            <a:bodyPr wrap="square" rtlCol="0">
              <a:spAutoFit/>
            </a:bodyPr>
            <a:lstStyle/>
            <a:p>
              <a:pPr defTabSz="457189"/>
              <a:r>
                <a:rPr lang="en-GB" sz="900" b="1" dirty="0">
                  <a:solidFill>
                    <a:srgbClr val="0089BC"/>
                  </a:solidFill>
                  <a:latin typeface="Arial"/>
                  <a:cs typeface="Arial"/>
                </a:rPr>
                <a:t>Nikos </a:t>
              </a:r>
              <a:r>
                <a:rPr lang="en-GB" sz="900" b="1" dirty="0" err="1">
                  <a:solidFill>
                    <a:srgbClr val="0089BC"/>
                  </a:solidFill>
                  <a:latin typeface="Arial"/>
                  <a:cs typeface="Arial"/>
                </a:rPr>
                <a:t>Maltezos</a:t>
              </a:r>
              <a:endParaRPr lang="en-GB" sz="900" b="1" dirty="0">
                <a:solidFill>
                  <a:srgbClr val="0089BC"/>
                </a:solidFill>
                <a:latin typeface="Arial"/>
                <a:cs typeface="Arial"/>
              </a:endParaRPr>
            </a:p>
          </p:txBody>
        </p:sp>
        <p:sp>
          <p:nvSpPr>
            <p:cNvPr id="12" name="TextBox 11">
              <a:extLst>
                <a:ext uri="{FF2B5EF4-FFF2-40B4-BE49-F238E27FC236}">
                  <a16:creationId xmlns:a16="http://schemas.microsoft.com/office/drawing/2014/main" id="{128A64E5-CA2E-4300-8081-FA799BC6BACF}"/>
                </a:ext>
              </a:extLst>
            </p:cNvPr>
            <p:cNvSpPr txBox="1"/>
            <p:nvPr/>
          </p:nvSpPr>
          <p:spPr>
            <a:xfrm>
              <a:off x="5230022" y="2898798"/>
              <a:ext cx="2664926" cy="364160"/>
            </a:xfrm>
            <a:prstGeom prst="rect">
              <a:avLst/>
            </a:prstGeom>
            <a:noFill/>
          </p:spPr>
          <p:txBody>
            <a:bodyPr wrap="square" rtlCol="0">
              <a:spAutoFit/>
            </a:bodyPr>
            <a:lstStyle/>
            <a:p>
              <a:pPr defTabSz="457189"/>
              <a:r>
                <a:rPr lang="en-GB" sz="900" b="1" dirty="0">
                  <a:solidFill>
                    <a:srgbClr val="1A1A1A"/>
                  </a:solidFill>
                  <a:latin typeface="Arial"/>
                  <a:cs typeface="Arial"/>
                </a:rPr>
                <a:t>Associate</a:t>
              </a:r>
            </a:p>
          </p:txBody>
        </p:sp>
        <p:sp>
          <p:nvSpPr>
            <p:cNvPr id="13" name="TextBox 12">
              <a:extLst>
                <a:ext uri="{FF2B5EF4-FFF2-40B4-BE49-F238E27FC236}">
                  <a16:creationId xmlns:a16="http://schemas.microsoft.com/office/drawing/2014/main" id="{290342A7-EC37-40C3-BB20-68F1587AF942}"/>
                </a:ext>
              </a:extLst>
            </p:cNvPr>
            <p:cNvSpPr txBox="1"/>
            <p:nvPr/>
          </p:nvSpPr>
          <p:spPr>
            <a:xfrm>
              <a:off x="5230023" y="3087818"/>
              <a:ext cx="2664926" cy="364160"/>
            </a:xfrm>
            <a:prstGeom prst="rect">
              <a:avLst/>
            </a:prstGeom>
            <a:noFill/>
          </p:spPr>
          <p:txBody>
            <a:bodyPr wrap="square" rtlCol="0">
              <a:spAutoFit/>
            </a:bodyPr>
            <a:lstStyle/>
            <a:p>
              <a:pPr defTabSz="457189"/>
              <a:r>
                <a:rPr lang="en-GB" sz="900" dirty="0" err="1">
                  <a:solidFill>
                    <a:srgbClr val="0089BC"/>
                  </a:solidFill>
                  <a:latin typeface="Arial"/>
                  <a:cs typeface="Arial"/>
                </a:rPr>
                <a:t>Zepos</a:t>
              </a:r>
              <a:r>
                <a:rPr lang="en-GB" sz="900" dirty="0">
                  <a:solidFill>
                    <a:srgbClr val="0089BC"/>
                  </a:solidFill>
                  <a:latin typeface="Arial"/>
                  <a:cs typeface="Arial"/>
                </a:rPr>
                <a:t> &amp; Yannopoulos</a:t>
              </a:r>
            </a:p>
          </p:txBody>
        </p:sp>
        <p:sp>
          <p:nvSpPr>
            <p:cNvPr id="14" name="TextBox 13">
              <a:extLst>
                <a:ext uri="{FF2B5EF4-FFF2-40B4-BE49-F238E27FC236}">
                  <a16:creationId xmlns:a16="http://schemas.microsoft.com/office/drawing/2014/main" id="{BE1985D2-FC95-4CEB-B6D7-A2BAC9D3FC99}"/>
                </a:ext>
              </a:extLst>
            </p:cNvPr>
            <p:cNvSpPr txBox="1"/>
            <p:nvPr/>
          </p:nvSpPr>
          <p:spPr>
            <a:xfrm>
              <a:off x="5230023" y="3282175"/>
              <a:ext cx="2664926" cy="364160"/>
            </a:xfrm>
            <a:prstGeom prst="rect">
              <a:avLst/>
            </a:prstGeom>
            <a:noFill/>
          </p:spPr>
          <p:txBody>
            <a:bodyPr wrap="square" rtlCol="0">
              <a:spAutoFit/>
            </a:bodyPr>
            <a:lstStyle/>
            <a:p>
              <a:pPr defTabSz="457189"/>
              <a:r>
                <a:rPr lang="en-GB" sz="900" dirty="0">
                  <a:solidFill>
                    <a:srgbClr val="0089BC"/>
                  </a:solidFill>
                  <a:latin typeface="Arial"/>
                  <a:cs typeface="Arial"/>
                </a:rPr>
                <a:t>Greece</a:t>
              </a:r>
            </a:p>
          </p:txBody>
        </p:sp>
        <p:sp>
          <p:nvSpPr>
            <p:cNvPr id="15" name="TextBox 14">
              <a:extLst>
                <a:ext uri="{FF2B5EF4-FFF2-40B4-BE49-F238E27FC236}">
                  <a16:creationId xmlns:a16="http://schemas.microsoft.com/office/drawing/2014/main" id="{6359D5E3-E361-459A-A9C3-75D0906CB5B9}"/>
                </a:ext>
              </a:extLst>
            </p:cNvPr>
            <p:cNvSpPr txBox="1"/>
            <p:nvPr/>
          </p:nvSpPr>
          <p:spPr>
            <a:xfrm>
              <a:off x="5219359" y="3476530"/>
              <a:ext cx="2664926" cy="364160"/>
            </a:xfrm>
            <a:prstGeom prst="rect">
              <a:avLst/>
            </a:prstGeom>
            <a:noFill/>
          </p:spPr>
          <p:txBody>
            <a:bodyPr wrap="square" rtlCol="0">
              <a:spAutoFit/>
            </a:bodyPr>
            <a:lstStyle/>
            <a:p>
              <a:pPr defTabSz="457189">
                <a:defRPr/>
              </a:pPr>
              <a:r>
                <a:rPr lang="en-US" sz="900" b="1" dirty="0">
                  <a:solidFill>
                    <a:srgbClr val="1A1A1A"/>
                  </a:solidFill>
                  <a:latin typeface="Arial"/>
                  <a:cs typeface="Arial"/>
                </a:rPr>
                <a:t>T: </a:t>
              </a:r>
              <a:r>
                <a:rPr lang="en-GB" sz="900" dirty="0">
                  <a:solidFill>
                    <a:srgbClr val="1A1A1A"/>
                  </a:solidFill>
                  <a:latin typeface="Arial"/>
                  <a:cs typeface="Arial"/>
                </a:rPr>
                <a:t>+30 210 6967120 </a:t>
              </a:r>
              <a:endParaRPr lang="en-US" sz="900" dirty="0">
                <a:solidFill>
                  <a:srgbClr val="1A1A1A"/>
                </a:solidFill>
                <a:latin typeface="Arial"/>
                <a:cs typeface="Arial"/>
              </a:endParaRPr>
            </a:p>
          </p:txBody>
        </p:sp>
        <p:sp>
          <p:nvSpPr>
            <p:cNvPr id="16" name="TextBox 15">
              <a:extLst>
                <a:ext uri="{FF2B5EF4-FFF2-40B4-BE49-F238E27FC236}">
                  <a16:creationId xmlns:a16="http://schemas.microsoft.com/office/drawing/2014/main" id="{1DD9F70C-5C4C-4016-AD7E-34C391A69AE8}"/>
                </a:ext>
              </a:extLst>
            </p:cNvPr>
            <p:cNvSpPr txBox="1"/>
            <p:nvPr/>
          </p:nvSpPr>
          <p:spPr>
            <a:xfrm>
              <a:off x="5219356" y="3683799"/>
              <a:ext cx="2810596" cy="399934"/>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 </a:t>
              </a:r>
              <a:r>
                <a:rPr lang="en-US" sz="800" dirty="0">
                  <a:solidFill>
                    <a:srgbClr val="0089BC"/>
                  </a:solidFill>
                  <a:latin typeface="Arial"/>
                  <a:cs typeface="Arial"/>
                  <a:hlinkClick r:id="rId8">
                    <a:extLst>
                      <a:ext uri="{A12FA001-AC4F-418D-AE19-62706E023703}">
                        <ahyp:hlinkClr xmlns:ahyp="http://schemas.microsoft.com/office/drawing/2018/hyperlinkcolor" val="tx"/>
                      </a:ext>
                    </a:extLst>
                  </a:hlinkClick>
                </a:rPr>
                <a:t>n.maltezos@zeya.com</a:t>
              </a:r>
              <a:endParaRPr lang="en-US" sz="800" dirty="0">
                <a:solidFill>
                  <a:srgbClr val="0089BC"/>
                </a:solidFill>
                <a:latin typeface="Arial"/>
                <a:cs typeface="Arial"/>
              </a:endParaRPr>
            </a:p>
          </p:txBody>
        </p:sp>
      </p:grpSp>
      <p:grpSp>
        <p:nvGrpSpPr>
          <p:cNvPr id="17" name="Group 16">
            <a:extLst>
              <a:ext uri="{FF2B5EF4-FFF2-40B4-BE49-F238E27FC236}">
                <a16:creationId xmlns:a16="http://schemas.microsoft.com/office/drawing/2014/main" id="{6DCCE69C-AAC2-429F-851C-F07A03BCB161}"/>
              </a:ext>
            </a:extLst>
          </p:cNvPr>
          <p:cNvGrpSpPr/>
          <p:nvPr/>
        </p:nvGrpSpPr>
        <p:grpSpPr>
          <a:xfrm>
            <a:off x="2454915" y="2226414"/>
            <a:ext cx="1524870" cy="710935"/>
            <a:chOff x="358423" y="2720301"/>
            <a:chExt cx="2675591" cy="1382274"/>
          </a:xfrm>
        </p:grpSpPr>
        <p:sp>
          <p:nvSpPr>
            <p:cNvPr id="18" name="TextBox 17">
              <a:extLst>
                <a:ext uri="{FF2B5EF4-FFF2-40B4-BE49-F238E27FC236}">
                  <a16:creationId xmlns:a16="http://schemas.microsoft.com/office/drawing/2014/main" id="{B6166C45-D2CB-41E3-9C21-B05D596D4650}"/>
                </a:ext>
              </a:extLst>
            </p:cNvPr>
            <p:cNvSpPr txBox="1"/>
            <p:nvPr/>
          </p:nvSpPr>
          <p:spPr>
            <a:xfrm>
              <a:off x="369087" y="2720301"/>
              <a:ext cx="2664927" cy="384597"/>
            </a:xfrm>
            <a:prstGeom prst="rect">
              <a:avLst/>
            </a:prstGeom>
            <a:noFill/>
          </p:spPr>
          <p:txBody>
            <a:bodyPr wrap="square" rtlCol="0">
              <a:spAutoFit/>
            </a:bodyPr>
            <a:lstStyle/>
            <a:p>
              <a:pPr defTabSz="457189">
                <a:defRPr/>
              </a:pPr>
              <a:r>
                <a:rPr lang="en-US" sz="900" b="1" dirty="0">
                  <a:solidFill>
                    <a:srgbClr val="0089BC"/>
                  </a:solidFill>
                  <a:latin typeface="Arial"/>
                  <a:cs typeface="Arial"/>
                </a:rPr>
                <a:t>Costas Savva</a:t>
              </a:r>
            </a:p>
          </p:txBody>
        </p:sp>
        <p:sp>
          <p:nvSpPr>
            <p:cNvPr id="19" name="TextBox 18">
              <a:extLst>
                <a:ext uri="{FF2B5EF4-FFF2-40B4-BE49-F238E27FC236}">
                  <a16:creationId xmlns:a16="http://schemas.microsoft.com/office/drawing/2014/main" id="{02FF7E01-611B-4895-B117-3D7D7C54B209}"/>
                </a:ext>
              </a:extLst>
            </p:cNvPr>
            <p:cNvSpPr txBox="1"/>
            <p:nvPr/>
          </p:nvSpPr>
          <p:spPr>
            <a:xfrm>
              <a:off x="369087" y="2895200"/>
              <a:ext cx="2664927" cy="384597"/>
            </a:xfrm>
            <a:prstGeom prst="rect">
              <a:avLst/>
            </a:prstGeom>
            <a:noFill/>
          </p:spPr>
          <p:txBody>
            <a:bodyPr wrap="square" rtlCol="0">
              <a:spAutoFit/>
            </a:bodyPr>
            <a:lstStyle/>
            <a:p>
              <a:pPr defTabSz="457189">
                <a:defRPr/>
              </a:pPr>
              <a:r>
                <a:rPr lang="en-US" sz="900" b="1" dirty="0">
                  <a:solidFill>
                    <a:srgbClr val="1A1A1A"/>
                  </a:solidFill>
                  <a:latin typeface="Arial"/>
                  <a:cs typeface="Arial"/>
                </a:rPr>
                <a:t>Partner</a:t>
              </a:r>
            </a:p>
          </p:txBody>
        </p:sp>
        <p:sp>
          <p:nvSpPr>
            <p:cNvPr id="20" name="TextBox 19">
              <a:extLst>
                <a:ext uri="{FF2B5EF4-FFF2-40B4-BE49-F238E27FC236}">
                  <a16:creationId xmlns:a16="http://schemas.microsoft.com/office/drawing/2014/main" id="{55038DD3-637B-46DB-A4CD-3C4044BF6F4E}"/>
                </a:ext>
              </a:extLst>
            </p:cNvPr>
            <p:cNvSpPr txBox="1"/>
            <p:nvPr/>
          </p:nvSpPr>
          <p:spPr>
            <a:xfrm>
              <a:off x="369087" y="3084220"/>
              <a:ext cx="2664927" cy="384597"/>
            </a:xfrm>
            <a:prstGeom prst="rect">
              <a:avLst/>
            </a:prstGeom>
            <a:noFill/>
          </p:spPr>
          <p:txBody>
            <a:bodyPr wrap="square" rtlCol="0">
              <a:spAutoFit/>
            </a:bodyPr>
            <a:lstStyle/>
            <a:p>
              <a:pPr defTabSz="457189">
                <a:defRPr/>
              </a:pPr>
              <a:r>
                <a:rPr lang="en-US" sz="900" dirty="0">
                  <a:solidFill>
                    <a:srgbClr val="0089BC"/>
                  </a:solidFill>
                  <a:latin typeface="Arial"/>
                </a:rPr>
                <a:t>Taxand Cyprus</a:t>
              </a:r>
            </a:p>
          </p:txBody>
        </p:sp>
        <p:sp>
          <p:nvSpPr>
            <p:cNvPr id="21" name="TextBox 20">
              <a:extLst>
                <a:ext uri="{FF2B5EF4-FFF2-40B4-BE49-F238E27FC236}">
                  <a16:creationId xmlns:a16="http://schemas.microsoft.com/office/drawing/2014/main" id="{FEB34286-3B3A-4980-922E-42C5C3751F3B}"/>
                </a:ext>
              </a:extLst>
            </p:cNvPr>
            <p:cNvSpPr txBox="1"/>
            <p:nvPr/>
          </p:nvSpPr>
          <p:spPr>
            <a:xfrm>
              <a:off x="358423" y="3278576"/>
              <a:ext cx="2664927" cy="384597"/>
            </a:xfrm>
            <a:prstGeom prst="rect">
              <a:avLst/>
            </a:prstGeom>
            <a:noFill/>
          </p:spPr>
          <p:txBody>
            <a:bodyPr wrap="square" rtlCol="0">
              <a:spAutoFit/>
            </a:bodyPr>
            <a:lstStyle/>
            <a:p>
              <a:pPr defTabSz="457189">
                <a:defRPr/>
              </a:pPr>
              <a:r>
                <a:rPr lang="en-US" sz="900" dirty="0">
                  <a:solidFill>
                    <a:srgbClr val="0089BC"/>
                  </a:solidFill>
                  <a:latin typeface="Arial"/>
                  <a:cs typeface="Arial"/>
                </a:rPr>
                <a:t>Cyprus</a:t>
              </a:r>
            </a:p>
          </p:txBody>
        </p:sp>
        <p:sp>
          <p:nvSpPr>
            <p:cNvPr id="22" name="TextBox 21">
              <a:extLst>
                <a:ext uri="{FF2B5EF4-FFF2-40B4-BE49-F238E27FC236}">
                  <a16:creationId xmlns:a16="http://schemas.microsoft.com/office/drawing/2014/main" id="{82F23B2B-9518-4483-BE23-FEB3B87637B3}"/>
                </a:ext>
              </a:extLst>
            </p:cNvPr>
            <p:cNvSpPr txBox="1"/>
            <p:nvPr/>
          </p:nvSpPr>
          <p:spPr>
            <a:xfrm>
              <a:off x="358423" y="3472930"/>
              <a:ext cx="2664927" cy="384597"/>
            </a:xfrm>
            <a:prstGeom prst="rect">
              <a:avLst/>
            </a:prstGeom>
            <a:noFill/>
          </p:spPr>
          <p:txBody>
            <a:bodyPr wrap="square" rtlCol="0">
              <a:spAutoFit/>
            </a:bodyPr>
            <a:lstStyle/>
            <a:p>
              <a:pPr defTabSz="457189">
                <a:defRPr/>
              </a:pPr>
              <a:r>
                <a:rPr lang="en-US" sz="900" b="1" dirty="0">
                  <a:solidFill>
                    <a:srgbClr val="1A1A1A"/>
                  </a:solidFill>
                  <a:latin typeface="Arial"/>
                  <a:cs typeface="Arial"/>
                </a:rPr>
                <a:t>T: </a:t>
              </a:r>
              <a:r>
                <a:rPr lang="en-US" sz="900" dirty="0">
                  <a:solidFill>
                    <a:srgbClr val="1A1A1A"/>
                  </a:solidFill>
                  <a:latin typeface="Arial"/>
                  <a:cs typeface="Arial"/>
                </a:rPr>
                <a:t>+357 9932 8846</a:t>
              </a:r>
            </a:p>
          </p:txBody>
        </p:sp>
        <p:sp>
          <p:nvSpPr>
            <p:cNvPr id="23" name="TextBox 22">
              <a:extLst>
                <a:ext uri="{FF2B5EF4-FFF2-40B4-BE49-F238E27FC236}">
                  <a16:creationId xmlns:a16="http://schemas.microsoft.com/office/drawing/2014/main" id="{31EF4150-A2FC-471F-8136-73578EDC09D0}"/>
                </a:ext>
              </a:extLst>
            </p:cNvPr>
            <p:cNvSpPr txBox="1"/>
            <p:nvPr/>
          </p:nvSpPr>
          <p:spPr>
            <a:xfrm>
              <a:off x="358423" y="3680196"/>
              <a:ext cx="2664926" cy="422379"/>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a:t>
              </a:r>
              <a:r>
                <a:rPr lang="en-US" sz="800" dirty="0">
                  <a:solidFill>
                    <a:srgbClr val="0089BC"/>
                  </a:solidFill>
                  <a:latin typeface="Arial"/>
                  <a:cs typeface="Arial"/>
                  <a:hlinkClick r:id="rId9">
                    <a:extLst>
                      <a:ext uri="{A12FA001-AC4F-418D-AE19-62706E023703}">
                        <ahyp:hlinkClr xmlns:ahyp="http://schemas.microsoft.com/office/drawing/2018/hyperlinkcolor" val="tx"/>
                      </a:ext>
                    </a:extLst>
                  </a:hlinkClick>
                </a:rPr>
                <a:t>csavva@taxand.com.cy</a:t>
              </a:r>
              <a:endParaRPr lang="en-US" sz="800" dirty="0">
                <a:solidFill>
                  <a:srgbClr val="0089BC"/>
                </a:solidFill>
                <a:latin typeface="Arial"/>
                <a:cs typeface="Arial"/>
              </a:endParaRPr>
            </a:p>
          </p:txBody>
        </p:sp>
      </p:grpSp>
      <p:grpSp>
        <p:nvGrpSpPr>
          <p:cNvPr id="31" name="Group 30">
            <a:extLst>
              <a:ext uri="{FF2B5EF4-FFF2-40B4-BE49-F238E27FC236}">
                <a16:creationId xmlns:a16="http://schemas.microsoft.com/office/drawing/2014/main" id="{74FAE5EB-B11E-444E-B457-2845E40276A5}"/>
              </a:ext>
            </a:extLst>
          </p:cNvPr>
          <p:cNvGrpSpPr/>
          <p:nvPr/>
        </p:nvGrpSpPr>
        <p:grpSpPr>
          <a:xfrm>
            <a:off x="4121624" y="2217852"/>
            <a:ext cx="1524870" cy="710937"/>
            <a:chOff x="358423" y="2720301"/>
            <a:chExt cx="2675591" cy="1382279"/>
          </a:xfrm>
        </p:grpSpPr>
        <p:sp>
          <p:nvSpPr>
            <p:cNvPr id="32" name="TextBox 31">
              <a:extLst>
                <a:ext uri="{FF2B5EF4-FFF2-40B4-BE49-F238E27FC236}">
                  <a16:creationId xmlns:a16="http://schemas.microsoft.com/office/drawing/2014/main" id="{E6D6673A-1BFE-4C64-9155-EE25CC675A03}"/>
                </a:ext>
              </a:extLst>
            </p:cNvPr>
            <p:cNvSpPr txBox="1"/>
            <p:nvPr/>
          </p:nvSpPr>
          <p:spPr>
            <a:xfrm>
              <a:off x="369087" y="2720301"/>
              <a:ext cx="2664927" cy="384597"/>
            </a:xfrm>
            <a:prstGeom prst="rect">
              <a:avLst/>
            </a:prstGeom>
            <a:noFill/>
          </p:spPr>
          <p:txBody>
            <a:bodyPr wrap="square" rtlCol="0">
              <a:spAutoFit/>
            </a:bodyPr>
            <a:lstStyle/>
            <a:p>
              <a:pPr defTabSz="457189">
                <a:defRPr/>
              </a:pPr>
              <a:r>
                <a:rPr lang="en-US" sz="900" b="1" dirty="0">
                  <a:solidFill>
                    <a:srgbClr val="0089BC"/>
                  </a:solidFill>
                  <a:latin typeface="Arial"/>
                  <a:cs typeface="Arial"/>
                </a:rPr>
                <a:t>Anna </a:t>
              </a:r>
              <a:r>
                <a:rPr lang="en-US" sz="900" b="1" dirty="0" err="1">
                  <a:solidFill>
                    <a:srgbClr val="0089BC"/>
                  </a:solidFill>
                  <a:latin typeface="Arial"/>
                  <a:cs typeface="Arial"/>
                </a:rPr>
                <a:t>Paraskeva</a:t>
              </a:r>
              <a:endParaRPr lang="en-US" sz="900" b="1" dirty="0">
                <a:solidFill>
                  <a:srgbClr val="0089BC"/>
                </a:solidFill>
                <a:latin typeface="Arial"/>
                <a:cs typeface="Arial"/>
              </a:endParaRPr>
            </a:p>
          </p:txBody>
        </p:sp>
        <p:sp>
          <p:nvSpPr>
            <p:cNvPr id="33" name="TextBox 32">
              <a:extLst>
                <a:ext uri="{FF2B5EF4-FFF2-40B4-BE49-F238E27FC236}">
                  <a16:creationId xmlns:a16="http://schemas.microsoft.com/office/drawing/2014/main" id="{7A96C58D-07C5-4AB4-88CA-23411DC10A0F}"/>
                </a:ext>
              </a:extLst>
            </p:cNvPr>
            <p:cNvSpPr txBox="1"/>
            <p:nvPr/>
          </p:nvSpPr>
          <p:spPr>
            <a:xfrm>
              <a:off x="369087" y="2895200"/>
              <a:ext cx="2664927" cy="384597"/>
            </a:xfrm>
            <a:prstGeom prst="rect">
              <a:avLst/>
            </a:prstGeom>
            <a:noFill/>
          </p:spPr>
          <p:txBody>
            <a:bodyPr wrap="square" rtlCol="0">
              <a:spAutoFit/>
            </a:bodyPr>
            <a:lstStyle/>
            <a:p>
              <a:pPr defTabSz="457189">
                <a:defRPr/>
              </a:pPr>
              <a:r>
                <a:rPr lang="en-US" sz="900" b="1" dirty="0">
                  <a:solidFill>
                    <a:srgbClr val="1A1A1A"/>
                  </a:solidFill>
                  <a:latin typeface="Arial"/>
                  <a:cs typeface="Arial"/>
                </a:rPr>
                <a:t>Partner</a:t>
              </a:r>
            </a:p>
          </p:txBody>
        </p:sp>
        <p:sp>
          <p:nvSpPr>
            <p:cNvPr id="34" name="TextBox 33">
              <a:extLst>
                <a:ext uri="{FF2B5EF4-FFF2-40B4-BE49-F238E27FC236}">
                  <a16:creationId xmlns:a16="http://schemas.microsoft.com/office/drawing/2014/main" id="{376699DA-5B37-47A4-B05B-B53E6DE5824E}"/>
                </a:ext>
              </a:extLst>
            </p:cNvPr>
            <p:cNvSpPr txBox="1"/>
            <p:nvPr/>
          </p:nvSpPr>
          <p:spPr>
            <a:xfrm>
              <a:off x="369087" y="3084219"/>
              <a:ext cx="2664927" cy="384597"/>
            </a:xfrm>
            <a:prstGeom prst="rect">
              <a:avLst/>
            </a:prstGeom>
            <a:noFill/>
          </p:spPr>
          <p:txBody>
            <a:bodyPr wrap="square" rtlCol="0">
              <a:spAutoFit/>
            </a:bodyPr>
            <a:lstStyle/>
            <a:p>
              <a:pPr defTabSz="457189">
                <a:defRPr/>
              </a:pPr>
              <a:r>
                <a:rPr lang="en-US" sz="900" dirty="0" err="1">
                  <a:solidFill>
                    <a:srgbClr val="0089BC"/>
                  </a:solidFill>
                  <a:latin typeface="Arial"/>
                </a:rPr>
                <a:t>Zepos</a:t>
              </a:r>
              <a:r>
                <a:rPr lang="en-US" sz="900" dirty="0">
                  <a:solidFill>
                    <a:srgbClr val="0089BC"/>
                  </a:solidFill>
                  <a:latin typeface="Arial"/>
                </a:rPr>
                <a:t> &amp; Yannopoulos</a:t>
              </a:r>
            </a:p>
          </p:txBody>
        </p:sp>
        <p:sp>
          <p:nvSpPr>
            <p:cNvPr id="35" name="TextBox 34">
              <a:extLst>
                <a:ext uri="{FF2B5EF4-FFF2-40B4-BE49-F238E27FC236}">
                  <a16:creationId xmlns:a16="http://schemas.microsoft.com/office/drawing/2014/main" id="{981EC7A3-8576-4C04-BCD9-A1C8BF571998}"/>
                </a:ext>
              </a:extLst>
            </p:cNvPr>
            <p:cNvSpPr txBox="1"/>
            <p:nvPr/>
          </p:nvSpPr>
          <p:spPr>
            <a:xfrm>
              <a:off x="358423" y="3278575"/>
              <a:ext cx="2664927" cy="384597"/>
            </a:xfrm>
            <a:prstGeom prst="rect">
              <a:avLst/>
            </a:prstGeom>
            <a:noFill/>
          </p:spPr>
          <p:txBody>
            <a:bodyPr wrap="square" rtlCol="0">
              <a:spAutoFit/>
            </a:bodyPr>
            <a:lstStyle/>
            <a:p>
              <a:pPr defTabSz="457189">
                <a:defRPr/>
              </a:pPr>
              <a:r>
                <a:rPr lang="en-US" sz="900" dirty="0">
                  <a:solidFill>
                    <a:srgbClr val="0089BC"/>
                  </a:solidFill>
                  <a:latin typeface="Arial"/>
                  <a:cs typeface="Arial"/>
                </a:rPr>
                <a:t>Greece</a:t>
              </a:r>
            </a:p>
          </p:txBody>
        </p:sp>
        <p:sp>
          <p:nvSpPr>
            <p:cNvPr id="36" name="TextBox 35">
              <a:extLst>
                <a:ext uri="{FF2B5EF4-FFF2-40B4-BE49-F238E27FC236}">
                  <a16:creationId xmlns:a16="http://schemas.microsoft.com/office/drawing/2014/main" id="{EBA1E0FB-28E9-4384-A2D8-23FA249E548E}"/>
                </a:ext>
              </a:extLst>
            </p:cNvPr>
            <p:cNvSpPr txBox="1"/>
            <p:nvPr/>
          </p:nvSpPr>
          <p:spPr>
            <a:xfrm>
              <a:off x="358423" y="3472931"/>
              <a:ext cx="2664927" cy="384597"/>
            </a:xfrm>
            <a:prstGeom prst="rect">
              <a:avLst/>
            </a:prstGeom>
            <a:noFill/>
          </p:spPr>
          <p:txBody>
            <a:bodyPr wrap="square" rtlCol="0">
              <a:spAutoFit/>
            </a:bodyPr>
            <a:lstStyle/>
            <a:p>
              <a:pPr defTabSz="457189">
                <a:defRPr/>
              </a:pPr>
              <a:r>
                <a:rPr lang="en-US" sz="900" b="1" dirty="0">
                  <a:solidFill>
                    <a:srgbClr val="1A1A1A"/>
                  </a:solidFill>
                  <a:latin typeface="Arial"/>
                  <a:cs typeface="Arial"/>
                </a:rPr>
                <a:t>T: </a:t>
              </a:r>
              <a:r>
                <a:rPr lang="en-US" sz="900" dirty="0">
                  <a:solidFill>
                    <a:srgbClr val="1A1A1A"/>
                  </a:solidFill>
                  <a:latin typeface="Arial"/>
                  <a:cs typeface="Arial"/>
                </a:rPr>
                <a:t>+30 21 0696 7083</a:t>
              </a:r>
            </a:p>
          </p:txBody>
        </p:sp>
        <p:sp>
          <p:nvSpPr>
            <p:cNvPr id="37" name="TextBox 36">
              <a:extLst>
                <a:ext uri="{FF2B5EF4-FFF2-40B4-BE49-F238E27FC236}">
                  <a16:creationId xmlns:a16="http://schemas.microsoft.com/office/drawing/2014/main" id="{6CE85B30-BE58-44E3-97C3-EA4FE666B4DE}"/>
                </a:ext>
              </a:extLst>
            </p:cNvPr>
            <p:cNvSpPr txBox="1"/>
            <p:nvPr/>
          </p:nvSpPr>
          <p:spPr>
            <a:xfrm>
              <a:off x="358423" y="3680201"/>
              <a:ext cx="2664928" cy="422379"/>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a:t>
              </a:r>
              <a:r>
                <a:rPr lang="en-US" sz="800" dirty="0">
                  <a:solidFill>
                    <a:srgbClr val="0089BC"/>
                  </a:solidFill>
                  <a:latin typeface="Arial"/>
                  <a:cs typeface="Arial"/>
                  <a:hlinkClick r:id="rId10">
                    <a:extLst>
                      <a:ext uri="{A12FA001-AC4F-418D-AE19-62706E023703}">
                        <ahyp:hlinkClr xmlns:ahyp="http://schemas.microsoft.com/office/drawing/2018/hyperlinkcolor" val="tx"/>
                      </a:ext>
                    </a:extLst>
                  </a:hlinkClick>
                </a:rPr>
                <a:t>a.paraskeva@zeya.com</a:t>
              </a:r>
              <a:endParaRPr lang="en-US" sz="800" dirty="0">
                <a:solidFill>
                  <a:srgbClr val="0089BC"/>
                </a:solidFill>
                <a:latin typeface="Arial"/>
                <a:cs typeface="Arial"/>
              </a:endParaRPr>
            </a:p>
          </p:txBody>
        </p:sp>
      </p:grpSp>
      <p:pic>
        <p:nvPicPr>
          <p:cNvPr id="38" name="Picture 37">
            <a:extLst>
              <a:ext uri="{FF2B5EF4-FFF2-40B4-BE49-F238E27FC236}">
                <a16:creationId xmlns:a16="http://schemas.microsoft.com/office/drawing/2014/main" id="{A21C17FB-BB7B-4089-8531-F90384BA2311}"/>
              </a:ext>
            </a:extLst>
          </p:cNvPr>
          <p:cNvPicPr>
            <a:picLocks/>
          </p:cNvPicPr>
          <p:nvPr/>
        </p:nvPicPr>
        <p:blipFill>
          <a:blip r:embed="rId7"/>
          <a:srcRect/>
          <a:stretch/>
        </p:blipFill>
        <p:spPr>
          <a:xfrm>
            <a:off x="2588493" y="1206316"/>
            <a:ext cx="838561" cy="856941"/>
          </a:xfrm>
          <a:prstGeom prst="ellipse">
            <a:avLst/>
          </a:prstGeom>
        </p:spPr>
      </p:pic>
      <p:grpSp>
        <p:nvGrpSpPr>
          <p:cNvPr id="39" name="Group 38">
            <a:extLst>
              <a:ext uri="{FF2B5EF4-FFF2-40B4-BE49-F238E27FC236}">
                <a16:creationId xmlns:a16="http://schemas.microsoft.com/office/drawing/2014/main" id="{7A449C80-92D9-49DD-B7C0-159DDF0EBB94}"/>
              </a:ext>
            </a:extLst>
          </p:cNvPr>
          <p:cNvGrpSpPr/>
          <p:nvPr/>
        </p:nvGrpSpPr>
        <p:grpSpPr>
          <a:xfrm>
            <a:off x="788206" y="2218057"/>
            <a:ext cx="1598241" cy="710936"/>
            <a:chOff x="358421" y="2720301"/>
            <a:chExt cx="2804331" cy="1382277"/>
          </a:xfrm>
        </p:grpSpPr>
        <p:sp>
          <p:nvSpPr>
            <p:cNvPr id="40" name="TextBox 39">
              <a:extLst>
                <a:ext uri="{FF2B5EF4-FFF2-40B4-BE49-F238E27FC236}">
                  <a16:creationId xmlns:a16="http://schemas.microsoft.com/office/drawing/2014/main" id="{8858F621-1444-4A4A-B6B4-C51EFF7240A5}"/>
                </a:ext>
              </a:extLst>
            </p:cNvPr>
            <p:cNvSpPr txBox="1"/>
            <p:nvPr/>
          </p:nvSpPr>
          <p:spPr>
            <a:xfrm>
              <a:off x="369087" y="2720301"/>
              <a:ext cx="2664927" cy="384597"/>
            </a:xfrm>
            <a:prstGeom prst="rect">
              <a:avLst/>
            </a:prstGeom>
            <a:noFill/>
          </p:spPr>
          <p:txBody>
            <a:bodyPr wrap="square" rtlCol="0">
              <a:spAutoFit/>
            </a:bodyPr>
            <a:lstStyle/>
            <a:p>
              <a:pPr defTabSz="457189">
                <a:defRPr/>
              </a:pPr>
              <a:r>
                <a:rPr lang="en-US" sz="900" b="1" dirty="0">
                  <a:solidFill>
                    <a:srgbClr val="0089BC"/>
                  </a:solidFill>
                  <a:latin typeface="Arial"/>
                  <a:cs typeface="Arial"/>
                </a:rPr>
                <a:t>Christos A. Theophilou</a:t>
              </a:r>
            </a:p>
          </p:txBody>
        </p:sp>
        <p:sp>
          <p:nvSpPr>
            <p:cNvPr id="41" name="TextBox 40">
              <a:extLst>
                <a:ext uri="{FF2B5EF4-FFF2-40B4-BE49-F238E27FC236}">
                  <a16:creationId xmlns:a16="http://schemas.microsoft.com/office/drawing/2014/main" id="{5626842C-83D0-4405-80F2-9304CAE34823}"/>
                </a:ext>
              </a:extLst>
            </p:cNvPr>
            <p:cNvSpPr txBox="1"/>
            <p:nvPr/>
          </p:nvSpPr>
          <p:spPr>
            <a:xfrm>
              <a:off x="379750" y="2916706"/>
              <a:ext cx="2664927" cy="384597"/>
            </a:xfrm>
            <a:prstGeom prst="rect">
              <a:avLst/>
            </a:prstGeom>
            <a:noFill/>
          </p:spPr>
          <p:txBody>
            <a:bodyPr wrap="square" rtlCol="0">
              <a:spAutoFit/>
            </a:bodyPr>
            <a:lstStyle/>
            <a:p>
              <a:pPr defTabSz="457189">
                <a:defRPr/>
              </a:pPr>
              <a:r>
                <a:rPr lang="en-US" sz="900" b="1" dirty="0">
                  <a:solidFill>
                    <a:srgbClr val="1A1A1A"/>
                  </a:solidFill>
                  <a:latin typeface="Arial"/>
                  <a:cs typeface="Arial"/>
                </a:rPr>
                <a:t>Partner</a:t>
              </a:r>
            </a:p>
          </p:txBody>
        </p:sp>
        <p:sp>
          <p:nvSpPr>
            <p:cNvPr id="42" name="TextBox 41">
              <a:extLst>
                <a:ext uri="{FF2B5EF4-FFF2-40B4-BE49-F238E27FC236}">
                  <a16:creationId xmlns:a16="http://schemas.microsoft.com/office/drawing/2014/main" id="{23588140-31F2-432A-8AFB-C98810DD9FD9}"/>
                </a:ext>
              </a:extLst>
            </p:cNvPr>
            <p:cNvSpPr txBox="1"/>
            <p:nvPr/>
          </p:nvSpPr>
          <p:spPr>
            <a:xfrm>
              <a:off x="369087" y="3084219"/>
              <a:ext cx="2664927" cy="384597"/>
            </a:xfrm>
            <a:prstGeom prst="rect">
              <a:avLst/>
            </a:prstGeom>
            <a:noFill/>
          </p:spPr>
          <p:txBody>
            <a:bodyPr wrap="square" rtlCol="0">
              <a:spAutoFit/>
            </a:bodyPr>
            <a:lstStyle/>
            <a:p>
              <a:pPr defTabSz="457189">
                <a:defRPr/>
              </a:pPr>
              <a:r>
                <a:rPr lang="en-US" sz="900" dirty="0">
                  <a:solidFill>
                    <a:srgbClr val="0089BC"/>
                  </a:solidFill>
                  <a:latin typeface="Arial"/>
                </a:rPr>
                <a:t>Taxand Cyprus</a:t>
              </a:r>
            </a:p>
          </p:txBody>
        </p:sp>
        <p:sp>
          <p:nvSpPr>
            <p:cNvPr id="43" name="TextBox 42">
              <a:extLst>
                <a:ext uri="{FF2B5EF4-FFF2-40B4-BE49-F238E27FC236}">
                  <a16:creationId xmlns:a16="http://schemas.microsoft.com/office/drawing/2014/main" id="{3DB11CD5-11E9-4722-A2B9-ACE77018C411}"/>
                </a:ext>
              </a:extLst>
            </p:cNvPr>
            <p:cNvSpPr txBox="1"/>
            <p:nvPr/>
          </p:nvSpPr>
          <p:spPr>
            <a:xfrm>
              <a:off x="358423" y="3278576"/>
              <a:ext cx="2664927" cy="384597"/>
            </a:xfrm>
            <a:prstGeom prst="rect">
              <a:avLst/>
            </a:prstGeom>
            <a:noFill/>
          </p:spPr>
          <p:txBody>
            <a:bodyPr wrap="square" rtlCol="0">
              <a:spAutoFit/>
            </a:bodyPr>
            <a:lstStyle/>
            <a:p>
              <a:pPr defTabSz="457189">
                <a:defRPr/>
              </a:pPr>
              <a:r>
                <a:rPr lang="en-US" sz="900" dirty="0">
                  <a:solidFill>
                    <a:srgbClr val="0089BC"/>
                  </a:solidFill>
                  <a:latin typeface="Arial"/>
                  <a:cs typeface="Arial"/>
                </a:rPr>
                <a:t>Cyprus</a:t>
              </a:r>
            </a:p>
          </p:txBody>
        </p:sp>
        <p:sp>
          <p:nvSpPr>
            <p:cNvPr id="44" name="TextBox 43">
              <a:extLst>
                <a:ext uri="{FF2B5EF4-FFF2-40B4-BE49-F238E27FC236}">
                  <a16:creationId xmlns:a16="http://schemas.microsoft.com/office/drawing/2014/main" id="{CA65C2D6-F0F3-456E-8EAA-A73BDECEC0A2}"/>
                </a:ext>
              </a:extLst>
            </p:cNvPr>
            <p:cNvSpPr txBox="1"/>
            <p:nvPr/>
          </p:nvSpPr>
          <p:spPr>
            <a:xfrm>
              <a:off x="358423" y="3472933"/>
              <a:ext cx="2664925" cy="384597"/>
            </a:xfrm>
            <a:prstGeom prst="rect">
              <a:avLst/>
            </a:prstGeom>
            <a:noFill/>
          </p:spPr>
          <p:txBody>
            <a:bodyPr wrap="square" rtlCol="0">
              <a:spAutoFit/>
            </a:bodyPr>
            <a:lstStyle/>
            <a:p>
              <a:pPr defTabSz="457189">
                <a:defRPr/>
              </a:pPr>
              <a:r>
                <a:rPr lang="en-US" sz="900" b="1" dirty="0">
                  <a:solidFill>
                    <a:srgbClr val="1A1A1A"/>
                  </a:solidFill>
                  <a:latin typeface="Arial"/>
                  <a:cs typeface="Arial"/>
                </a:rPr>
                <a:t>T: </a:t>
              </a:r>
              <a:r>
                <a:rPr lang="en-US" sz="900" dirty="0">
                  <a:solidFill>
                    <a:srgbClr val="1A1A1A"/>
                  </a:solidFill>
                  <a:latin typeface="Arial"/>
                  <a:cs typeface="Arial"/>
                </a:rPr>
                <a:t>+357 9932 8846</a:t>
              </a:r>
            </a:p>
          </p:txBody>
        </p:sp>
        <p:sp>
          <p:nvSpPr>
            <p:cNvPr id="45" name="TextBox 44">
              <a:extLst>
                <a:ext uri="{FF2B5EF4-FFF2-40B4-BE49-F238E27FC236}">
                  <a16:creationId xmlns:a16="http://schemas.microsoft.com/office/drawing/2014/main" id="{35C533D9-9BA1-4CD5-AE32-3EF71515BE7B}"/>
                </a:ext>
              </a:extLst>
            </p:cNvPr>
            <p:cNvSpPr txBox="1"/>
            <p:nvPr/>
          </p:nvSpPr>
          <p:spPr>
            <a:xfrm>
              <a:off x="358421" y="3680199"/>
              <a:ext cx="2804331" cy="422379"/>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a:t>
              </a:r>
              <a:r>
                <a:rPr lang="en-US" sz="800" dirty="0">
                  <a:solidFill>
                    <a:srgbClr val="0089BC"/>
                  </a:solidFill>
                  <a:latin typeface="Arial"/>
                  <a:cs typeface="Arial"/>
                  <a:hlinkClick r:id="rId11">
                    <a:extLst>
                      <a:ext uri="{A12FA001-AC4F-418D-AE19-62706E023703}">
                        <ahyp:hlinkClr xmlns:ahyp="http://schemas.microsoft.com/office/drawing/2018/hyperlinkcolor" val="tx"/>
                      </a:ext>
                    </a:extLst>
                  </a:hlinkClick>
                </a:rPr>
                <a:t>ctheophilou@cy.taxand.com</a:t>
              </a:r>
              <a:endParaRPr lang="en-US" sz="800" dirty="0">
                <a:solidFill>
                  <a:srgbClr val="0089BC"/>
                </a:solidFill>
                <a:latin typeface="Arial"/>
                <a:cs typeface="Arial"/>
              </a:endParaRPr>
            </a:p>
          </p:txBody>
        </p:sp>
      </p:grpSp>
      <p:pic>
        <p:nvPicPr>
          <p:cNvPr id="46" name="Picture 45">
            <a:extLst>
              <a:ext uri="{FF2B5EF4-FFF2-40B4-BE49-F238E27FC236}">
                <a16:creationId xmlns:a16="http://schemas.microsoft.com/office/drawing/2014/main" id="{860929B3-E767-4409-8954-90B434AB2D95}"/>
              </a:ext>
            </a:extLst>
          </p:cNvPr>
          <p:cNvPicPr>
            <a:picLocks/>
          </p:cNvPicPr>
          <p:nvPr/>
        </p:nvPicPr>
        <p:blipFill>
          <a:blip r:embed="rId12"/>
          <a:srcRect/>
          <a:stretch/>
        </p:blipFill>
        <p:spPr>
          <a:xfrm>
            <a:off x="5858088" y="1197500"/>
            <a:ext cx="829730" cy="829730"/>
          </a:xfrm>
          <a:prstGeom prst="ellipse">
            <a:avLst/>
          </a:prstGeom>
        </p:spPr>
      </p:pic>
      <p:grpSp>
        <p:nvGrpSpPr>
          <p:cNvPr id="49" name="Group 48">
            <a:extLst>
              <a:ext uri="{FF2B5EF4-FFF2-40B4-BE49-F238E27FC236}">
                <a16:creationId xmlns:a16="http://schemas.microsoft.com/office/drawing/2014/main" id="{E261EDCF-F46E-451D-87A4-5C5D5CEB32BA}"/>
              </a:ext>
            </a:extLst>
          </p:cNvPr>
          <p:cNvGrpSpPr/>
          <p:nvPr/>
        </p:nvGrpSpPr>
        <p:grpSpPr>
          <a:xfrm>
            <a:off x="776910" y="4250407"/>
            <a:ext cx="1893315" cy="746997"/>
            <a:chOff x="7074394" y="2729586"/>
            <a:chExt cx="2680924" cy="1353527"/>
          </a:xfrm>
        </p:grpSpPr>
        <p:sp>
          <p:nvSpPr>
            <p:cNvPr id="50" name="TextBox 49">
              <a:extLst>
                <a:ext uri="{FF2B5EF4-FFF2-40B4-BE49-F238E27FC236}">
                  <a16:creationId xmlns:a16="http://schemas.microsoft.com/office/drawing/2014/main" id="{52D83A61-80FF-4513-A476-B26A433F5644}"/>
                </a:ext>
              </a:extLst>
            </p:cNvPr>
            <p:cNvSpPr txBox="1"/>
            <p:nvPr/>
          </p:nvSpPr>
          <p:spPr>
            <a:xfrm>
              <a:off x="7085057" y="2729586"/>
              <a:ext cx="2664929" cy="358417"/>
            </a:xfrm>
            <a:prstGeom prst="rect">
              <a:avLst/>
            </a:prstGeom>
            <a:noFill/>
          </p:spPr>
          <p:txBody>
            <a:bodyPr wrap="square" rtlCol="0">
              <a:spAutoFit/>
            </a:bodyPr>
            <a:lstStyle/>
            <a:p>
              <a:pPr defTabSz="342875">
                <a:spcAft>
                  <a:spcPts val="225"/>
                </a:spcAft>
              </a:pPr>
              <a:r>
                <a:rPr lang="de-DE" sz="900" b="1" dirty="0">
                  <a:solidFill>
                    <a:srgbClr val="0089BC"/>
                  </a:solidFill>
                  <a:latin typeface="Arial"/>
                </a:rPr>
                <a:t>Marisana Almeida Dos Santos</a:t>
              </a:r>
            </a:p>
          </p:txBody>
        </p:sp>
        <p:sp>
          <p:nvSpPr>
            <p:cNvPr id="51" name="TextBox 50">
              <a:extLst>
                <a:ext uri="{FF2B5EF4-FFF2-40B4-BE49-F238E27FC236}">
                  <a16:creationId xmlns:a16="http://schemas.microsoft.com/office/drawing/2014/main" id="{DA232A8A-98DF-48DB-8CBD-5368CDA93ED8}"/>
                </a:ext>
              </a:extLst>
            </p:cNvPr>
            <p:cNvSpPr txBox="1"/>
            <p:nvPr/>
          </p:nvSpPr>
          <p:spPr>
            <a:xfrm>
              <a:off x="7085057" y="2904484"/>
              <a:ext cx="2664929" cy="358417"/>
            </a:xfrm>
            <a:prstGeom prst="rect">
              <a:avLst/>
            </a:prstGeom>
            <a:noFill/>
          </p:spPr>
          <p:txBody>
            <a:bodyPr wrap="square" rtlCol="0">
              <a:spAutoFit/>
            </a:bodyPr>
            <a:lstStyle/>
            <a:p>
              <a:pPr defTabSz="342875">
                <a:spcAft>
                  <a:spcPts val="225"/>
                </a:spcAft>
              </a:pPr>
              <a:r>
                <a:rPr lang="de-DE" sz="900" b="1" dirty="0">
                  <a:solidFill>
                    <a:srgbClr val="1A1A1A"/>
                  </a:solidFill>
                  <a:latin typeface="Arial"/>
                </a:rPr>
                <a:t>Associate</a:t>
              </a:r>
            </a:p>
          </p:txBody>
        </p:sp>
        <p:sp>
          <p:nvSpPr>
            <p:cNvPr id="52" name="TextBox 51">
              <a:extLst>
                <a:ext uri="{FF2B5EF4-FFF2-40B4-BE49-F238E27FC236}">
                  <a16:creationId xmlns:a16="http://schemas.microsoft.com/office/drawing/2014/main" id="{ABABFD0C-9BB0-4796-8042-6A777B1038BB}"/>
                </a:ext>
              </a:extLst>
            </p:cNvPr>
            <p:cNvSpPr txBox="1"/>
            <p:nvPr/>
          </p:nvSpPr>
          <p:spPr>
            <a:xfrm>
              <a:off x="7085057" y="3093504"/>
              <a:ext cx="2664929" cy="358417"/>
            </a:xfrm>
            <a:prstGeom prst="rect">
              <a:avLst/>
            </a:prstGeom>
            <a:noFill/>
          </p:spPr>
          <p:txBody>
            <a:bodyPr wrap="square" rtlCol="0">
              <a:spAutoFit/>
            </a:bodyPr>
            <a:lstStyle/>
            <a:p>
              <a:pPr defTabSz="342875">
                <a:spcAft>
                  <a:spcPts val="225"/>
                </a:spcAft>
              </a:pPr>
              <a:r>
                <a:rPr lang="de-DE" sz="900" dirty="0">
                  <a:solidFill>
                    <a:srgbClr val="0089BC"/>
                  </a:solidFill>
                  <a:latin typeface="Arial"/>
                </a:rPr>
                <a:t>LED Taxand</a:t>
              </a:r>
            </a:p>
          </p:txBody>
        </p:sp>
        <p:sp>
          <p:nvSpPr>
            <p:cNvPr id="53" name="TextBox 52">
              <a:extLst>
                <a:ext uri="{FF2B5EF4-FFF2-40B4-BE49-F238E27FC236}">
                  <a16:creationId xmlns:a16="http://schemas.microsoft.com/office/drawing/2014/main" id="{A2D563A4-D3C8-4285-998A-C0EABFBE1E46}"/>
                </a:ext>
              </a:extLst>
            </p:cNvPr>
            <p:cNvSpPr txBox="1"/>
            <p:nvPr/>
          </p:nvSpPr>
          <p:spPr>
            <a:xfrm>
              <a:off x="7090389" y="3287861"/>
              <a:ext cx="2664929" cy="358417"/>
            </a:xfrm>
            <a:prstGeom prst="rect">
              <a:avLst/>
            </a:prstGeom>
            <a:noFill/>
          </p:spPr>
          <p:txBody>
            <a:bodyPr wrap="square" rtlCol="0">
              <a:spAutoFit/>
            </a:bodyPr>
            <a:lstStyle/>
            <a:p>
              <a:pPr defTabSz="342875">
                <a:spcAft>
                  <a:spcPts val="225"/>
                </a:spcAft>
              </a:pPr>
              <a:r>
                <a:rPr lang="de-DE" sz="900" dirty="0">
                  <a:solidFill>
                    <a:srgbClr val="0089BC"/>
                  </a:solidFill>
                  <a:latin typeface="Arial"/>
                </a:rPr>
                <a:t>Italy </a:t>
              </a:r>
            </a:p>
          </p:txBody>
        </p:sp>
        <p:sp>
          <p:nvSpPr>
            <p:cNvPr id="54" name="TextBox 53">
              <a:extLst>
                <a:ext uri="{FF2B5EF4-FFF2-40B4-BE49-F238E27FC236}">
                  <a16:creationId xmlns:a16="http://schemas.microsoft.com/office/drawing/2014/main" id="{7DB9CCE6-0479-487D-B246-C4C02481D523}"/>
                </a:ext>
              </a:extLst>
            </p:cNvPr>
            <p:cNvSpPr txBox="1"/>
            <p:nvPr/>
          </p:nvSpPr>
          <p:spPr>
            <a:xfrm>
              <a:off x="7074394" y="3482217"/>
              <a:ext cx="2664929" cy="358417"/>
            </a:xfrm>
            <a:prstGeom prst="rect">
              <a:avLst/>
            </a:prstGeom>
            <a:noFill/>
          </p:spPr>
          <p:txBody>
            <a:bodyPr wrap="square" rtlCol="0">
              <a:spAutoFit/>
            </a:bodyPr>
            <a:lstStyle/>
            <a:p>
              <a:pPr defTabSz="342875">
                <a:spcAft>
                  <a:spcPts val="225"/>
                </a:spcAft>
              </a:pPr>
              <a:r>
                <a:rPr lang="en-US" sz="900" b="1" dirty="0">
                  <a:solidFill>
                    <a:srgbClr val="1A1A1A"/>
                  </a:solidFill>
                  <a:latin typeface="Arial"/>
                  <a:cs typeface="Arial"/>
                </a:rPr>
                <a:t>T: </a:t>
              </a:r>
              <a:r>
                <a:rPr lang="en-US" sz="900" dirty="0">
                  <a:solidFill>
                    <a:srgbClr val="1A1A1A"/>
                  </a:solidFill>
                  <a:latin typeface="Arial"/>
                  <a:cs typeface="Arial"/>
                </a:rPr>
                <a:t>+39 02 494864</a:t>
              </a:r>
            </a:p>
          </p:txBody>
        </p:sp>
        <p:sp>
          <p:nvSpPr>
            <p:cNvPr id="55" name="TextBox 54">
              <a:extLst>
                <a:ext uri="{FF2B5EF4-FFF2-40B4-BE49-F238E27FC236}">
                  <a16:creationId xmlns:a16="http://schemas.microsoft.com/office/drawing/2014/main" id="{C708F097-56F5-4EF7-842D-D9A64244C74B}"/>
                </a:ext>
              </a:extLst>
            </p:cNvPr>
            <p:cNvSpPr txBox="1"/>
            <p:nvPr/>
          </p:nvSpPr>
          <p:spPr>
            <a:xfrm>
              <a:off x="7074394" y="3689485"/>
              <a:ext cx="2664929" cy="393628"/>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a:t>
              </a:r>
              <a:r>
                <a:rPr lang="en-US" sz="800" dirty="0">
                  <a:solidFill>
                    <a:srgbClr val="1A1A1A"/>
                  </a:solidFill>
                  <a:latin typeface="Arial"/>
                  <a:cs typeface="Arial"/>
                </a:rPr>
                <a:t>: </a:t>
              </a:r>
              <a:r>
                <a:rPr lang="en-US" sz="800" u="sng" dirty="0">
                  <a:solidFill>
                    <a:srgbClr val="0089BC"/>
                  </a:solidFill>
                  <a:latin typeface="Arial"/>
                  <a:cs typeface="Arial"/>
                  <a:hlinkClick r:id="rId13">
                    <a:extLst>
                      <a:ext uri="{A12FA001-AC4F-418D-AE19-62706E023703}">
                        <ahyp:hlinkClr xmlns:ahyp="http://schemas.microsoft.com/office/drawing/2018/hyperlinkcolor" val="tx"/>
                      </a:ext>
                    </a:extLst>
                  </a:hlinkClick>
                </a:rPr>
                <a:t>madossantos@led-taxand.it</a:t>
              </a:r>
              <a:endParaRPr lang="en-US" sz="800" u="sng" dirty="0">
                <a:solidFill>
                  <a:srgbClr val="0089BC"/>
                </a:solidFill>
                <a:latin typeface="Arial"/>
                <a:cs typeface="Arial"/>
              </a:endParaRPr>
            </a:p>
          </p:txBody>
        </p:sp>
      </p:grpSp>
      <p:grpSp>
        <p:nvGrpSpPr>
          <p:cNvPr id="56" name="Group 55">
            <a:extLst>
              <a:ext uri="{FF2B5EF4-FFF2-40B4-BE49-F238E27FC236}">
                <a16:creationId xmlns:a16="http://schemas.microsoft.com/office/drawing/2014/main" id="{E0FBC820-5830-4ED7-B210-D1AB1C3EE4C6}"/>
              </a:ext>
            </a:extLst>
          </p:cNvPr>
          <p:cNvGrpSpPr/>
          <p:nvPr/>
        </p:nvGrpSpPr>
        <p:grpSpPr>
          <a:xfrm>
            <a:off x="5065477" y="4255346"/>
            <a:ext cx="1893315" cy="746997"/>
            <a:chOff x="7074394" y="2729586"/>
            <a:chExt cx="2680924" cy="1353527"/>
          </a:xfrm>
        </p:grpSpPr>
        <p:sp>
          <p:nvSpPr>
            <p:cNvPr id="57" name="TextBox 56">
              <a:extLst>
                <a:ext uri="{FF2B5EF4-FFF2-40B4-BE49-F238E27FC236}">
                  <a16:creationId xmlns:a16="http://schemas.microsoft.com/office/drawing/2014/main" id="{1E2FCEE6-C16E-44D3-B5DD-A31CDBF71726}"/>
                </a:ext>
              </a:extLst>
            </p:cNvPr>
            <p:cNvSpPr txBox="1"/>
            <p:nvPr/>
          </p:nvSpPr>
          <p:spPr>
            <a:xfrm>
              <a:off x="7085057" y="2729586"/>
              <a:ext cx="2664929" cy="358417"/>
            </a:xfrm>
            <a:prstGeom prst="rect">
              <a:avLst/>
            </a:prstGeom>
            <a:noFill/>
          </p:spPr>
          <p:txBody>
            <a:bodyPr wrap="square" rtlCol="0">
              <a:spAutoFit/>
            </a:bodyPr>
            <a:lstStyle/>
            <a:p>
              <a:pPr defTabSz="342875">
                <a:spcAft>
                  <a:spcPts val="225"/>
                </a:spcAft>
              </a:pPr>
              <a:r>
                <a:rPr lang="de-DE" sz="900" b="1" dirty="0">
                  <a:solidFill>
                    <a:srgbClr val="0089BC"/>
                  </a:solidFill>
                  <a:latin typeface="Arial"/>
                </a:rPr>
                <a:t>Prof Dr René Matteotti</a:t>
              </a:r>
            </a:p>
          </p:txBody>
        </p:sp>
        <p:sp>
          <p:nvSpPr>
            <p:cNvPr id="58" name="TextBox 57">
              <a:extLst>
                <a:ext uri="{FF2B5EF4-FFF2-40B4-BE49-F238E27FC236}">
                  <a16:creationId xmlns:a16="http://schemas.microsoft.com/office/drawing/2014/main" id="{59E2E681-8FF9-4607-8D63-DEC9C8B52C56}"/>
                </a:ext>
              </a:extLst>
            </p:cNvPr>
            <p:cNvSpPr txBox="1"/>
            <p:nvPr/>
          </p:nvSpPr>
          <p:spPr>
            <a:xfrm>
              <a:off x="7085057" y="2904483"/>
              <a:ext cx="2664929" cy="358417"/>
            </a:xfrm>
            <a:prstGeom prst="rect">
              <a:avLst/>
            </a:prstGeom>
            <a:noFill/>
          </p:spPr>
          <p:txBody>
            <a:bodyPr wrap="square" rtlCol="0">
              <a:spAutoFit/>
            </a:bodyPr>
            <a:lstStyle/>
            <a:p>
              <a:pPr defTabSz="342875">
                <a:spcAft>
                  <a:spcPts val="225"/>
                </a:spcAft>
              </a:pPr>
              <a:r>
                <a:rPr lang="de-DE" sz="900" b="1" dirty="0">
                  <a:solidFill>
                    <a:srgbClr val="1A1A1A"/>
                  </a:solidFill>
                  <a:latin typeface="Arial"/>
                </a:rPr>
                <a:t>Of Counsel</a:t>
              </a:r>
            </a:p>
          </p:txBody>
        </p:sp>
        <p:sp>
          <p:nvSpPr>
            <p:cNvPr id="59" name="TextBox 58">
              <a:extLst>
                <a:ext uri="{FF2B5EF4-FFF2-40B4-BE49-F238E27FC236}">
                  <a16:creationId xmlns:a16="http://schemas.microsoft.com/office/drawing/2014/main" id="{A5CDFF9C-963E-47F4-94BF-46521507A20F}"/>
                </a:ext>
              </a:extLst>
            </p:cNvPr>
            <p:cNvSpPr txBox="1"/>
            <p:nvPr/>
          </p:nvSpPr>
          <p:spPr>
            <a:xfrm>
              <a:off x="7085057" y="3093506"/>
              <a:ext cx="2664929" cy="358417"/>
            </a:xfrm>
            <a:prstGeom prst="rect">
              <a:avLst/>
            </a:prstGeom>
            <a:noFill/>
          </p:spPr>
          <p:txBody>
            <a:bodyPr wrap="square" rtlCol="0">
              <a:spAutoFit/>
            </a:bodyPr>
            <a:lstStyle/>
            <a:p>
              <a:pPr defTabSz="342875">
                <a:spcAft>
                  <a:spcPts val="225"/>
                </a:spcAft>
              </a:pPr>
              <a:r>
                <a:rPr lang="de-DE" sz="900" dirty="0">
                  <a:solidFill>
                    <a:srgbClr val="0089BC"/>
                  </a:solidFill>
                  <a:latin typeface="Arial"/>
                </a:rPr>
                <a:t>Taxpartner</a:t>
              </a:r>
            </a:p>
          </p:txBody>
        </p:sp>
        <p:sp>
          <p:nvSpPr>
            <p:cNvPr id="60" name="TextBox 59">
              <a:extLst>
                <a:ext uri="{FF2B5EF4-FFF2-40B4-BE49-F238E27FC236}">
                  <a16:creationId xmlns:a16="http://schemas.microsoft.com/office/drawing/2014/main" id="{6AA6F373-179A-4F05-9C46-04ED281028F6}"/>
                </a:ext>
              </a:extLst>
            </p:cNvPr>
            <p:cNvSpPr txBox="1"/>
            <p:nvPr/>
          </p:nvSpPr>
          <p:spPr>
            <a:xfrm>
              <a:off x="7090389" y="3276517"/>
              <a:ext cx="2664929" cy="358417"/>
            </a:xfrm>
            <a:prstGeom prst="rect">
              <a:avLst/>
            </a:prstGeom>
            <a:noFill/>
          </p:spPr>
          <p:txBody>
            <a:bodyPr wrap="square" rtlCol="0">
              <a:spAutoFit/>
            </a:bodyPr>
            <a:lstStyle/>
            <a:p>
              <a:pPr defTabSz="342875">
                <a:spcAft>
                  <a:spcPts val="225"/>
                </a:spcAft>
              </a:pPr>
              <a:r>
                <a:rPr lang="de-DE" sz="900" dirty="0">
                  <a:solidFill>
                    <a:srgbClr val="0089BC"/>
                  </a:solidFill>
                  <a:latin typeface="Arial"/>
                </a:rPr>
                <a:t>Switzerland</a:t>
              </a:r>
            </a:p>
          </p:txBody>
        </p:sp>
        <p:sp>
          <p:nvSpPr>
            <p:cNvPr id="61" name="TextBox 60">
              <a:extLst>
                <a:ext uri="{FF2B5EF4-FFF2-40B4-BE49-F238E27FC236}">
                  <a16:creationId xmlns:a16="http://schemas.microsoft.com/office/drawing/2014/main" id="{9121123D-01C1-4F06-A696-FB209EE2AA43}"/>
                </a:ext>
              </a:extLst>
            </p:cNvPr>
            <p:cNvSpPr txBox="1"/>
            <p:nvPr/>
          </p:nvSpPr>
          <p:spPr>
            <a:xfrm>
              <a:off x="7074394" y="3482217"/>
              <a:ext cx="2664929" cy="358417"/>
            </a:xfrm>
            <a:prstGeom prst="rect">
              <a:avLst/>
            </a:prstGeom>
            <a:noFill/>
          </p:spPr>
          <p:txBody>
            <a:bodyPr wrap="square" rtlCol="0">
              <a:spAutoFit/>
            </a:bodyPr>
            <a:lstStyle/>
            <a:p>
              <a:pPr defTabSz="342875">
                <a:spcAft>
                  <a:spcPts val="225"/>
                </a:spcAft>
              </a:pPr>
              <a:r>
                <a:rPr lang="en-US" sz="900" b="1" dirty="0">
                  <a:solidFill>
                    <a:srgbClr val="1A1A1A"/>
                  </a:solidFill>
                  <a:latin typeface="Arial"/>
                  <a:cs typeface="Arial"/>
                </a:rPr>
                <a:t>T: </a:t>
              </a:r>
              <a:r>
                <a:rPr lang="en-US" sz="900" dirty="0">
                  <a:solidFill>
                    <a:srgbClr val="1A1A1A"/>
                  </a:solidFill>
                  <a:latin typeface="Arial"/>
                  <a:cs typeface="Arial"/>
                </a:rPr>
                <a:t>+41 44 215 77 77</a:t>
              </a:r>
            </a:p>
          </p:txBody>
        </p:sp>
        <p:sp>
          <p:nvSpPr>
            <p:cNvPr id="62" name="TextBox 61">
              <a:extLst>
                <a:ext uri="{FF2B5EF4-FFF2-40B4-BE49-F238E27FC236}">
                  <a16:creationId xmlns:a16="http://schemas.microsoft.com/office/drawing/2014/main" id="{BC7B389E-2342-4882-9481-DFCE691462BE}"/>
                </a:ext>
              </a:extLst>
            </p:cNvPr>
            <p:cNvSpPr txBox="1"/>
            <p:nvPr/>
          </p:nvSpPr>
          <p:spPr>
            <a:xfrm>
              <a:off x="7074394" y="3689485"/>
              <a:ext cx="2664929" cy="393628"/>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a:t>
              </a:r>
              <a:r>
                <a:rPr lang="en-US" sz="800" dirty="0">
                  <a:solidFill>
                    <a:srgbClr val="1A1A1A"/>
                  </a:solidFill>
                  <a:latin typeface="Arial"/>
                  <a:cs typeface="Arial"/>
                </a:rPr>
                <a:t>: </a:t>
              </a:r>
              <a:r>
                <a:rPr lang="en-US" sz="800" u="sng" dirty="0">
                  <a:solidFill>
                    <a:srgbClr val="0089BC"/>
                  </a:solidFill>
                  <a:latin typeface="Arial"/>
                  <a:cs typeface="Arial"/>
                  <a:hlinkClick r:id="rId14">
                    <a:extLst>
                      <a:ext uri="{A12FA001-AC4F-418D-AE19-62706E023703}">
                        <ahyp:hlinkClr xmlns:ahyp="http://schemas.microsoft.com/office/drawing/2018/hyperlinkcolor" val="tx"/>
                      </a:ext>
                    </a:extLst>
                  </a:hlinkClick>
                </a:rPr>
                <a:t>rene.matteotti@taxpartner.ch</a:t>
              </a:r>
              <a:endParaRPr lang="en-US" sz="800" u="sng" dirty="0">
                <a:solidFill>
                  <a:srgbClr val="0089BC"/>
                </a:solidFill>
                <a:latin typeface="Arial"/>
                <a:cs typeface="Arial"/>
              </a:endParaRPr>
            </a:p>
          </p:txBody>
        </p:sp>
      </p:grpSp>
      <p:grpSp>
        <p:nvGrpSpPr>
          <p:cNvPr id="63" name="Group 62">
            <a:extLst>
              <a:ext uri="{FF2B5EF4-FFF2-40B4-BE49-F238E27FC236}">
                <a16:creationId xmlns:a16="http://schemas.microsoft.com/office/drawing/2014/main" id="{FB47ACDA-C89E-4579-8755-D758FD52BDAA}"/>
              </a:ext>
            </a:extLst>
          </p:cNvPr>
          <p:cNvGrpSpPr/>
          <p:nvPr/>
        </p:nvGrpSpPr>
        <p:grpSpPr>
          <a:xfrm>
            <a:off x="7000069" y="4220128"/>
            <a:ext cx="1889549" cy="746997"/>
            <a:chOff x="7074394" y="2729586"/>
            <a:chExt cx="2675592" cy="1353527"/>
          </a:xfrm>
        </p:grpSpPr>
        <p:sp>
          <p:nvSpPr>
            <p:cNvPr id="64" name="TextBox 63">
              <a:extLst>
                <a:ext uri="{FF2B5EF4-FFF2-40B4-BE49-F238E27FC236}">
                  <a16:creationId xmlns:a16="http://schemas.microsoft.com/office/drawing/2014/main" id="{72A075C1-9593-4A48-9F79-BBC1FD0D7FCD}"/>
                </a:ext>
              </a:extLst>
            </p:cNvPr>
            <p:cNvSpPr txBox="1"/>
            <p:nvPr/>
          </p:nvSpPr>
          <p:spPr>
            <a:xfrm>
              <a:off x="7085057" y="2729586"/>
              <a:ext cx="2664929" cy="358417"/>
            </a:xfrm>
            <a:prstGeom prst="rect">
              <a:avLst/>
            </a:prstGeom>
            <a:noFill/>
          </p:spPr>
          <p:txBody>
            <a:bodyPr wrap="square" rtlCol="0">
              <a:spAutoFit/>
            </a:bodyPr>
            <a:lstStyle/>
            <a:p>
              <a:pPr defTabSz="342875">
                <a:spcAft>
                  <a:spcPts val="225"/>
                </a:spcAft>
              </a:pPr>
              <a:r>
                <a:rPr lang="de-DE" sz="900" b="1" dirty="0">
                  <a:solidFill>
                    <a:srgbClr val="0089BC"/>
                  </a:solidFill>
                  <a:latin typeface="Arial"/>
                </a:rPr>
                <a:t>Jonathan Brecker</a:t>
              </a:r>
            </a:p>
          </p:txBody>
        </p:sp>
        <p:sp>
          <p:nvSpPr>
            <p:cNvPr id="65" name="TextBox 64">
              <a:extLst>
                <a:ext uri="{FF2B5EF4-FFF2-40B4-BE49-F238E27FC236}">
                  <a16:creationId xmlns:a16="http://schemas.microsoft.com/office/drawing/2014/main" id="{3AC295AF-577F-4447-AE1E-5F7959B2D0B9}"/>
                </a:ext>
              </a:extLst>
            </p:cNvPr>
            <p:cNvSpPr txBox="1"/>
            <p:nvPr/>
          </p:nvSpPr>
          <p:spPr>
            <a:xfrm>
              <a:off x="7085057" y="2904483"/>
              <a:ext cx="2664929" cy="358417"/>
            </a:xfrm>
            <a:prstGeom prst="rect">
              <a:avLst/>
            </a:prstGeom>
            <a:noFill/>
          </p:spPr>
          <p:txBody>
            <a:bodyPr wrap="square" rtlCol="0">
              <a:spAutoFit/>
            </a:bodyPr>
            <a:lstStyle/>
            <a:p>
              <a:pPr defTabSz="342875">
                <a:spcAft>
                  <a:spcPts val="225"/>
                </a:spcAft>
              </a:pPr>
              <a:r>
                <a:rPr lang="de-DE" sz="900" b="1" dirty="0">
                  <a:solidFill>
                    <a:srgbClr val="1A1A1A"/>
                  </a:solidFill>
                  <a:latin typeface="Arial"/>
                </a:rPr>
                <a:t>Assistant Director</a:t>
              </a:r>
            </a:p>
          </p:txBody>
        </p:sp>
        <p:sp>
          <p:nvSpPr>
            <p:cNvPr id="66" name="TextBox 65">
              <a:extLst>
                <a:ext uri="{FF2B5EF4-FFF2-40B4-BE49-F238E27FC236}">
                  <a16:creationId xmlns:a16="http://schemas.microsoft.com/office/drawing/2014/main" id="{10C4ABCC-B530-4334-A057-716DABFB852D}"/>
                </a:ext>
              </a:extLst>
            </p:cNvPr>
            <p:cNvSpPr txBox="1"/>
            <p:nvPr/>
          </p:nvSpPr>
          <p:spPr>
            <a:xfrm>
              <a:off x="7085057" y="3093506"/>
              <a:ext cx="2664929" cy="358417"/>
            </a:xfrm>
            <a:prstGeom prst="rect">
              <a:avLst/>
            </a:prstGeom>
            <a:noFill/>
          </p:spPr>
          <p:txBody>
            <a:bodyPr wrap="square" rtlCol="0">
              <a:spAutoFit/>
            </a:bodyPr>
            <a:lstStyle/>
            <a:p>
              <a:pPr defTabSz="342875">
                <a:spcAft>
                  <a:spcPts val="225"/>
                </a:spcAft>
              </a:pPr>
              <a:r>
                <a:rPr lang="de-DE" sz="900" dirty="0">
                  <a:solidFill>
                    <a:srgbClr val="0089BC"/>
                  </a:solidFill>
                  <a:latin typeface="Arial"/>
                </a:rPr>
                <a:t>Alvarez &amp; Marsal</a:t>
              </a:r>
            </a:p>
          </p:txBody>
        </p:sp>
        <p:sp>
          <p:nvSpPr>
            <p:cNvPr id="67" name="TextBox 66">
              <a:extLst>
                <a:ext uri="{FF2B5EF4-FFF2-40B4-BE49-F238E27FC236}">
                  <a16:creationId xmlns:a16="http://schemas.microsoft.com/office/drawing/2014/main" id="{2E42174E-1314-4E99-8B86-CCDB9BFBF50F}"/>
                </a:ext>
              </a:extLst>
            </p:cNvPr>
            <p:cNvSpPr txBox="1"/>
            <p:nvPr/>
          </p:nvSpPr>
          <p:spPr>
            <a:xfrm>
              <a:off x="7074394" y="3287860"/>
              <a:ext cx="2664929" cy="358417"/>
            </a:xfrm>
            <a:prstGeom prst="rect">
              <a:avLst/>
            </a:prstGeom>
            <a:noFill/>
          </p:spPr>
          <p:txBody>
            <a:bodyPr wrap="square" rtlCol="0">
              <a:spAutoFit/>
            </a:bodyPr>
            <a:lstStyle/>
            <a:p>
              <a:pPr defTabSz="342875">
                <a:spcAft>
                  <a:spcPts val="225"/>
                </a:spcAft>
              </a:pPr>
              <a:r>
                <a:rPr lang="de-DE" sz="900" dirty="0">
                  <a:solidFill>
                    <a:srgbClr val="0089BC"/>
                  </a:solidFill>
                  <a:latin typeface="Arial"/>
                </a:rPr>
                <a:t>UK</a:t>
              </a:r>
            </a:p>
          </p:txBody>
        </p:sp>
        <p:sp>
          <p:nvSpPr>
            <p:cNvPr id="68" name="TextBox 67">
              <a:extLst>
                <a:ext uri="{FF2B5EF4-FFF2-40B4-BE49-F238E27FC236}">
                  <a16:creationId xmlns:a16="http://schemas.microsoft.com/office/drawing/2014/main" id="{4DED8771-DB2C-4F12-8A87-264325A8F4D1}"/>
                </a:ext>
              </a:extLst>
            </p:cNvPr>
            <p:cNvSpPr txBox="1"/>
            <p:nvPr/>
          </p:nvSpPr>
          <p:spPr>
            <a:xfrm>
              <a:off x="7074394" y="3482217"/>
              <a:ext cx="2664929" cy="358417"/>
            </a:xfrm>
            <a:prstGeom prst="rect">
              <a:avLst/>
            </a:prstGeom>
            <a:noFill/>
          </p:spPr>
          <p:txBody>
            <a:bodyPr wrap="square" rtlCol="0">
              <a:spAutoFit/>
            </a:bodyPr>
            <a:lstStyle/>
            <a:p>
              <a:pPr defTabSz="342875">
                <a:spcAft>
                  <a:spcPts val="225"/>
                </a:spcAft>
              </a:pPr>
              <a:r>
                <a:rPr lang="en-US" sz="900" b="1" dirty="0">
                  <a:solidFill>
                    <a:srgbClr val="1A1A1A"/>
                  </a:solidFill>
                  <a:latin typeface="Arial"/>
                  <a:cs typeface="Arial"/>
                </a:rPr>
                <a:t>T: </a:t>
              </a:r>
              <a:r>
                <a:rPr lang="en-US" sz="900" dirty="0">
                  <a:solidFill>
                    <a:srgbClr val="1A1A1A"/>
                  </a:solidFill>
                  <a:latin typeface="Arial"/>
                  <a:cs typeface="Arial"/>
                </a:rPr>
                <a:t>+44 207 715 5200</a:t>
              </a:r>
            </a:p>
          </p:txBody>
        </p:sp>
        <p:sp>
          <p:nvSpPr>
            <p:cNvPr id="69" name="TextBox 68">
              <a:extLst>
                <a:ext uri="{FF2B5EF4-FFF2-40B4-BE49-F238E27FC236}">
                  <a16:creationId xmlns:a16="http://schemas.microsoft.com/office/drawing/2014/main" id="{830EEA64-B681-4F91-B5B6-A16BB6DF149F}"/>
                </a:ext>
              </a:extLst>
            </p:cNvPr>
            <p:cNvSpPr txBox="1"/>
            <p:nvPr/>
          </p:nvSpPr>
          <p:spPr>
            <a:xfrm>
              <a:off x="7074394" y="3689485"/>
              <a:ext cx="2664930" cy="393628"/>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a:t>
              </a:r>
              <a:r>
                <a:rPr lang="en-US" sz="800" dirty="0">
                  <a:solidFill>
                    <a:srgbClr val="1A1A1A"/>
                  </a:solidFill>
                  <a:latin typeface="Arial"/>
                  <a:cs typeface="Arial"/>
                </a:rPr>
                <a:t>:</a:t>
              </a:r>
              <a:r>
                <a:rPr lang="en-US" sz="800" u="sng" dirty="0">
                  <a:solidFill>
                    <a:srgbClr val="0089BC"/>
                  </a:solidFill>
                  <a:latin typeface="Arial"/>
                  <a:cs typeface="Arial"/>
                  <a:hlinkClick r:id="rId15">
                    <a:extLst>
                      <a:ext uri="{A12FA001-AC4F-418D-AE19-62706E023703}">
                        <ahyp:hlinkClr xmlns:ahyp="http://schemas.microsoft.com/office/drawing/2018/hyperlinkcolor" val="tx"/>
                      </a:ext>
                    </a:extLst>
                  </a:hlinkClick>
                </a:rPr>
                <a:t>jbrecker@alvarezandmarsal.com</a:t>
              </a:r>
              <a:endParaRPr lang="en-US" sz="800" u="sng" dirty="0">
                <a:solidFill>
                  <a:srgbClr val="0089BC"/>
                </a:solidFill>
                <a:latin typeface="Arial"/>
                <a:cs typeface="Arial"/>
              </a:endParaRPr>
            </a:p>
          </p:txBody>
        </p:sp>
      </p:grpSp>
      <p:pic>
        <p:nvPicPr>
          <p:cNvPr id="70" name="Picture 69">
            <a:extLst>
              <a:ext uri="{FF2B5EF4-FFF2-40B4-BE49-F238E27FC236}">
                <a16:creationId xmlns:a16="http://schemas.microsoft.com/office/drawing/2014/main" id="{CD1AE3A6-5BE6-4E44-9F29-9EE0F04AB24E}"/>
              </a:ext>
            </a:extLst>
          </p:cNvPr>
          <p:cNvPicPr>
            <a:picLocks/>
          </p:cNvPicPr>
          <p:nvPr/>
        </p:nvPicPr>
        <p:blipFill>
          <a:blip r:embed="rId16"/>
          <a:srcRect/>
          <a:stretch/>
        </p:blipFill>
        <p:spPr>
          <a:xfrm>
            <a:off x="7000069" y="3235201"/>
            <a:ext cx="854748" cy="854748"/>
          </a:xfrm>
          <a:prstGeom prst="ellipse">
            <a:avLst/>
          </a:prstGeom>
          <a:blipFill>
            <a:blip r:embed="rId17"/>
            <a:stretch>
              <a:fillRect/>
            </a:stretch>
          </a:blipFill>
        </p:spPr>
      </p:pic>
      <p:pic>
        <p:nvPicPr>
          <p:cNvPr id="71" name="Picture 70">
            <a:extLst>
              <a:ext uri="{FF2B5EF4-FFF2-40B4-BE49-F238E27FC236}">
                <a16:creationId xmlns:a16="http://schemas.microsoft.com/office/drawing/2014/main" id="{EF50ADC1-7871-48BB-A151-24DB547C1BEE}"/>
              </a:ext>
            </a:extLst>
          </p:cNvPr>
          <p:cNvPicPr>
            <a:picLocks/>
          </p:cNvPicPr>
          <p:nvPr/>
        </p:nvPicPr>
        <p:blipFill>
          <a:blip r:embed="rId18"/>
          <a:srcRect/>
          <a:stretch/>
        </p:blipFill>
        <p:spPr>
          <a:xfrm>
            <a:off x="866847" y="3241106"/>
            <a:ext cx="806422" cy="806422"/>
          </a:xfrm>
          <a:prstGeom prst="ellipse">
            <a:avLst/>
          </a:prstGeom>
          <a:blipFill>
            <a:blip r:embed="rId3"/>
            <a:stretch>
              <a:fillRect/>
            </a:stretch>
          </a:blipFill>
        </p:spPr>
      </p:pic>
      <p:sp>
        <p:nvSpPr>
          <p:cNvPr id="74" name="Flowchart: Connector 73">
            <a:extLst>
              <a:ext uri="{FF2B5EF4-FFF2-40B4-BE49-F238E27FC236}">
                <a16:creationId xmlns:a16="http://schemas.microsoft.com/office/drawing/2014/main" id="{495220E0-4158-4ABF-B4C8-8563427DB7A7}"/>
              </a:ext>
            </a:extLst>
          </p:cNvPr>
          <p:cNvSpPr/>
          <p:nvPr/>
        </p:nvSpPr>
        <p:spPr>
          <a:xfrm>
            <a:off x="5152171" y="3235201"/>
            <a:ext cx="854748" cy="864675"/>
          </a:xfrm>
          <a:prstGeom prst="flowChartConnector">
            <a:avLst/>
          </a:prstGeom>
          <a:blipFill>
            <a:blip r:embed="rId1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5" name="Group 74">
            <a:extLst>
              <a:ext uri="{FF2B5EF4-FFF2-40B4-BE49-F238E27FC236}">
                <a16:creationId xmlns:a16="http://schemas.microsoft.com/office/drawing/2014/main" id="{068952D7-EB9E-4FC0-A64C-C722E7B213A9}"/>
              </a:ext>
            </a:extLst>
          </p:cNvPr>
          <p:cNvGrpSpPr/>
          <p:nvPr/>
        </p:nvGrpSpPr>
        <p:grpSpPr>
          <a:xfrm>
            <a:off x="2925587" y="4240441"/>
            <a:ext cx="2109909" cy="746997"/>
            <a:chOff x="7074394" y="2729586"/>
            <a:chExt cx="2987620" cy="1353527"/>
          </a:xfrm>
        </p:grpSpPr>
        <p:sp>
          <p:nvSpPr>
            <p:cNvPr id="76" name="TextBox 75">
              <a:extLst>
                <a:ext uri="{FF2B5EF4-FFF2-40B4-BE49-F238E27FC236}">
                  <a16:creationId xmlns:a16="http://schemas.microsoft.com/office/drawing/2014/main" id="{3DF6A66C-E92B-48AF-8E0D-B928C0C14DFD}"/>
                </a:ext>
              </a:extLst>
            </p:cNvPr>
            <p:cNvSpPr txBox="1"/>
            <p:nvPr/>
          </p:nvSpPr>
          <p:spPr>
            <a:xfrm>
              <a:off x="7085056" y="2729586"/>
              <a:ext cx="2664929" cy="418258"/>
            </a:xfrm>
            <a:prstGeom prst="rect">
              <a:avLst/>
            </a:prstGeom>
            <a:noFill/>
          </p:spPr>
          <p:txBody>
            <a:bodyPr wrap="square" rtlCol="0">
              <a:spAutoFit/>
            </a:bodyPr>
            <a:lstStyle/>
            <a:p>
              <a:pPr defTabSz="342875">
                <a:spcAft>
                  <a:spcPts val="225"/>
                </a:spcAft>
              </a:pPr>
              <a:r>
                <a:rPr lang="de-DE" sz="900" b="1" dirty="0">
                  <a:solidFill>
                    <a:srgbClr val="0089BC"/>
                  </a:solidFill>
                  <a:latin typeface="Arial"/>
                </a:rPr>
                <a:t>Anders Lagerholm</a:t>
              </a:r>
            </a:p>
          </p:txBody>
        </p:sp>
        <p:sp>
          <p:nvSpPr>
            <p:cNvPr id="77" name="TextBox 76">
              <a:extLst>
                <a:ext uri="{FF2B5EF4-FFF2-40B4-BE49-F238E27FC236}">
                  <a16:creationId xmlns:a16="http://schemas.microsoft.com/office/drawing/2014/main" id="{C77A2070-0882-42D5-8F69-76CAC1CA4039}"/>
                </a:ext>
              </a:extLst>
            </p:cNvPr>
            <p:cNvSpPr txBox="1"/>
            <p:nvPr/>
          </p:nvSpPr>
          <p:spPr>
            <a:xfrm>
              <a:off x="7085056" y="2904483"/>
              <a:ext cx="2664929" cy="418258"/>
            </a:xfrm>
            <a:prstGeom prst="rect">
              <a:avLst/>
            </a:prstGeom>
            <a:noFill/>
          </p:spPr>
          <p:txBody>
            <a:bodyPr wrap="square" rtlCol="0">
              <a:spAutoFit/>
            </a:bodyPr>
            <a:lstStyle/>
            <a:p>
              <a:pPr defTabSz="342875">
                <a:spcAft>
                  <a:spcPts val="225"/>
                </a:spcAft>
              </a:pPr>
              <a:r>
                <a:rPr lang="de-DE" sz="900" b="1" dirty="0">
                  <a:solidFill>
                    <a:srgbClr val="1A1A1A"/>
                  </a:solidFill>
                  <a:latin typeface="Arial"/>
                </a:rPr>
                <a:t>Tax Advisor</a:t>
              </a:r>
            </a:p>
          </p:txBody>
        </p:sp>
        <p:sp>
          <p:nvSpPr>
            <p:cNvPr id="78" name="TextBox 77">
              <a:extLst>
                <a:ext uri="{FF2B5EF4-FFF2-40B4-BE49-F238E27FC236}">
                  <a16:creationId xmlns:a16="http://schemas.microsoft.com/office/drawing/2014/main" id="{F54BACD3-1D3D-4F46-9DC5-A34E9B1CAACC}"/>
                </a:ext>
              </a:extLst>
            </p:cNvPr>
            <p:cNvSpPr txBox="1"/>
            <p:nvPr/>
          </p:nvSpPr>
          <p:spPr>
            <a:xfrm>
              <a:off x="7085056" y="3093503"/>
              <a:ext cx="2664929" cy="418258"/>
            </a:xfrm>
            <a:prstGeom prst="rect">
              <a:avLst/>
            </a:prstGeom>
            <a:noFill/>
          </p:spPr>
          <p:txBody>
            <a:bodyPr wrap="square" rtlCol="0">
              <a:spAutoFit/>
            </a:bodyPr>
            <a:lstStyle/>
            <a:p>
              <a:pPr defTabSz="342875">
                <a:spcAft>
                  <a:spcPts val="225"/>
                </a:spcAft>
              </a:pPr>
              <a:r>
                <a:rPr lang="de-DE" sz="900" dirty="0">
                  <a:solidFill>
                    <a:srgbClr val="0089BC"/>
                  </a:solidFill>
                  <a:latin typeface="Arial"/>
                </a:rPr>
                <a:t>Skeppsbron Skatt</a:t>
              </a:r>
            </a:p>
          </p:txBody>
        </p:sp>
        <p:sp>
          <p:nvSpPr>
            <p:cNvPr id="79" name="TextBox 78">
              <a:extLst>
                <a:ext uri="{FF2B5EF4-FFF2-40B4-BE49-F238E27FC236}">
                  <a16:creationId xmlns:a16="http://schemas.microsoft.com/office/drawing/2014/main" id="{0F7200DD-1113-410C-B592-72139C3AFD28}"/>
                </a:ext>
              </a:extLst>
            </p:cNvPr>
            <p:cNvSpPr txBox="1"/>
            <p:nvPr/>
          </p:nvSpPr>
          <p:spPr>
            <a:xfrm>
              <a:off x="7090389" y="3287861"/>
              <a:ext cx="2664929" cy="418258"/>
            </a:xfrm>
            <a:prstGeom prst="rect">
              <a:avLst/>
            </a:prstGeom>
            <a:noFill/>
          </p:spPr>
          <p:txBody>
            <a:bodyPr wrap="square" rtlCol="0">
              <a:spAutoFit/>
            </a:bodyPr>
            <a:lstStyle/>
            <a:p>
              <a:pPr defTabSz="342875">
                <a:spcAft>
                  <a:spcPts val="225"/>
                </a:spcAft>
              </a:pPr>
              <a:r>
                <a:rPr lang="de-DE" sz="900" dirty="0">
                  <a:solidFill>
                    <a:srgbClr val="0089BC"/>
                  </a:solidFill>
                  <a:latin typeface="Arial"/>
                </a:rPr>
                <a:t>Sweden</a:t>
              </a:r>
            </a:p>
          </p:txBody>
        </p:sp>
        <p:sp>
          <p:nvSpPr>
            <p:cNvPr id="80" name="TextBox 79">
              <a:extLst>
                <a:ext uri="{FF2B5EF4-FFF2-40B4-BE49-F238E27FC236}">
                  <a16:creationId xmlns:a16="http://schemas.microsoft.com/office/drawing/2014/main" id="{2A8673BE-05FC-4A60-BFD0-357D020BD591}"/>
                </a:ext>
              </a:extLst>
            </p:cNvPr>
            <p:cNvSpPr txBox="1"/>
            <p:nvPr/>
          </p:nvSpPr>
          <p:spPr>
            <a:xfrm>
              <a:off x="7074394" y="3482217"/>
              <a:ext cx="2664929" cy="418258"/>
            </a:xfrm>
            <a:prstGeom prst="rect">
              <a:avLst/>
            </a:prstGeom>
            <a:noFill/>
          </p:spPr>
          <p:txBody>
            <a:bodyPr wrap="square" rtlCol="0">
              <a:spAutoFit/>
            </a:bodyPr>
            <a:lstStyle/>
            <a:p>
              <a:pPr defTabSz="342875">
                <a:spcAft>
                  <a:spcPts val="225"/>
                </a:spcAft>
              </a:pPr>
              <a:r>
                <a:rPr lang="en-US" sz="900" b="1" dirty="0">
                  <a:solidFill>
                    <a:srgbClr val="1A1A1A"/>
                  </a:solidFill>
                  <a:latin typeface="Arial"/>
                  <a:cs typeface="Arial"/>
                </a:rPr>
                <a:t>T: </a:t>
              </a:r>
              <a:r>
                <a:rPr lang="en-US" sz="900" dirty="0">
                  <a:solidFill>
                    <a:srgbClr val="1A1A1A"/>
                  </a:solidFill>
                  <a:latin typeface="Arial"/>
                  <a:cs typeface="Arial"/>
                </a:rPr>
                <a:t>+46 4010 7199</a:t>
              </a:r>
            </a:p>
          </p:txBody>
        </p:sp>
        <p:sp>
          <p:nvSpPr>
            <p:cNvPr id="81" name="TextBox 80">
              <a:extLst>
                <a:ext uri="{FF2B5EF4-FFF2-40B4-BE49-F238E27FC236}">
                  <a16:creationId xmlns:a16="http://schemas.microsoft.com/office/drawing/2014/main" id="{BCE28885-0EF4-4D35-8499-47FF5EA80959}"/>
                </a:ext>
              </a:extLst>
            </p:cNvPr>
            <p:cNvSpPr txBox="1"/>
            <p:nvPr/>
          </p:nvSpPr>
          <p:spPr>
            <a:xfrm>
              <a:off x="7074394" y="3689485"/>
              <a:ext cx="2987620" cy="393628"/>
            </a:xfrm>
            <a:prstGeom prst="rect">
              <a:avLst/>
            </a:prstGeom>
            <a:noFill/>
          </p:spPr>
          <p:txBody>
            <a:bodyPr wrap="square" rtlCol="0">
              <a:spAutoFit/>
            </a:bodyPr>
            <a:lstStyle/>
            <a:p>
              <a:pPr defTabSz="457189">
                <a:lnSpc>
                  <a:spcPct val="110000"/>
                </a:lnSpc>
                <a:defRPr/>
              </a:pPr>
              <a:r>
                <a:rPr lang="en-US" sz="800" b="1" dirty="0">
                  <a:solidFill>
                    <a:srgbClr val="1A1A1A"/>
                  </a:solidFill>
                  <a:latin typeface="Arial"/>
                  <a:cs typeface="Arial"/>
                </a:rPr>
                <a:t>E</a:t>
              </a:r>
              <a:r>
                <a:rPr lang="en-US" sz="800" dirty="0">
                  <a:solidFill>
                    <a:srgbClr val="1A1A1A"/>
                  </a:solidFill>
                  <a:latin typeface="Arial"/>
                  <a:cs typeface="Arial"/>
                </a:rPr>
                <a:t>:</a:t>
              </a:r>
              <a:r>
                <a:rPr lang="en-US" sz="800" u="sng" dirty="0">
                  <a:solidFill>
                    <a:srgbClr val="0089BC"/>
                  </a:solidFill>
                  <a:latin typeface="Arial"/>
                  <a:cs typeface="Arial"/>
                  <a:hlinkClick r:id="rId19">
                    <a:extLst>
                      <a:ext uri="{A12FA001-AC4F-418D-AE19-62706E023703}">
                        <ahyp:hlinkClr xmlns:ahyp="http://schemas.microsoft.com/office/drawing/2018/hyperlinkcolor" val="tx"/>
                      </a:ext>
                    </a:extLst>
                  </a:hlinkClick>
                </a:rPr>
                <a:t>anders.lagerholm@skeppsbronskatt.se</a:t>
              </a:r>
              <a:endParaRPr lang="en-US" sz="800" u="sng" dirty="0">
                <a:solidFill>
                  <a:srgbClr val="0089BC"/>
                </a:solidFill>
                <a:latin typeface="Arial"/>
                <a:cs typeface="Arial"/>
              </a:endParaRPr>
            </a:p>
          </p:txBody>
        </p:sp>
      </p:grpSp>
      <p:pic>
        <p:nvPicPr>
          <p:cNvPr id="82" name="Picture 81">
            <a:extLst>
              <a:ext uri="{FF2B5EF4-FFF2-40B4-BE49-F238E27FC236}">
                <a16:creationId xmlns:a16="http://schemas.microsoft.com/office/drawing/2014/main" id="{BF27275B-514D-4684-846B-E728DAF2DDC5}"/>
              </a:ext>
            </a:extLst>
          </p:cNvPr>
          <p:cNvPicPr>
            <a:picLocks/>
          </p:cNvPicPr>
          <p:nvPr/>
        </p:nvPicPr>
        <p:blipFill>
          <a:blip r:embed="rId20"/>
          <a:srcRect/>
          <a:stretch/>
        </p:blipFill>
        <p:spPr>
          <a:xfrm>
            <a:off x="3068840" y="3269502"/>
            <a:ext cx="806422" cy="778026"/>
          </a:xfrm>
          <a:prstGeom prst="ellipse">
            <a:avLst/>
          </a:prstGeom>
          <a:blipFill>
            <a:blip r:embed="rId3"/>
            <a:stretch>
              <a:fillRect/>
            </a:stretch>
          </a:blipFill>
        </p:spPr>
      </p:pic>
    </p:spTree>
    <p:extLst>
      <p:ext uri="{BB962C8B-B14F-4D97-AF65-F5344CB8AC3E}">
        <p14:creationId xmlns:p14="http://schemas.microsoft.com/office/powerpoint/2010/main" val="36900705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787" y="1339006"/>
            <a:ext cx="3586894" cy="1497483"/>
          </a:xfrm>
        </p:spPr>
        <p:txBody>
          <a:bodyPr lIns="0"/>
          <a:lstStyle/>
          <a:p>
            <a:r>
              <a:rPr lang="en-US" dirty="0"/>
              <a:t>ABOUT</a:t>
            </a:r>
            <a:br>
              <a:rPr lang="en-US" dirty="0"/>
            </a:br>
            <a:r>
              <a:rPr lang="en-US" dirty="0"/>
              <a:t>TAXAND</a:t>
            </a:r>
          </a:p>
        </p:txBody>
      </p:sp>
      <p:sp>
        <p:nvSpPr>
          <p:cNvPr id="3" name="TextBox 2"/>
          <p:cNvSpPr txBox="1"/>
          <p:nvPr/>
        </p:nvSpPr>
        <p:spPr>
          <a:xfrm>
            <a:off x="2488786" y="2674986"/>
            <a:ext cx="3586894" cy="1172970"/>
          </a:xfrm>
          <a:prstGeom prst="rect">
            <a:avLst/>
          </a:prstGeom>
          <a:noFill/>
        </p:spPr>
        <p:txBody>
          <a:bodyPr wrap="square" lIns="0" rtlCol="0">
            <a:spAutoFit/>
          </a:bodyPr>
          <a:lstStyle/>
          <a:p>
            <a:pPr>
              <a:lnSpc>
                <a:spcPct val="110000"/>
              </a:lnSpc>
            </a:pPr>
            <a:r>
              <a:rPr lang="en-GB" sz="1600" baseline="30000" dirty="0">
                <a:solidFill>
                  <a:schemeClr val="bg1"/>
                </a:solidFill>
                <a:latin typeface="Arial"/>
                <a:cs typeface="Arial"/>
              </a:rPr>
              <a:t>Taxand is the world’s largest independent tax organisation with more than 550 tax partners and over 2,500 tax advisors in 50 countries. Taxand focuses on delivering high quality, integrated tax advice, free from conflict creating audit work. Taxand advisors work together to deliver global tax services for clients.</a:t>
            </a:r>
            <a:endParaRPr lang="en-US" sz="1600" baseline="30000" dirty="0">
              <a:solidFill>
                <a:schemeClr val="bg1"/>
              </a:solidFill>
              <a:latin typeface="Arial"/>
              <a:cs typeface="Arial"/>
            </a:endParaRPr>
          </a:p>
        </p:txBody>
      </p:sp>
      <p:sp>
        <p:nvSpPr>
          <p:cNvPr id="5" name="Rectangle 4"/>
          <p:cNvSpPr/>
          <p:nvPr/>
        </p:nvSpPr>
        <p:spPr>
          <a:xfrm>
            <a:off x="5159462" y="4030593"/>
            <a:ext cx="2902227" cy="1038233"/>
          </a:xfrm>
          <a:prstGeom prst="rect">
            <a:avLst/>
          </a:prstGeom>
        </p:spPr>
        <p:txBody>
          <a:bodyPr wrap="square">
            <a:spAutoFit/>
          </a:bodyPr>
          <a:lstStyle/>
          <a:p>
            <a:pPr marL="0" lvl="2" defTabSz="914400" fontAlgn="base">
              <a:lnSpc>
                <a:spcPct val="110000"/>
              </a:lnSpc>
              <a:spcBef>
                <a:spcPct val="0"/>
              </a:spcBef>
            </a:pPr>
            <a:r>
              <a:rPr lang="en-NZ" sz="800" dirty="0">
                <a:solidFill>
                  <a:srgbClr val="FFFFFF"/>
                </a:solidFill>
                <a:latin typeface="Arial" charset="0"/>
              </a:rPr>
              <a:t>Taxand is a global organisation of tax advisory firms. </a:t>
            </a:r>
            <a:br>
              <a:rPr lang="en-NZ" sz="800" dirty="0">
                <a:solidFill>
                  <a:srgbClr val="FFFFFF"/>
                </a:solidFill>
                <a:latin typeface="Arial" charset="0"/>
              </a:rPr>
            </a:br>
            <a:r>
              <a:rPr lang="en-NZ" sz="800" dirty="0">
                <a:solidFill>
                  <a:srgbClr val="FFFFFF"/>
                </a:solidFill>
                <a:latin typeface="Arial" charset="0"/>
              </a:rPr>
              <a:t>Each firm in each country is a separate and independent legal entity responsible for delivering client services.</a:t>
            </a:r>
          </a:p>
          <a:p>
            <a:pPr marL="0" lvl="2" defTabSz="914400" fontAlgn="base">
              <a:lnSpc>
                <a:spcPct val="110000"/>
              </a:lnSpc>
              <a:spcBef>
                <a:spcPct val="0"/>
              </a:spcBef>
            </a:pPr>
            <a:endParaRPr lang="en-NZ" sz="800" dirty="0">
              <a:solidFill>
                <a:srgbClr val="FFFFFF"/>
              </a:solidFill>
              <a:latin typeface="Arial" charset="0"/>
            </a:endParaRPr>
          </a:p>
          <a:p>
            <a:pPr marL="0" lvl="2" defTabSz="914400" fontAlgn="base">
              <a:lnSpc>
                <a:spcPct val="110000"/>
              </a:lnSpc>
              <a:spcBef>
                <a:spcPct val="0"/>
              </a:spcBef>
            </a:pPr>
            <a:r>
              <a:rPr lang="en-NZ" sz="800" dirty="0">
                <a:solidFill>
                  <a:srgbClr val="FFFFFF"/>
                </a:solidFill>
                <a:latin typeface="Arial" charset="0"/>
              </a:rPr>
              <a:t>© Copyright Taxand Economic Interest </a:t>
            </a:r>
            <a:r>
              <a:rPr lang="en-NZ" sz="800">
                <a:solidFill>
                  <a:srgbClr val="FFFFFF"/>
                </a:solidFill>
                <a:latin typeface="Arial" charset="0"/>
              </a:rPr>
              <a:t>Grouping 2021</a:t>
            </a:r>
            <a:br>
              <a:rPr lang="en-NZ" sz="800" dirty="0">
                <a:solidFill>
                  <a:srgbClr val="FFFFFF"/>
                </a:solidFill>
                <a:latin typeface="Arial" charset="0"/>
              </a:rPr>
            </a:br>
            <a:r>
              <a:rPr lang="en-NZ" sz="800" dirty="0">
                <a:solidFill>
                  <a:srgbClr val="FFFFFF"/>
                </a:solidFill>
                <a:latin typeface="Arial" charset="0"/>
              </a:rPr>
              <a:t>Registered office: 1B </a:t>
            </a:r>
            <a:r>
              <a:rPr lang="en-NZ" sz="800" dirty="0" err="1">
                <a:solidFill>
                  <a:srgbClr val="FFFFFF"/>
                </a:solidFill>
                <a:latin typeface="Arial" charset="0"/>
              </a:rPr>
              <a:t>Heienhaff</a:t>
            </a:r>
            <a:r>
              <a:rPr lang="en-NZ" sz="800" dirty="0">
                <a:solidFill>
                  <a:srgbClr val="FFFFFF"/>
                </a:solidFill>
                <a:latin typeface="Arial" charset="0"/>
              </a:rPr>
              <a:t>, L-1736 </a:t>
            </a:r>
            <a:r>
              <a:rPr lang="en-NZ" sz="800" dirty="0" err="1">
                <a:solidFill>
                  <a:srgbClr val="FFFFFF"/>
                </a:solidFill>
                <a:latin typeface="Arial" charset="0"/>
              </a:rPr>
              <a:t>Senningerberg</a:t>
            </a:r>
            <a:r>
              <a:rPr lang="en-NZ" sz="800" dirty="0">
                <a:solidFill>
                  <a:srgbClr val="FFFFFF"/>
                </a:solidFill>
                <a:latin typeface="Arial" charset="0"/>
              </a:rPr>
              <a:t> – RCS Luxembourg C68 </a:t>
            </a:r>
          </a:p>
        </p:txBody>
      </p:sp>
      <p:sp>
        <p:nvSpPr>
          <p:cNvPr id="6" name="TextBox 5"/>
          <p:cNvSpPr txBox="1"/>
          <p:nvPr/>
        </p:nvSpPr>
        <p:spPr>
          <a:xfrm>
            <a:off x="6263536" y="2845908"/>
            <a:ext cx="1844143" cy="215444"/>
          </a:xfrm>
          <a:prstGeom prst="rect">
            <a:avLst/>
          </a:prstGeom>
          <a:noFill/>
        </p:spPr>
        <p:txBody>
          <a:bodyPr wrap="square" lIns="0" tIns="0" rIns="0" bIns="0">
            <a:spAutoFit/>
          </a:bodyPr>
          <a:lstStyle/>
          <a:p>
            <a:pPr algn="r" defTabSz="914400" fontAlgn="base">
              <a:spcBef>
                <a:spcPct val="0"/>
              </a:spcBef>
              <a:spcAft>
                <a:spcPct val="0"/>
              </a:spcAft>
              <a:defRPr/>
            </a:pPr>
            <a:r>
              <a:rPr lang="en-GB" sz="1400" b="1" spc="44" dirty="0">
                <a:solidFill>
                  <a:srgbClr val="FFFFFF"/>
                </a:solidFill>
                <a:latin typeface="Arial"/>
              </a:rPr>
              <a:t>www.taxand.com</a:t>
            </a:r>
          </a:p>
        </p:txBody>
      </p:sp>
      <p:sp>
        <p:nvSpPr>
          <p:cNvPr id="7"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55</a:t>
            </a:fld>
            <a:endParaRPr lang="en-US" dirty="0"/>
          </a:p>
        </p:txBody>
      </p:sp>
    </p:spTree>
    <p:extLst>
      <p:ext uri="{BB962C8B-B14F-4D97-AF65-F5344CB8AC3E}">
        <p14:creationId xmlns:p14="http://schemas.microsoft.com/office/powerpoint/2010/main" val="104158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2D0D607-A923-4B1A-BF38-E64A118DA823}"/>
              </a:ext>
            </a:extLst>
          </p:cNvPr>
          <p:cNvGraphicFramePr/>
          <p:nvPr>
            <p:extLst>
              <p:ext uri="{D42A27DB-BD31-4B8C-83A1-F6EECF244321}">
                <p14:modId xmlns:p14="http://schemas.microsoft.com/office/powerpoint/2010/main" val="719323090"/>
              </p:ext>
            </p:extLst>
          </p:nvPr>
        </p:nvGraphicFramePr>
        <p:xfrm>
          <a:off x="78581" y="1300163"/>
          <a:ext cx="8972550" cy="3157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C41B32FB-611A-4BCC-B507-0AD504A6EAD8}"/>
              </a:ext>
            </a:extLst>
          </p:cNvPr>
          <p:cNvSpPr>
            <a:spLocks noGrp="1"/>
          </p:cNvSpPr>
          <p:nvPr>
            <p:ph type="title"/>
          </p:nvPr>
        </p:nvSpPr>
        <p:spPr>
          <a:xfrm>
            <a:off x="358422" y="234202"/>
            <a:ext cx="7356347" cy="704188"/>
          </a:xfrm>
        </p:spPr>
        <p:txBody>
          <a:bodyPr>
            <a:normAutofit fontScale="90000"/>
          </a:bodyPr>
          <a:lstStyle/>
          <a:p>
            <a:r>
              <a:rPr lang="en-US" dirty="0">
                <a:solidFill>
                  <a:srgbClr val="222850"/>
                </a:solidFill>
              </a:rPr>
              <a:t>BACKGROUND 4: DOMESTIC CRITERIA FOR RESIDENCE</a:t>
            </a:r>
            <a:endParaRPr lang="en-US" dirty="0"/>
          </a:p>
        </p:txBody>
      </p:sp>
      <p:sp>
        <p:nvSpPr>
          <p:cNvPr id="7" name="Rectangle 6">
            <a:extLst>
              <a:ext uri="{FF2B5EF4-FFF2-40B4-BE49-F238E27FC236}">
                <a16:creationId xmlns:a16="http://schemas.microsoft.com/office/drawing/2014/main" id="{8D55E1FC-C70F-4DFA-A473-353545C56141}"/>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ED05A0E6-56C6-44EB-9B8F-FE13AAA4C59D}"/>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6246D6EB-8C76-41FB-A6D9-0979D9DB291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2A3EA768-DCAA-4A58-9E35-5BE0F12027AC}"/>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747AC4-25D1-48AC-80A0-322815960980}"/>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2DBF9EA6-6CE8-4FF3-8020-0537FC2B1CE7}"/>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1954445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CYPRUS</a:t>
            </a:r>
          </a:p>
        </p:txBody>
      </p:sp>
      <p:sp>
        <p:nvSpPr>
          <p:cNvPr id="5" name="TextBox 4">
            <a:extLst>
              <a:ext uri="{FF2B5EF4-FFF2-40B4-BE49-F238E27FC236}">
                <a16:creationId xmlns:a16="http://schemas.microsoft.com/office/drawing/2014/main" id="{57A1BF93-19A4-4DBF-A2AC-5A7FF4B52379}"/>
              </a:ext>
            </a:extLst>
          </p:cNvPr>
          <p:cNvSpPr txBox="1"/>
          <p:nvPr/>
        </p:nvSpPr>
        <p:spPr>
          <a:xfrm>
            <a:off x="5344886" y="4180713"/>
            <a:ext cx="2611664" cy="313932"/>
          </a:xfrm>
          <a:prstGeom prst="rect">
            <a:avLst/>
          </a:prstGeom>
          <a:noFill/>
        </p:spPr>
        <p:txBody>
          <a:bodyPr wrap="square" rtlCol="0">
            <a:spAutoFit/>
          </a:bodyPr>
          <a:lstStyle/>
          <a:p>
            <a:pPr>
              <a:lnSpc>
                <a:spcPct val="80000"/>
              </a:lnSpc>
            </a:pPr>
            <a:r>
              <a:rPr lang="en-US" b="1" spc="-150" dirty="0">
                <a:solidFill>
                  <a:schemeClr val="bg1"/>
                </a:solidFill>
                <a:latin typeface="Arial"/>
                <a:cs typeface="Arial"/>
              </a:rPr>
              <a:t>COSTAS SAVVA</a:t>
            </a:r>
          </a:p>
        </p:txBody>
      </p:sp>
      <p:cxnSp>
        <p:nvCxnSpPr>
          <p:cNvPr id="6" name="Straight Connector 5">
            <a:extLst>
              <a:ext uri="{FF2B5EF4-FFF2-40B4-BE49-F238E27FC236}">
                <a16:creationId xmlns:a16="http://schemas.microsoft.com/office/drawing/2014/main" id="{F4158FB5-2288-47AA-92C3-427AAF0FA0F7}"/>
              </a:ext>
            </a:extLst>
          </p:cNvPr>
          <p:cNvCxnSpPr/>
          <p:nvPr/>
        </p:nvCxnSpPr>
        <p:spPr>
          <a:xfrm>
            <a:off x="5438319" y="4550223"/>
            <a:ext cx="1879977"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AB45028-A028-40FC-8F7D-C310DD210DB0}"/>
              </a:ext>
            </a:extLst>
          </p:cNvPr>
          <p:cNvSpPr txBox="1"/>
          <p:nvPr/>
        </p:nvSpPr>
        <p:spPr>
          <a:xfrm>
            <a:off x="5344886" y="4661380"/>
            <a:ext cx="2158285" cy="346249"/>
          </a:xfrm>
          <a:prstGeom prst="rect">
            <a:avLst/>
          </a:prstGeom>
          <a:noFill/>
        </p:spPr>
        <p:txBody>
          <a:bodyPr wrap="square" rtlCol="0">
            <a:spAutoFit/>
          </a:bodyPr>
          <a:lstStyle/>
          <a:p>
            <a:pPr>
              <a:lnSpc>
                <a:spcPct val="90000"/>
              </a:lnSpc>
            </a:pPr>
            <a:r>
              <a:rPr lang="en-US" b="1" spc="-150" dirty="0">
                <a:solidFill>
                  <a:schemeClr val="bg1"/>
                </a:solidFill>
                <a:latin typeface="Arial"/>
                <a:cs typeface="Arial"/>
              </a:rPr>
              <a:t>TAXAND CYPRUS</a:t>
            </a:r>
          </a:p>
        </p:txBody>
      </p:sp>
    </p:spTree>
    <p:extLst>
      <p:ext uri="{BB962C8B-B14F-4D97-AF65-F5344CB8AC3E}">
        <p14:creationId xmlns:p14="http://schemas.microsoft.com/office/powerpoint/2010/main" val="268492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 y="234202"/>
            <a:ext cx="7344127" cy="704188"/>
          </a:xfrm>
        </p:spPr>
        <p:txBody>
          <a:bodyPr>
            <a:normAutofit/>
          </a:bodyPr>
          <a:lstStyle/>
          <a:p>
            <a:r>
              <a:rPr lang="en-US" dirty="0">
                <a:solidFill>
                  <a:srgbClr val="222850"/>
                </a:solidFill>
              </a:rPr>
              <a:t>TAXABLE INDIVIDUALS: 2 CRITERIA</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8</a:t>
            </a:fld>
            <a:endParaRPr lang="en-US" dirty="0"/>
          </a:p>
        </p:txBody>
      </p:sp>
      <p:pic>
        <p:nvPicPr>
          <p:cNvPr id="5" name="Picture 4">
            <a:extLst>
              <a:ext uri="{FF2B5EF4-FFF2-40B4-BE49-F238E27FC236}">
                <a16:creationId xmlns:a16="http://schemas.microsoft.com/office/drawing/2014/main" id="{9FB0F06C-CD7D-4F92-9858-AC5B83441BE3}"/>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7837801" y="-86833"/>
            <a:ext cx="777879" cy="777879"/>
          </a:xfrm>
          <a:prstGeom prst="ellipse">
            <a:avLst/>
          </a:prstGeom>
        </p:spPr>
      </p:pic>
      <p:sp>
        <p:nvSpPr>
          <p:cNvPr id="7" name="TextBox 6">
            <a:extLst>
              <a:ext uri="{FF2B5EF4-FFF2-40B4-BE49-F238E27FC236}">
                <a16:creationId xmlns:a16="http://schemas.microsoft.com/office/drawing/2014/main" id="{B19565F9-4AB2-491E-884E-8CD02FC98A91}"/>
              </a:ext>
            </a:extLst>
          </p:cNvPr>
          <p:cNvSpPr txBox="1"/>
          <p:nvPr/>
        </p:nvSpPr>
        <p:spPr>
          <a:xfrm>
            <a:off x="400756" y="1143003"/>
            <a:ext cx="7651044" cy="3420424"/>
          </a:xfrm>
          <a:prstGeom prst="rect">
            <a:avLst/>
          </a:prstGeom>
          <a:noFill/>
        </p:spPr>
        <p:txBody>
          <a:bodyPr wrap="square" rtlCol="0">
            <a:spAutoFit/>
          </a:bodyPr>
          <a:lstStyle/>
          <a:p>
            <a:pPr marL="457200" indent="-457200">
              <a:lnSpc>
                <a:spcPct val="110000"/>
              </a:lnSpc>
              <a:buClr>
                <a:schemeClr val="accent1"/>
              </a:buClr>
              <a:buFont typeface="+mj-lt"/>
              <a:buAutoNum type="arabicParenR"/>
            </a:pPr>
            <a:r>
              <a:rPr lang="en-GB" dirty="0">
                <a:solidFill>
                  <a:srgbClr val="1A1A1A"/>
                </a:solidFill>
                <a:latin typeface="Arial"/>
                <a:cs typeface="Arial"/>
              </a:rPr>
              <a:t>For a period or periods exceeding in aggregate </a:t>
            </a:r>
            <a:r>
              <a:rPr lang="en-GB" b="1" dirty="0">
                <a:solidFill>
                  <a:schemeClr val="accent1"/>
                </a:solidFill>
                <a:latin typeface="Arial"/>
                <a:cs typeface="Arial"/>
              </a:rPr>
              <a:t>183 days </a:t>
            </a:r>
            <a:r>
              <a:rPr lang="en-GB" dirty="0">
                <a:solidFill>
                  <a:srgbClr val="1A1A1A"/>
                </a:solidFill>
                <a:latin typeface="Arial"/>
                <a:cs typeface="Arial"/>
              </a:rPr>
              <a:t>in the tax year.</a:t>
            </a:r>
          </a:p>
          <a:p>
            <a:pPr>
              <a:lnSpc>
                <a:spcPct val="110000"/>
              </a:lnSpc>
              <a:buClr>
                <a:schemeClr val="accent1"/>
              </a:buClr>
            </a:pPr>
            <a:r>
              <a:rPr lang="en-GB" b="1" i="1" dirty="0">
                <a:solidFill>
                  <a:srgbClr val="1A1A1A"/>
                </a:solidFill>
                <a:latin typeface="Arial"/>
                <a:cs typeface="Arial"/>
              </a:rPr>
              <a:t>								</a:t>
            </a:r>
            <a:r>
              <a:rPr lang="en-GB" b="1" i="1" dirty="0">
                <a:solidFill>
                  <a:schemeClr val="accent3"/>
                </a:solidFill>
                <a:latin typeface="Arial"/>
                <a:cs typeface="Arial"/>
              </a:rPr>
              <a:t>OR</a:t>
            </a:r>
          </a:p>
          <a:p>
            <a:pPr>
              <a:lnSpc>
                <a:spcPct val="110000"/>
              </a:lnSpc>
              <a:buClr>
                <a:schemeClr val="accent1"/>
              </a:buClr>
            </a:pPr>
            <a:r>
              <a:rPr lang="en-GB" dirty="0">
                <a:solidFill>
                  <a:srgbClr val="0089BC"/>
                </a:solidFill>
                <a:latin typeface="Arial"/>
                <a:cs typeface="Arial"/>
              </a:rPr>
              <a:t>2)    </a:t>
            </a:r>
            <a:r>
              <a:rPr lang="en-GB" dirty="0">
                <a:solidFill>
                  <a:srgbClr val="1A1A1A"/>
                </a:solidFill>
                <a:latin typeface="Arial"/>
                <a:cs typeface="Arial"/>
              </a:rPr>
              <a:t>Provided the individual satisfies all of the following conditions within 	the same tax year:</a:t>
            </a:r>
          </a:p>
          <a:p>
            <a:pPr marL="997200" lvl="1" indent="-342900">
              <a:lnSpc>
                <a:spcPct val="110000"/>
              </a:lnSpc>
              <a:buBlip>
                <a:blip r:embed="rId3"/>
              </a:buBlip>
            </a:pPr>
            <a:r>
              <a:rPr lang="en-GB" dirty="0">
                <a:solidFill>
                  <a:srgbClr val="1A1A1A"/>
                </a:solidFill>
                <a:latin typeface="Arial"/>
                <a:cs typeface="Arial"/>
              </a:rPr>
              <a:t>she/he is not a tax resident of any other country;</a:t>
            </a:r>
          </a:p>
          <a:p>
            <a:pPr marL="997200" lvl="1" indent="-342900">
              <a:lnSpc>
                <a:spcPct val="110000"/>
              </a:lnSpc>
              <a:buBlip>
                <a:blip r:embed="rId3"/>
              </a:buBlip>
            </a:pPr>
            <a:r>
              <a:rPr lang="en-GB" dirty="0">
                <a:solidFill>
                  <a:srgbClr val="1A1A1A"/>
                </a:solidFill>
                <a:latin typeface="Arial"/>
                <a:cs typeface="Arial"/>
              </a:rPr>
              <a:t>she/he spends </a:t>
            </a:r>
            <a:r>
              <a:rPr lang="en-GB" b="1" dirty="0">
                <a:solidFill>
                  <a:schemeClr val="accent1"/>
                </a:solidFill>
                <a:latin typeface="Arial"/>
                <a:cs typeface="Arial"/>
              </a:rPr>
              <a:t>at least 60 days </a:t>
            </a:r>
            <a:r>
              <a:rPr lang="en-GB" dirty="0">
                <a:solidFill>
                  <a:srgbClr val="1A1A1A"/>
                </a:solidFill>
                <a:latin typeface="Arial"/>
                <a:cs typeface="Arial"/>
              </a:rPr>
              <a:t>in Cyprus;</a:t>
            </a:r>
          </a:p>
          <a:p>
            <a:pPr marL="997200" lvl="1" indent="-342900">
              <a:lnSpc>
                <a:spcPct val="110000"/>
              </a:lnSpc>
              <a:buBlip>
                <a:blip r:embed="rId3"/>
              </a:buBlip>
            </a:pPr>
            <a:r>
              <a:rPr lang="en-GB" dirty="0">
                <a:solidFill>
                  <a:srgbClr val="1A1A1A"/>
                </a:solidFill>
                <a:latin typeface="Arial"/>
                <a:cs typeface="Arial"/>
              </a:rPr>
              <a:t>she/he maintains a </a:t>
            </a:r>
            <a:r>
              <a:rPr lang="en-GB" b="1" dirty="0">
                <a:solidFill>
                  <a:schemeClr val="accent1"/>
                </a:solidFill>
                <a:latin typeface="Arial"/>
                <a:cs typeface="Arial"/>
              </a:rPr>
              <a:t>permanent home </a:t>
            </a:r>
            <a:r>
              <a:rPr lang="en-GB" dirty="0">
                <a:solidFill>
                  <a:srgbClr val="1A1A1A"/>
                </a:solidFill>
                <a:latin typeface="Arial"/>
                <a:cs typeface="Arial"/>
              </a:rPr>
              <a:t>in Cyprus that is either owned or rented;</a:t>
            </a:r>
          </a:p>
          <a:p>
            <a:pPr marL="997200" lvl="1" indent="-342900">
              <a:lnSpc>
                <a:spcPct val="110000"/>
              </a:lnSpc>
              <a:buBlip>
                <a:blip r:embed="rId3"/>
              </a:buBlip>
            </a:pPr>
            <a:r>
              <a:rPr lang="en-GB" dirty="0">
                <a:solidFill>
                  <a:srgbClr val="1A1A1A"/>
                </a:solidFill>
                <a:latin typeface="Arial"/>
                <a:cs typeface="Arial"/>
              </a:rPr>
              <a:t>she/he carries on a business in Cyprus, is employed in Cyprus </a:t>
            </a:r>
            <a:r>
              <a:rPr lang="en-GB" b="1" dirty="0">
                <a:solidFill>
                  <a:schemeClr val="accent1"/>
                </a:solidFill>
                <a:latin typeface="Arial"/>
                <a:cs typeface="Arial"/>
              </a:rPr>
              <a:t>or</a:t>
            </a:r>
            <a:r>
              <a:rPr lang="en-GB" dirty="0">
                <a:solidFill>
                  <a:srgbClr val="1A1A1A"/>
                </a:solidFill>
                <a:latin typeface="Arial"/>
                <a:cs typeface="Arial"/>
              </a:rPr>
              <a:t> holds an office in a Cyprus tax resident company.</a:t>
            </a:r>
          </a:p>
        </p:txBody>
      </p:sp>
      <p:sp>
        <p:nvSpPr>
          <p:cNvPr id="8" name="Rectangle 7">
            <a:extLst>
              <a:ext uri="{FF2B5EF4-FFF2-40B4-BE49-F238E27FC236}">
                <a16:creationId xmlns:a16="http://schemas.microsoft.com/office/drawing/2014/main" id="{839E6A6F-B8A2-42FC-9D7C-F96E5E23C554}"/>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9" name="Group 8">
            <a:extLst>
              <a:ext uri="{FF2B5EF4-FFF2-40B4-BE49-F238E27FC236}">
                <a16:creationId xmlns:a16="http://schemas.microsoft.com/office/drawing/2014/main" id="{CA140DBE-ADDC-40D6-AD87-458A56B26B5E}"/>
              </a:ext>
            </a:extLst>
          </p:cNvPr>
          <p:cNvGrpSpPr/>
          <p:nvPr/>
        </p:nvGrpSpPr>
        <p:grpSpPr>
          <a:xfrm>
            <a:off x="4876003" y="4682753"/>
            <a:ext cx="3334547" cy="375582"/>
            <a:chOff x="2091655" y="6296695"/>
            <a:chExt cx="3722135" cy="433264"/>
          </a:xfrm>
        </p:grpSpPr>
        <p:pic>
          <p:nvPicPr>
            <p:cNvPr id="10" name="Picture 8" descr="Image result for twitter logo">
              <a:extLst>
                <a:ext uri="{FF2B5EF4-FFF2-40B4-BE49-F238E27FC236}">
                  <a16:creationId xmlns:a16="http://schemas.microsoft.com/office/drawing/2014/main" id="{B1D20DA5-D79E-4606-A52A-D0B3D2225B6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linkedin logo">
              <a:extLst>
                <a:ext uri="{FF2B5EF4-FFF2-40B4-BE49-F238E27FC236}">
                  <a16:creationId xmlns:a16="http://schemas.microsoft.com/office/drawing/2014/main" id="{9DA36BA9-1A70-49A2-B426-5E5E98E2231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0DAEF47-37DD-45D4-9AF5-0EB5AF7A4A25}"/>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3" name="Rectangle 12">
              <a:extLst>
                <a:ext uri="{FF2B5EF4-FFF2-40B4-BE49-F238E27FC236}">
                  <a16:creationId xmlns:a16="http://schemas.microsoft.com/office/drawing/2014/main" id="{AAB4C319-3FCC-4E8B-B7DE-187CFDCECF80}"/>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327553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22850"/>
                </a:solidFill>
              </a:rPr>
              <a:t>TAXABLE INCOME</a:t>
            </a:r>
          </a:p>
        </p:txBody>
      </p:sp>
      <p:sp>
        <p:nvSpPr>
          <p:cNvPr id="4" name="Slide Number Placeholder 5"/>
          <p:cNvSpPr txBox="1">
            <a:spLocks/>
          </p:cNvSpPr>
          <p:nvPr/>
        </p:nvSpPr>
        <p:spPr>
          <a:xfrm>
            <a:off x="8331200" y="4767262"/>
            <a:ext cx="568960" cy="175084"/>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0000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C32DDD6-28A5-624E-A8AC-19C720EFB355}" type="slidenum">
              <a:rPr lang="en-US" smtClean="0"/>
              <a:pPr/>
              <a:t>9</a:t>
            </a:fld>
            <a:endParaRPr lang="en-US" dirty="0"/>
          </a:p>
        </p:txBody>
      </p:sp>
      <p:pic>
        <p:nvPicPr>
          <p:cNvPr id="5" name="Picture 4">
            <a:extLst>
              <a:ext uri="{FF2B5EF4-FFF2-40B4-BE49-F238E27FC236}">
                <a16:creationId xmlns:a16="http://schemas.microsoft.com/office/drawing/2014/main" id="{FCCC1BE0-8DA5-4640-8BAA-E384323559ED}"/>
              </a:ext>
            </a:extLst>
          </p:cNvPr>
          <p:cNvPicPr>
            <a:picLocks/>
          </p:cNvPicPr>
          <p:nvPr/>
        </p:nvPicPr>
        <p:blipFill>
          <a:blip r:embed="rId2">
            <a:extLst>
              <a:ext uri="{28A0092B-C50C-407E-A947-70E740481C1C}">
                <a14:useLocalDpi xmlns:a14="http://schemas.microsoft.com/office/drawing/2010/main" val="0"/>
              </a:ext>
            </a:extLst>
          </a:blip>
          <a:srcRect/>
          <a:stretch/>
        </p:blipFill>
        <p:spPr>
          <a:xfrm>
            <a:off x="7850501" y="-86833"/>
            <a:ext cx="777879" cy="777879"/>
          </a:xfrm>
          <a:prstGeom prst="ellipse">
            <a:avLst/>
          </a:prstGeom>
        </p:spPr>
      </p:pic>
      <p:sp>
        <p:nvSpPr>
          <p:cNvPr id="6" name="TextBox 5">
            <a:extLst>
              <a:ext uri="{FF2B5EF4-FFF2-40B4-BE49-F238E27FC236}">
                <a16:creationId xmlns:a16="http://schemas.microsoft.com/office/drawing/2014/main" id="{BB168E23-0B6F-4A9C-AFF9-361FC8F04172}"/>
              </a:ext>
            </a:extLst>
          </p:cNvPr>
          <p:cNvSpPr txBox="1"/>
          <p:nvPr/>
        </p:nvSpPr>
        <p:spPr>
          <a:xfrm>
            <a:off x="400756" y="1143003"/>
            <a:ext cx="7651044" cy="3523272"/>
          </a:xfrm>
          <a:prstGeom prst="rect">
            <a:avLst/>
          </a:prstGeom>
          <a:noFill/>
        </p:spPr>
        <p:txBody>
          <a:bodyPr wrap="square" rtlCol="0">
            <a:spAutoFit/>
          </a:bodyPr>
          <a:lstStyle/>
          <a:p>
            <a:pPr marL="457200" indent="-457200">
              <a:lnSpc>
                <a:spcPct val="110000"/>
              </a:lnSpc>
              <a:buClr>
                <a:schemeClr val="accent1"/>
              </a:buClr>
              <a:buFont typeface="+mj-lt"/>
              <a:buAutoNum type="arabicParenR"/>
            </a:pPr>
            <a:r>
              <a:rPr lang="en-GB" sz="1700" b="1" dirty="0">
                <a:solidFill>
                  <a:schemeClr val="accent3"/>
                </a:solidFill>
                <a:latin typeface="Arial Black" panose="020B0A04020102020204" pitchFamily="34" charset="0"/>
                <a:cs typeface="Arial"/>
              </a:rPr>
              <a:t>Taxable income: </a:t>
            </a:r>
            <a:r>
              <a:rPr lang="en-GB" sz="1700" dirty="0">
                <a:solidFill>
                  <a:srgbClr val="1A1A1A"/>
                </a:solidFill>
                <a:latin typeface="Arial"/>
                <a:cs typeface="Arial"/>
              </a:rPr>
              <a:t>Resident individuals are subject to income tax on their worldwide income. Rates: 0% to 35% (Above EUR 60,000).</a:t>
            </a:r>
          </a:p>
          <a:p>
            <a:pPr marL="457200" indent="-457200">
              <a:lnSpc>
                <a:spcPct val="110000"/>
              </a:lnSpc>
              <a:buClr>
                <a:schemeClr val="accent1"/>
              </a:buClr>
              <a:buFont typeface="+mj-lt"/>
              <a:buAutoNum type="arabicParenR"/>
            </a:pPr>
            <a:r>
              <a:rPr lang="en-GB" sz="1700" b="1" dirty="0">
                <a:solidFill>
                  <a:schemeClr val="accent3"/>
                </a:solidFill>
                <a:latin typeface="Arial Black" panose="020B0A04020102020204" pitchFamily="34" charset="0"/>
                <a:cs typeface="Arial"/>
              </a:rPr>
              <a:t>Special tax regime Expatriate individuals </a:t>
            </a:r>
          </a:p>
          <a:p>
            <a:pPr marL="800100" lvl="1" indent="-342900">
              <a:lnSpc>
                <a:spcPct val="110000"/>
              </a:lnSpc>
              <a:buBlip>
                <a:blip r:embed="rId3"/>
              </a:buBlip>
            </a:pPr>
            <a:r>
              <a:rPr lang="en-GB" sz="1700" dirty="0">
                <a:solidFill>
                  <a:srgbClr val="1A1A1A"/>
                </a:solidFill>
                <a:latin typeface="Arial"/>
                <a:cs typeface="Arial"/>
              </a:rPr>
              <a:t>Non-domicile individuals are </a:t>
            </a:r>
            <a:r>
              <a:rPr lang="en-GB" sz="1700" b="1" dirty="0">
                <a:solidFill>
                  <a:schemeClr val="accent1"/>
                </a:solidFill>
                <a:latin typeface="Arial"/>
                <a:cs typeface="Arial"/>
              </a:rPr>
              <a:t>not subject tax on passive income </a:t>
            </a:r>
            <a:r>
              <a:rPr lang="en-GB" sz="1700" dirty="0">
                <a:solidFill>
                  <a:srgbClr val="1A1A1A"/>
                </a:solidFill>
                <a:latin typeface="Arial"/>
                <a:cs typeface="Arial"/>
              </a:rPr>
              <a:t>(i.e. Dividends, Interest) received.</a:t>
            </a:r>
          </a:p>
          <a:p>
            <a:pPr marL="800100" lvl="1" indent="-342900">
              <a:lnSpc>
                <a:spcPct val="110000"/>
              </a:lnSpc>
              <a:buBlip>
                <a:blip r:embed="rId3"/>
              </a:buBlip>
            </a:pPr>
            <a:r>
              <a:rPr lang="en-GB" sz="1700" b="1" dirty="0">
                <a:solidFill>
                  <a:schemeClr val="accent1"/>
                </a:solidFill>
                <a:latin typeface="Arial"/>
                <a:cs typeface="Arial"/>
              </a:rPr>
              <a:t>20% of the annual remuneration </a:t>
            </a:r>
            <a:r>
              <a:rPr lang="en-GB" sz="1700" dirty="0">
                <a:solidFill>
                  <a:srgbClr val="1A1A1A"/>
                </a:solidFill>
                <a:latin typeface="Arial"/>
                <a:cs typeface="Arial"/>
              </a:rPr>
              <a:t>from an office or employment exercised in Cyprus or EUR 8,550 (whichever is lower) is exempt from income tax; or</a:t>
            </a:r>
          </a:p>
          <a:p>
            <a:pPr marL="800100" lvl="1" indent="-342900">
              <a:lnSpc>
                <a:spcPct val="110000"/>
              </a:lnSpc>
              <a:buBlip>
                <a:blip r:embed="rId3"/>
              </a:buBlip>
            </a:pPr>
            <a:r>
              <a:rPr lang="en-GB" sz="1700" b="1" dirty="0">
                <a:solidFill>
                  <a:schemeClr val="accent1"/>
                </a:solidFill>
                <a:latin typeface="Arial"/>
                <a:cs typeface="Arial"/>
              </a:rPr>
              <a:t>50% exemption </a:t>
            </a:r>
            <a:r>
              <a:rPr lang="en-GB" sz="1700" dirty="0">
                <a:solidFill>
                  <a:srgbClr val="1A1A1A"/>
                </a:solidFill>
                <a:latin typeface="Arial"/>
                <a:cs typeface="Arial"/>
              </a:rPr>
              <a:t>applies to income of a non-resident individual, who takes up a residence in Cyprus to work for an employer in Cyprus provided that the annual income of the employee exceeds EUR 100,000 per annum.</a:t>
            </a:r>
          </a:p>
        </p:txBody>
      </p:sp>
      <p:sp>
        <p:nvSpPr>
          <p:cNvPr id="7" name="Rectangle 6">
            <a:extLst>
              <a:ext uri="{FF2B5EF4-FFF2-40B4-BE49-F238E27FC236}">
                <a16:creationId xmlns:a16="http://schemas.microsoft.com/office/drawing/2014/main" id="{9011FFB4-69F8-419A-9C93-BE03DF0D273F}"/>
              </a:ext>
            </a:extLst>
          </p:cNvPr>
          <p:cNvSpPr/>
          <p:nvPr/>
        </p:nvSpPr>
        <p:spPr>
          <a:xfrm>
            <a:off x="593066" y="4845440"/>
            <a:ext cx="1391728" cy="215444"/>
          </a:xfrm>
          <a:prstGeom prst="rect">
            <a:avLst/>
          </a:prstGeom>
        </p:spPr>
        <p:txBody>
          <a:bodyPr wrap="none">
            <a:spAutoFit/>
          </a:bodyPr>
          <a:lstStyle/>
          <a:p>
            <a:r>
              <a:rPr lang="en-GB" sz="800" dirty="0">
                <a:solidFill>
                  <a:srgbClr val="656565"/>
                </a:solidFill>
                <a:latin typeface="Arial" panose="020B0604020202020204" pitchFamily="34" charset="0"/>
                <a:ea typeface="Times New Roman" panose="02020603050405020304" pitchFamily="18" charset="0"/>
              </a:rPr>
              <a:t>© Copyright 2021 Taxand.</a:t>
            </a:r>
            <a:endParaRPr lang="en-GB" sz="800" dirty="0"/>
          </a:p>
        </p:txBody>
      </p:sp>
      <p:grpSp>
        <p:nvGrpSpPr>
          <p:cNvPr id="8" name="Group 7">
            <a:extLst>
              <a:ext uri="{FF2B5EF4-FFF2-40B4-BE49-F238E27FC236}">
                <a16:creationId xmlns:a16="http://schemas.microsoft.com/office/drawing/2014/main" id="{691A1C78-59DC-45E0-B04E-DAAA7BCF8EE1}"/>
              </a:ext>
            </a:extLst>
          </p:cNvPr>
          <p:cNvGrpSpPr/>
          <p:nvPr/>
        </p:nvGrpSpPr>
        <p:grpSpPr>
          <a:xfrm>
            <a:off x="4876003" y="4682753"/>
            <a:ext cx="3334547" cy="375582"/>
            <a:chOff x="2091655" y="6296695"/>
            <a:chExt cx="3722135" cy="433264"/>
          </a:xfrm>
        </p:grpSpPr>
        <p:pic>
          <p:nvPicPr>
            <p:cNvPr id="9" name="Picture 8" descr="Image result for twitter logo">
              <a:extLst>
                <a:ext uri="{FF2B5EF4-FFF2-40B4-BE49-F238E27FC236}">
                  <a16:creationId xmlns:a16="http://schemas.microsoft.com/office/drawing/2014/main" id="{1FBF6D63-AD98-44D8-97AF-86173E3F97F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23574" y="6390898"/>
              <a:ext cx="314777" cy="2182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linkedin logo">
              <a:extLst>
                <a:ext uri="{FF2B5EF4-FFF2-40B4-BE49-F238E27FC236}">
                  <a16:creationId xmlns:a16="http://schemas.microsoft.com/office/drawing/2014/main" id="{F59EA406-2E24-4700-9D93-37BD644B729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91655" y="6296695"/>
              <a:ext cx="433263" cy="4332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56FBE29-772D-4916-A514-B7050ED18A92}"/>
                </a:ext>
              </a:extLst>
            </p:cNvPr>
            <p:cNvSpPr txBox="1"/>
            <p:nvPr/>
          </p:nvSpPr>
          <p:spPr>
            <a:xfrm>
              <a:off x="2438277" y="6349777"/>
              <a:ext cx="2459860" cy="284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 Your global tax partner</a:t>
              </a:r>
            </a:p>
          </p:txBody>
        </p:sp>
        <p:sp>
          <p:nvSpPr>
            <p:cNvPr id="12" name="Rectangle 11">
              <a:extLst>
                <a:ext uri="{FF2B5EF4-FFF2-40B4-BE49-F238E27FC236}">
                  <a16:creationId xmlns:a16="http://schemas.microsoft.com/office/drawing/2014/main" id="{B783FAA7-D9FB-4B61-AA80-4338BAE63016}"/>
                </a:ext>
              </a:extLst>
            </p:cNvPr>
            <p:cNvSpPr/>
            <p:nvPr/>
          </p:nvSpPr>
          <p:spPr>
            <a:xfrm>
              <a:off x="5092118" y="6349776"/>
              <a:ext cx="721672" cy="2462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89BC"/>
                  </a:solidFill>
                  <a:effectLst/>
                  <a:uLnTx/>
                  <a:uFillTx/>
                  <a:latin typeface="Arial" panose="020B0604020202020204" pitchFamily="34" charset="0"/>
                  <a:ea typeface="+mn-ea"/>
                  <a:cs typeface="Arial" panose="020B0604020202020204" pitchFamily="34" charset="0"/>
                </a:rPr>
                <a:t>@taxand</a:t>
              </a:r>
            </a:p>
          </p:txBody>
        </p:sp>
      </p:grpSp>
    </p:spTree>
    <p:extLst>
      <p:ext uri="{BB962C8B-B14F-4D97-AF65-F5344CB8AC3E}">
        <p14:creationId xmlns:p14="http://schemas.microsoft.com/office/powerpoint/2010/main" val="2974734863"/>
      </p:ext>
    </p:extLst>
  </p:cSld>
  <p:clrMapOvr>
    <a:masterClrMapping/>
  </p:clrMapOvr>
</p:sld>
</file>

<file path=ppt/theme/theme1.xml><?xml version="1.0" encoding="utf-8"?>
<a:theme xmlns:a="http://schemas.openxmlformats.org/drawingml/2006/main" name="Office Theme">
  <a:themeElements>
    <a:clrScheme name="TAXAND NEW">
      <a:dk1>
        <a:srgbClr val="1A1A1A"/>
      </a:dk1>
      <a:lt1>
        <a:sysClr val="window" lastClr="FFFFFF"/>
      </a:lt1>
      <a:dk2>
        <a:srgbClr val="1A1A1A"/>
      </a:dk2>
      <a:lt2>
        <a:srgbClr val="CDCDCD"/>
      </a:lt2>
      <a:accent1>
        <a:srgbClr val="0089BC"/>
      </a:accent1>
      <a:accent2>
        <a:srgbClr val="D03D49"/>
      </a:accent2>
      <a:accent3>
        <a:srgbClr val="FCBE00"/>
      </a:accent3>
      <a:accent4>
        <a:srgbClr val="D6D300"/>
      </a:accent4>
      <a:accent5>
        <a:srgbClr val="4F7F9C"/>
      </a:accent5>
      <a:accent6>
        <a:srgbClr val="A4B26D"/>
      </a:accent6>
      <a:hlink>
        <a:srgbClr val="5C3E75"/>
      </a:hlink>
      <a:folHlink>
        <a:srgbClr val="CEB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cap="flat" cmpd="sng" algn="ctr">
          <a:solidFill>
            <a:schemeClr val="dk1"/>
          </a:solidFill>
          <a:prstDash val="dash"/>
          <a:round/>
          <a:headEnd type="none" w="med" len="med"/>
          <a:tailEnd type="none" w="med" len="med"/>
        </a:ln>
      </a:spPr>
      <a:bodyPr/>
      <a:lstStyle/>
      <a:style>
        <a:lnRef idx="0">
          <a:scrgbClr r="0" g="0" b="0"/>
        </a:lnRef>
        <a:fillRef idx="0">
          <a:scrgbClr r="0" g="0" b="0"/>
        </a:fillRef>
        <a:effectRef idx="0">
          <a:scrgbClr r="0" g="0" b="0"/>
        </a:effectRef>
        <a:fontRef idx="minor">
          <a:schemeClr val="tx1"/>
        </a:fontRef>
      </a:style>
    </a:lnDef>
  </a:objectDefaults>
  <a:extraClrSchemeLst/>
</a:theme>
</file>

<file path=ppt/theme/theme2.xml><?xml version="1.0" encoding="utf-8"?>
<a:theme xmlns:a="http://schemas.openxmlformats.org/drawingml/2006/main" name="1_Office Theme">
  <a:themeElements>
    <a:clrScheme name="TAXAND NEW">
      <a:dk1>
        <a:srgbClr val="1A1A1A"/>
      </a:dk1>
      <a:lt1>
        <a:sysClr val="window" lastClr="FFFFFF"/>
      </a:lt1>
      <a:dk2>
        <a:srgbClr val="1A1A1A"/>
      </a:dk2>
      <a:lt2>
        <a:srgbClr val="CDCDCD"/>
      </a:lt2>
      <a:accent1>
        <a:srgbClr val="0089BC"/>
      </a:accent1>
      <a:accent2>
        <a:srgbClr val="D03D49"/>
      </a:accent2>
      <a:accent3>
        <a:srgbClr val="FCBE00"/>
      </a:accent3>
      <a:accent4>
        <a:srgbClr val="D6D300"/>
      </a:accent4>
      <a:accent5>
        <a:srgbClr val="4F7F9C"/>
      </a:accent5>
      <a:accent6>
        <a:srgbClr val="A4B26D"/>
      </a:accent6>
      <a:hlink>
        <a:srgbClr val="5C3E75"/>
      </a:hlink>
      <a:folHlink>
        <a:srgbClr val="CEB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3490</TotalTime>
  <Words>7078</Words>
  <Application>Microsoft Office PowerPoint</Application>
  <PresentationFormat>On-screen Show (16:9)</PresentationFormat>
  <Paragraphs>1129</Paragraphs>
  <Slides>55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55</vt:i4>
      </vt:variant>
    </vt:vector>
  </HeadingPairs>
  <TitlesOfParts>
    <vt:vector size="64" baseType="lpstr">
      <vt:lpstr>Arial</vt:lpstr>
      <vt:lpstr>Arial Black</vt:lpstr>
      <vt:lpstr>Calibri</vt:lpstr>
      <vt:lpstr>Calibri Light</vt:lpstr>
      <vt:lpstr>Lato</vt:lpstr>
      <vt:lpstr>Roboto-Light</vt:lpstr>
      <vt:lpstr>Wingdings</vt:lpstr>
      <vt:lpstr>Office Theme</vt:lpstr>
      <vt:lpstr>1_Office Theme</vt:lpstr>
      <vt:lpstr>Residence of Private Clients &amp; Global Mobility following the pandemic</vt:lpstr>
      <vt:lpstr>AGENDA</vt:lpstr>
      <vt:lpstr>BACKGROUND 1: GENERAL OVERVIEW</vt:lpstr>
      <vt:lpstr>BACKGROUND 2: TAX IMPLICATIONS</vt:lpstr>
      <vt:lpstr>BACKGROUND 3: WEALTH OF MR &amp; MRS X</vt:lpstr>
      <vt:lpstr>BACKGROUND 4: DOMESTIC CRITERIA FOR RESIDENCE</vt:lpstr>
      <vt:lpstr>CYPRUS</vt:lpstr>
      <vt:lpstr>TAXABLE INDIVIDUALS: 2 CRITERIA</vt:lpstr>
      <vt:lpstr>TAXABLE INCOME</vt:lpstr>
      <vt:lpstr>EXEMPT INCOME</vt:lpstr>
      <vt:lpstr>OTHER TAXES ON INCOME &amp; CAPITAL</vt:lpstr>
      <vt:lpstr>GREECE</vt:lpstr>
      <vt:lpstr>GENERAL OVERVIEW</vt:lpstr>
      <vt:lpstr>GREEK TAX RESIDENCE CONDITIONS</vt:lpstr>
      <vt:lpstr>GREEK SPECIAL TAX RESIDENCE REGIMES</vt:lpstr>
      <vt:lpstr>GREEK SPECIAL TAX RESIDENCE REGIMES</vt:lpstr>
      <vt:lpstr>GREEK SPECIAL TAX RESIDENCE REGIMES</vt:lpstr>
      <vt:lpstr>PASSIVE INCOME</vt:lpstr>
      <vt:lpstr>ACTIVE INCOME</vt:lpstr>
      <vt:lpstr>CAPITAL ASSETS</vt:lpstr>
      <vt:lpstr>ITALY</vt:lpstr>
      <vt:lpstr>DOMESTIC CRITERIA FOR RESIDENCE</vt:lpstr>
      <vt:lpstr>ITALIAN FAVOURABLE REGIMES</vt:lpstr>
      <vt:lpstr>ITALIAN FAVOURABLE REGIMES</vt:lpstr>
      <vt:lpstr>PASSIVE INCOME</vt:lpstr>
      <vt:lpstr>ACTIVE INCOME</vt:lpstr>
      <vt:lpstr>CAPITAL ASSETS</vt:lpstr>
      <vt:lpstr>SWITZERLAND</vt:lpstr>
      <vt:lpstr>DOMESTIC CRITERIA FOR RESIDENCE</vt:lpstr>
      <vt:lpstr>SWISS FAVOURABLE REGIMES</vt:lpstr>
      <vt:lpstr>SWISS FAVOURABLE REGIMES</vt:lpstr>
      <vt:lpstr>PASSIVE INCOME</vt:lpstr>
      <vt:lpstr>ACTIVE INCOME</vt:lpstr>
      <vt:lpstr>CAPITAL ASSETS</vt:lpstr>
      <vt:lpstr>OVERVIEW TAX RATES</vt:lpstr>
      <vt:lpstr>UNITED KINGDOM</vt:lpstr>
      <vt:lpstr>UK TAX SYSTEM </vt:lpstr>
      <vt:lpstr>SUFFICIENT TIES TO THE UK </vt:lpstr>
      <vt:lpstr>UK TAX REGIMES </vt:lpstr>
      <vt:lpstr>NON-UK DOMICILE TAX REGIME </vt:lpstr>
      <vt:lpstr>COMPARISON OF TAX REGIMES –  PASSIVE INCOME </vt:lpstr>
      <vt:lpstr>ACTIVE INCOME</vt:lpstr>
      <vt:lpstr>PANEL DISCUSSION</vt:lpstr>
      <vt:lpstr>CASE STUDY SUMMARY: 5 SCENARIOS</vt:lpstr>
      <vt:lpstr>PANEL DISCUSSION - GREECE</vt:lpstr>
      <vt:lpstr>PANEL DISCUSSION - GREECE</vt:lpstr>
      <vt:lpstr>PANEL DISCUSSION - ITALY</vt:lpstr>
      <vt:lpstr>PANEL DISCUSSION - ITALY</vt:lpstr>
      <vt:lpstr>PANEL DISCUSSION - SWITZERLAND</vt:lpstr>
      <vt:lpstr>PANEL DISCUSSION - UK</vt:lpstr>
      <vt:lpstr>PANEL DISCUSSION - UK</vt:lpstr>
      <vt:lpstr>CASE STUDY SUMMARY: 5 SCENARIOS</vt:lpstr>
      <vt:lpstr>QUESTIONS &amp; ANSWERS</vt:lpstr>
      <vt:lpstr>SPEAKERS</vt:lpstr>
      <vt:lpstr>ABOUT TAXAND</vt:lpstr>
    </vt:vector>
  </TitlesOfParts>
  <Company>Dynamic Pear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Abram</dc:creator>
  <cp:keywords>Residence of Private Clients and Global Mobility webinar</cp:keywords>
  <cp:lastModifiedBy>Hadebe, Vanessa</cp:lastModifiedBy>
  <cp:revision>212</cp:revision>
  <cp:lastPrinted>2021-04-27T14:57:24Z</cp:lastPrinted>
  <dcterms:created xsi:type="dcterms:W3CDTF">2017-01-10T13:34:19Z</dcterms:created>
  <dcterms:modified xsi:type="dcterms:W3CDTF">2021-06-16T17:29:38Z</dcterms:modified>
</cp:coreProperties>
</file>