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5"/>
  </p:notesMasterIdLst>
  <p:handoutMasterIdLst>
    <p:handoutMasterId r:id="rId16"/>
  </p:handoutMasterIdLst>
  <p:sldIdLst>
    <p:sldId id="256" r:id="rId2"/>
    <p:sldId id="293" r:id="rId3"/>
    <p:sldId id="261" r:id="rId4"/>
    <p:sldId id="284" r:id="rId5"/>
    <p:sldId id="298" r:id="rId6"/>
    <p:sldId id="287" r:id="rId7"/>
    <p:sldId id="285" r:id="rId8"/>
    <p:sldId id="299" r:id="rId9"/>
    <p:sldId id="288" r:id="rId10"/>
    <p:sldId id="292" r:id="rId11"/>
    <p:sldId id="295" r:id="rId12"/>
    <p:sldId id="282" r:id="rId13"/>
    <p:sldId id="29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12" autoAdjust="0"/>
    <p:restoredTop sz="93190" autoAdjust="0"/>
  </p:normalViewPr>
  <p:slideViewPr>
    <p:cSldViewPr>
      <p:cViewPr>
        <p:scale>
          <a:sx n="75" d="100"/>
          <a:sy n="75" d="100"/>
        </p:scale>
        <p:origin x="-1550" y="-1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258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0E6687-F95D-4B4F-AF8E-C76480CD5E74}" type="datetimeFigureOut">
              <a:rPr lang="en-AU" smtClean="0"/>
              <a:pPr/>
              <a:t>13/07/2018</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9F2DBF-9F81-46E5-807E-801DC677CE61}" type="slidenum">
              <a:rPr lang="en-AU" smtClean="0"/>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C7E81-0E0B-4BC8-8FA1-625F65887DBB}" type="datetimeFigureOut">
              <a:rPr lang="en-US" smtClean="0"/>
              <a:pPr/>
              <a:t>7/13/2018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1257BE-678A-4322-B65E-DC07D4323253}"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641257BE-678A-4322-B65E-DC07D4323253}" type="slidenum">
              <a:rPr lang="en-AU" smtClean="0"/>
              <a:pPr/>
              <a:t>1</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641257BE-678A-4322-B65E-DC07D4323253}" type="slidenum">
              <a:rPr lang="en-AU" smtClean="0"/>
              <a:pPr/>
              <a:t>8</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3A1FF1-1581-4497-B650-C7A6738E4AFF}" type="slidenum">
              <a:rPr lang="en-AU" smtClean="0"/>
              <a:pPr/>
              <a:t>‹#›</a:t>
            </a:fld>
            <a:endParaRPr lang="en-AU"/>
          </a:p>
        </p:txBody>
      </p:sp>
      <p:pic>
        <p:nvPicPr>
          <p:cNvPr id="7" name="Picture 6" descr="iStock-517418320_2.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b="529"/>
          <a:stretch/>
        </p:blipFill>
        <p:spPr>
          <a:xfrm>
            <a:off x="31" y="-24"/>
            <a:ext cx="9144001" cy="6858000"/>
          </a:xfrm>
          <a:prstGeom prst="rect">
            <a:avLst/>
          </a:prstGeom>
        </p:spPr>
      </p:pic>
      <p:pic>
        <p:nvPicPr>
          <p:cNvPr id="8" name="Picture 7" descr="Taxand Master Logo white 300dpi.png"/>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292915" y="273855"/>
            <a:ext cx="2683456" cy="436941"/>
          </a:xfrm>
          <a:prstGeom prst="rect">
            <a:avLst/>
          </a:prstGeom>
        </p:spPr>
      </p:pic>
      <p:pic>
        <p:nvPicPr>
          <p:cNvPr id="9" name="Picture 8" descr="Your global tax partner White 300dpi.png"/>
          <p:cNvPicPr>
            <a:picLocks noChangeAspect="1"/>
          </p:cNvPicPr>
          <p:nvPr userDrawn="1"/>
        </p:nvPicPr>
        <p:blipFill>
          <a:blip r:embed="rId4" cstate="print">
            <a:extLst>
              <a:ext uri="{28A0092B-C50C-407E-A947-70E740481C1C}">
                <a14:useLocalDpi xmlns:a14="http://schemas.microsoft.com/office/drawing/2010/main" xmlns=""/>
              </a:ext>
            </a:extLst>
          </a:blip>
          <a:stretch>
            <a:fillRect/>
          </a:stretch>
        </p:blipFill>
        <p:spPr>
          <a:xfrm>
            <a:off x="292914" y="6367834"/>
            <a:ext cx="3594327" cy="297608"/>
          </a:xfrm>
          <a:prstGeom prst="rect">
            <a:avLst/>
          </a:prstGeom>
        </p:spPr>
      </p:pic>
      <p:pic>
        <p:nvPicPr>
          <p:cNvPr id="10" name="Picture 9" descr="cover-graphic-background.png"/>
          <p:cNvPicPr>
            <a:picLocks noChangeAspect="1"/>
          </p:cNvPicPr>
          <p:nvPr userDrawn="1"/>
        </p:nvPicPr>
        <p:blipFill rotWithShape="1">
          <a:blip r:embed="rId5" cstate="print">
            <a:extLst>
              <a:ext uri="{28A0092B-C50C-407E-A947-70E740481C1C}">
                <a14:useLocalDpi xmlns:a14="http://schemas.microsoft.com/office/drawing/2010/main" xmlns=""/>
              </a:ext>
            </a:extLst>
          </a:blip>
          <a:srcRect t="9395" b="6481"/>
          <a:stretch/>
        </p:blipFill>
        <p:spPr>
          <a:xfrm>
            <a:off x="645827" y="905129"/>
            <a:ext cx="8005113" cy="569416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3A1FF1-1581-4497-B650-C7A6738E4AFF}" type="slidenum">
              <a:rPr lang="en-AU" smtClean="0"/>
              <a:pPr/>
              <a:t>‹#›</a:t>
            </a:fld>
            <a:endParaRPr lang="en-AU"/>
          </a:p>
        </p:txBody>
      </p:sp>
      <p:pic>
        <p:nvPicPr>
          <p:cNvPr id="7" name="Picture 6" descr="Taxand Master Logo 300dpi.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457200" y="6356350"/>
            <a:ext cx="1433689" cy="233444"/>
          </a:xfrm>
          <a:prstGeom prst="rect">
            <a:avLst/>
          </a:prstGeom>
        </p:spPr>
      </p:pic>
      <p:pic>
        <p:nvPicPr>
          <p:cNvPr id="8" name="Picture 7" descr="graphic-background-new_whole.png"/>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22947" r="10401"/>
          <a:stretch/>
        </p:blipFill>
        <p:spPr>
          <a:xfrm>
            <a:off x="7344638" y="1"/>
            <a:ext cx="1799362" cy="130842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3A1FF1-1581-4497-B650-C7A6738E4AFF}" type="slidenum">
              <a:rPr lang="en-AU" smtClean="0"/>
              <a:pPr/>
              <a:t>‹#›</a:t>
            </a:fld>
            <a:endParaRPr lang="en-AU"/>
          </a:p>
        </p:txBody>
      </p:sp>
      <p:pic>
        <p:nvPicPr>
          <p:cNvPr id="7" name="Picture 6" descr="Taxand Master Logo 300dpi.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457200" y="6356350"/>
            <a:ext cx="1433689" cy="233444"/>
          </a:xfrm>
          <a:prstGeom prst="rect">
            <a:avLst/>
          </a:prstGeom>
        </p:spPr>
      </p:pic>
      <p:pic>
        <p:nvPicPr>
          <p:cNvPr id="8" name="Picture 7" descr="graphic-background-new_whole.png"/>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22947" r="10401"/>
          <a:stretch/>
        </p:blipFill>
        <p:spPr>
          <a:xfrm>
            <a:off x="7344638" y="1"/>
            <a:ext cx="1799362" cy="130842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AXAND Chapter Divider">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 xmlns:a14="http://schemas.microsoft.com/office/drawing/2010/main"/>
              </a:ext>
            </a:extLst>
          </a:blip>
          <a:srcRect l="2490" t="1813" r="6844" b="1732"/>
          <a:stretch/>
        </p:blipFill>
        <p:spPr>
          <a:xfrm>
            <a:off x="0" y="0"/>
            <a:ext cx="9144000" cy="6858000"/>
          </a:xfrm>
          <a:prstGeom prst="rect">
            <a:avLst/>
          </a:prstGeom>
        </p:spPr>
      </p:pic>
      <p:pic>
        <p:nvPicPr>
          <p:cNvPr id="3" name="Picture 2" descr="graphic-background.png"/>
          <p:cNvPicPr>
            <a:picLocks noChangeAspect="1"/>
          </p:cNvPicPr>
          <p:nvPr userDrawn="1"/>
        </p:nvPicPr>
        <p:blipFill rotWithShape="1">
          <a:blip r:embed="rId3" cstate="print">
            <a:extLst>
              <a:ext uri="{28A0092B-C50C-407E-A947-70E740481C1C}">
                <a14:useLocalDpi xmlns="" xmlns:a14="http://schemas.microsoft.com/office/drawing/2010/main"/>
              </a:ext>
            </a:extLst>
          </a:blip>
          <a:srcRect b="1122"/>
          <a:stretch/>
        </p:blipFill>
        <p:spPr>
          <a:xfrm>
            <a:off x="1268914" y="284097"/>
            <a:ext cx="7875086" cy="6584145"/>
          </a:xfrm>
          <a:prstGeom prst="rect">
            <a:avLst/>
          </a:prstGeom>
        </p:spPr>
      </p:pic>
      <p:sp>
        <p:nvSpPr>
          <p:cNvPr id="2" name="Title 1"/>
          <p:cNvSpPr>
            <a:spLocks noGrp="1"/>
          </p:cNvSpPr>
          <p:nvPr>
            <p:ph type="title" hasCustomPrompt="1"/>
          </p:nvPr>
        </p:nvSpPr>
        <p:spPr>
          <a:xfrm>
            <a:off x="1675494" y="2310057"/>
            <a:ext cx="4644157" cy="2239920"/>
          </a:xfrm>
          <a:ln>
            <a:noFill/>
          </a:ln>
        </p:spPr>
        <p:txBody>
          <a:bodyPr>
            <a:normAutofit/>
          </a:bodyPr>
          <a:lstStyle>
            <a:lvl1pPr algn="l">
              <a:lnSpc>
                <a:spcPct val="80000"/>
              </a:lnSpc>
              <a:defRPr sz="5200" b="1" spc="-150">
                <a:solidFill>
                  <a:srgbClr val="FFFFFF"/>
                </a:solidFill>
                <a:latin typeface="Arial"/>
                <a:cs typeface="Arial"/>
              </a:defRPr>
            </a:lvl1pPr>
          </a:lstStyle>
          <a:p>
            <a:r>
              <a:rPr lang="en-GB" dirty="0" smtClean="0"/>
              <a:t>CLICK TO EDIT MASTER TITLE STYLE</a:t>
            </a:r>
            <a:endParaRPr lang="en-US" dirty="0"/>
          </a:p>
        </p:txBody>
      </p:sp>
      <p:pic>
        <p:nvPicPr>
          <p:cNvPr id="11" name="Picture 10" descr="Taxand Master Logo 300dpi.png"/>
          <p:cNvPicPr>
            <a:picLocks noChangeAspect="1"/>
          </p:cNvPicPr>
          <p:nvPr userDrawn="1"/>
        </p:nvPicPr>
        <p:blipFill>
          <a:blip r:embed="rId4" cstate="print">
            <a:extLst>
              <a:ext uri="{28A0092B-C50C-407E-A947-70E740481C1C}">
                <a14:useLocalDpi xmlns="" xmlns:a14="http://schemas.microsoft.com/office/drawing/2010/main"/>
              </a:ext>
            </a:extLst>
          </a:blip>
          <a:stretch>
            <a:fillRect/>
          </a:stretch>
        </p:blipFill>
        <p:spPr>
          <a:xfrm>
            <a:off x="292913" y="273855"/>
            <a:ext cx="2683457" cy="436941"/>
          </a:xfrm>
          <a:prstGeom prst="rect">
            <a:avLst/>
          </a:prstGeom>
        </p:spPr>
      </p:pic>
    </p:spTree>
    <p:extLst>
      <p:ext uri="{BB962C8B-B14F-4D97-AF65-F5344CB8AC3E}">
        <p14:creationId xmlns="" xmlns:p14="http://schemas.microsoft.com/office/powerpoint/2010/main" val="4155490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xmlns=""/>
              </a:ext>
            </a:extLst>
          </a:blip>
          <a:srcRect l="2490" t="1814" r="6844" b="1733"/>
          <a:stretch/>
        </p:blipFill>
        <p:spPr>
          <a:xfrm>
            <a:off x="0" y="0"/>
            <a:ext cx="9144000" cy="6858000"/>
          </a:xfrm>
          <a:prstGeom prst="rect">
            <a:avLst/>
          </a:prstGeom>
        </p:spPr>
      </p:pic>
      <p:pic>
        <p:nvPicPr>
          <p:cNvPr id="13" name="Picture 12" descr="Taxand Master Logo 300dpi.png"/>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457200" y="6356350"/>
            <a:ext cx="1433689" cy="233444"/>
          </a:xfrm>
          <a:prstGeom prst="rect">
            <a:avLst/>
          </a:prstGeom>
        </p:spPr>
      </p:pic>
      <p:pic>
        <p:nvPicPr>
          <p:cNvPr id="14" name="Picture 13" descr="graphic-background-new_whole.png"/>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22947" r="10401"/>
          <a:stretch/>
        </p:blipFill>
        <p:spPr>
          <a:xfrm>
            <a:off x="7344638" y="1"/>
            <a:ext cx="1799362" cy="1308424"/>
          </a:xfrm>
          <a:prstGeom prst="rect">
            <a:avLst/>
          </a:prstGeom>
        </p:spPr>
      </p:pic>
      <p:sp>
        <p:nvSpPr>
          <p:cNvPr id="20" name="Title 1"/>
          <p:cNvSpPr>
            <a:spLocks noGrp="1"/>
          </p:cNvSpPr>
          <p:nvPr>
            <p:ph type="title"/>
          </p:nvPr>
        </p:nvSpPr>
        <p:spPr>
          <a:xfrm>
            <a:off x="428596" y="174612"/>
            <a:ext cx="8229600" cy="1143000"/>
          </a:xfrm>
        </p:spPr>
        <p:txBody>
          <a:bodyPr>
            <a:normAutofit/>
          </a:bodyPr>
          <a:lstStyle>
            <a:lvl1pPr algn="l" defTabSz="457200" rtl="0" eaLnBrk="1" latinLnBrk="0" hangingPunct="1">
              <a:lnSpc>
                <a:spcPct val="80000"/>
              </a:lnSpc>
              <a:spcBef>
                <a:spcPct val="0"/>
              </a:spcBef>
              <a:buNone/>
              <a:defRPr lang="en-AU" sz="3200" b="1" kern="1200" spc="-150" dirty="0">
                <a:solidFill>
                  <a:srgbClr val="0089BC"/>
                </a:solidFill>
                <a:latin typeface="Arial"/>
                <a:ea typeface="+mj-ea"/>
                <a:cs typeface="Arial"/>
              </a:defRPr>
            </a:lvl1pPr>
          </a:lstStyle>
          <a:p>
            <a:r>
              <a:rPr lang="en-US" dirty="0" smtClean="0"/>
              <a:t>Click to edit Master title style</a:t>
            </a:r>
            <a:endParaRPr lang="en-AU" dirty="0"/>
          </a:p>
        </p:txBody>
      </p:sp>
      <p:sp>
        <p:nvSpPr>
          <p:cNvPr id="21" name="Content Placeholder 2"/>
          <p:cNvSpPr>
            <a:spLocks noGrp="1"/>
          </p:cNvSpPr>
          <p:nvPr>
            <p:ph idx="1"/>
          </p:nvPr>
        </p:nvSpPr>
        <p:spPr>
          <a:xfrm>
            <a:off x="428596" y="1500174"/>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3" name="Footer Placeholder 4"/>
          <p:cNvSpPr>
            <a:spLocks noGrp="1"/>
          </p:cNvSpPr>
          <p:nvPr>
            <p:ph type="ftr" sz="quarter" idx="11"/>
          </p:nvPr>
        </p:nvSpPr>
        <p:spPr>
          <a:xfrm>
            <a:off x="3095596" y="6256324"/>
            <a:ext cx="2895600" cy="365125"/>
          </a:xfrm>
        </p:spPr>
        <p:txBody>
          <a:bodyPr/>
          <a:lstStyle>
            <a:lvl1pPr marL="0" algn="ctr" defTabSz="457200" rtl="0" eaLnBrk="1" latinLnBrk="0" hangingPunct="1">
              <a:lnSpc>
                <a:spcPct val="80000"/>
              </a:lnSpc>
              <a:spcBef>
                <a:spcPct val="0"/>
              </a:spcBef>
              <a:buNone/>
              <a:defRPr lang="en-AU" sz="1100" b="1" kern="1200" spc="-150" dirty="0" smtClean="0">
                <a:solidFill>
                  <a:srgbClr val="0089BC"/>
                </a:solidFill>
                <a:latin typeface="Arial"/>
                <a:ea typeface="+mj-ea"/>
                <a:cs typeface="Arial"/>
              </a:defRPr>
            </a:lvl1pPr>
          </a:lstStyle>
          <a:p>
            <a:endParaRPr lang="en-AU" dirty="0"/>
          </a:p>
        </p:txBody>
      </p:sp>
      <p:sp>
        <p:nvSpPr>
          <p:cNvPr id="24" name="Slide Number Placeholder 5"/>
          <p:cNvSpPr>
            <a:spLocks noGrp="1"/>
          </p:cNvSpPr>
          <p:nvPr>
            <p:ph type="sldNum" sz="quarter" idx="12"/>
          </p:nvPr>
        </p:nvSpPr>
        <p:spPr>
          <a:xfrm>
            <a:off x="6524596" y="6256324"/>
            <a:ext cx="2133600" cy="365125"/>
          </a:xfrm>
        </p:spPr>
        <p:txBody>
          <a:bodyPr/>
          <a:lstStyle>
            <a:lvl1pPr algn="l" defTabSz="457200" rtl="0" eaLnBrk="1" latinLnBrk="0" hangingPunct="1">
              <a:lnSpc>
                <a:spcPct val="80000"/>
              </a:lnSpc>
              <a:spcBef>
                <a:spcPct val="0"/>
              </a:spcBef>
              <a:buNone/>
              <a:defRPr lang="en-AU" sz="1100" b="1" kern="1200" spc="-150" smtClean="0">
                <a:solidFill>
                  <a:srgbClr val="0089BC"/>
                </a:solidFill>
                <a:latin typeface="Arial"/>
                <a:ea typeface="+mj-ea"/>
                <a:cs typeface="Arial"/>
              </a:defRPr>
            </a:lvl1pPr>
          </a:lstStyle>
          <a:p>
            <a:pPr algn="r"/>
            <a:fld id="{1C3A1FF1-1581-4497-B650-C7A6738E4AFF}" type="slidenum">
              <a:rPr lang="en-AU" smtClean="0"/>
              <a:pPr algn="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3A1FF1-1581-4497-B650-C7A6738E4AFF}"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3A1FF1-1581-4497-B650-C7A6738E4AFF}" type="slidenum">
              <a:rPr lang="en-AU" smtClean="0"/>
              <a:pPr/>
              <a:t>‹#›</a:t>
            </a:fld>
            <a:endParaRPr lang="en-AU"/>
          </a:p>
        </p:txBody>
      </p:sp>
      <p:pic>
        <p:nvPicPr>
          <p:cNvPr id="8" name="Picture 7" descr="Taxand Master Logo 300dpi.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457200" y="6356350"/>
            <a:ext cx="1433689" cy="233444"/>
          </a:xfrm>
          <a:prstGeom prst="rect">
            <a:avLst/>
          </a:prstGeom>
        </p:spPr>
      </p:pic>
      <p:pic>
        <p:nvPicPr>
          <p:cNvPr id="9" name="Picture 8" descr="graphic-background-new_whole.png"/>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22947" r="10401"/>
          <a:stretch/>
        </p:blipFill>
        <p:spPr>
          <a:xfrm>
            <a:off x="7344638" y="1"/>
            <a:ext cx="1799362" cy="130842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3A1FF1-1581-4497-B650-C7A6738E4AFF}" type="slidenum">
              <a:rPr lang="en-AU" smtClean="0"/>
              <a:pPr/>
              <a:t>‹#›</a:t>
            </a:fld>
            <a:endParaRPr lang="en-AU"/>
          </a:p>
        </p:txBody>
      </p:sp>
      <p:pic>
        <p:nvPicPr>
          <p:cNvPr id="10" name="Picture 9" descr="Taxand Master Logo 300dpi.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457200" y="6356350"/>
            <a:ext cx="1433689" cy="233444"/>
          </a:xfrm>
          <a:prstGeom prst="rect">
            <a:avLst/>
          </a:prstGeom>
        </p:spPr>
      </p:pic>
      <p:pic>
        <p:nvPicPr>
          <p:cNvPr id="11" name="Picture 10" descr="graphic-background-new_whole.png"/>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22947" r="10401"/>
          <a:stretch/>
        </p:blipFill>
        <p:spPr>
          <a:xfrm>
            <a:off x="7344638" y="1"/>
            <a:ext cx="1799362" cy="130842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3A1FF1-1581-4497-B650-C7A6738E4AFF}" type="slidenum">
              <a:rPr lang="en-AU" smtClean="0"/>
              <a:pPr/>
              <a:t>‹#›</a:t>
            </a:fld>
            <a:endParaRPr lang="en-AU"/>
          </a:p>
        </p:txBody>
      </p:sp>
      <p:pic>
        <p:nvPicPr>
          <p:cNvPr id="6" name="Picture 5" descr="Taxand Master Logo 300dpi.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457200" y="6356350"/>
            <a:ext cx="1433689" cy="233444"/>
          </a:xfrm>
          <a:prstGeom prst="rect">
            <a:avLst/>
          </a:prstGeom>
        </p:spPr>
      </p:pic>
      <p:pic>
        <p:nvPicPr>
          <p:cNvPr id="7" name="Picture 6" descr="graphic-background-new_whole.png"/>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22947" r="10401"/>
          <a:stretch/>
        </p:blipFill>
        <p:spPr>
          <a:xfrm>
            <a:off x="7344638" y="1"/>
            <a:ext cx="1799362" cy="130842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3A1FF1-1581-4497-B650-C7A6738E4AFF}" type="slidenum">
              <a:rPr lang="en-AU" smtClean="0"/>
              <a:pPr/>
              <a:t>‹#›</a:t>
            </a:fld>
            <a:endParaRPr lang="en-AU"/>
          </a:p>
        </p:txBody>
      </p:sp>
      <p:pic>
        <p:nvPicPr>
          <p:cNvPr id="5" name="Picture 4" descr="Taxand Master Logo 300dpi.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457200" y="6356350"/>
            <a:ext cx="1433689" cy="233444"/>
          </a:xfrm>
          <a:prstGeom prst="rect">
            <a:avLst/>
          </a:prstGeom>
        </p:spPr>
      </p:pic>
      <p:pic>
        <p:nvPicPr>
          <p:cNvPr id="6" name="Picture 5" descr="graphic-background-new_whole.png"/>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22947" r="10401"/>
          <a:stretch/>
        </p:blipFill>
        <p:spPr>
          <a:xfrm>
            <a:off x="7344638" y="1"/>
            <a:ext cx="1799362" cy="130842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3A1FF1-1581-4497-B650-C7A6738E4AFF}" type="slidenum">
              <a:rPr lang="en-AU" smtClean="0"/>
              <a:pPr/>
              <a:t>‹#›</a:t>
            </a:fld>
            <a:endParaRPr lang="en-AU"/>
          </a:p>
        </p:txBody>
      </p:sp>
      <p:pic>
        <p:nvPicPr>
          <p:cNvPr id="8" name="Picture 7" descr="Taxand Master Logo 300dpi.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457200" y="6356350"/>
            <a:ext cx="1433689" cy="233444"/>
          </a:xfrm>
          <a:prstGeom prst="rect">
            <a:avLst/>
          </a:prstGeom>
        </p:spPr>
      </p:pic>
      <p:pic>
        <p:nvPicPr>
          <p:cNvPr id="9" name="Picture 8" descr="graphic-background-new_whole.png"/>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22947" r="10401"/>
          <a:stretch/>
        </p:blipFill>
        <p:spPr>
          <a:xfrm>
            <a:off x="7344638" y="1"/>
            <a:ext cx="1799362" cy="130842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3A1FF1-1581-4497-B650-C7A6738E4AFF}" type="slidenum">
              <a:rPr lang="en-AU" smtClean="0"/>
              <a:pPr/>
              <a:t>‹#›</a:t>
            </a:fld>
            <a:endParaRPr lang="en-AU"/>
          </a:p>
        </p:txBody>
      </p:sp>
      <p:pic>
        <p:nvPicPr>
          <p:cNvPr id="8" name="Picture 7" descr="Taxand Master Logo 300dpi.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457200" y="6356350"/>
            <a:ext cx="1433689" cy="233444"/>
          </a:xfrm>
          <a:prstGeom prst="rect">
            <a:avLst/>
          </a:prstGeom>
        </p:spPr>
      </p:pic>
      <p:pic>
        <p:nvPicPr>
          <p:cNvPr id="9" name="Picture 8" descr="graphic-background-new_whole.png"/>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22947" r="10401"/>
          <a:stretch/>
        </p:blipFill>
        <p:spPr>
          <a:xfrm>
            <a:off x="7344638" y="1"/>
            <a:ext cx="1799362" cy="130842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lang="en-AU" sz="1100" b="1" kern="1200" spc="-150" dirty="0" smtClean="0">
                <a:solidFill>
                  <a:srgbClr val="0089BC"/>
                </a:solidFill>
                <a:latin typeface="Arial"/>
                <a:ea typeface="+mj-ea"/>
                <a:cs typeface="Arial"/>
              </a:defRPr>
            </a:lvl1pPr>
          </a:lstStyle>
          <a:p>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lang="en-AU" sz="1100" b="1" kern="1200" spc="-150" smtClean="0">
                <a:solidFill>
                  <a:srgbClr val="0089BC"/>
                </a:solidFill>
                <a:latin typeface="Arial"/>
                <a:ea typeface="+mj-ea"/>
                <a:cs typeface="Aria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marL="0" algn="r" defTabSz="457200" rtl="0" eaLnBrk="1" latinLnBrk="0" hangingPunct="1">
              <a:lnSpc>
                <a:spcPct val="80000"/>
              </a:lnSpc>
              <a:spcBef>
                <a:spcPct val="0"/>
              </a:spcBef>
              <a:buNone/>
              <a:defRPr lang="en-AU" sz="1100" b="1" kern="1200" spc="-150" smtClean="0">
                <a:solidFill>
                  <a:srgbClr val="0089BC"/>
                </a:solidFill>
                <a:latin typeface="Arial"/>
                <a:ea typeface="+mj-ea"/>
                <a:cs typeface="Arial"/>
              </a:defRPr>
            </a:lvl1pPr>
          </a:lstStyle>
          <a:p>
            <a:fld id="{1C3A1FF1-1581-4497-B650-C7A6738E4AFF}"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ftr="0" dt="0"/>
  <p:txStyles>
    <p:titleStyle>
      <a:lvl1pPr algn="l" defTabSz="457200" rtl="0" eaLnBrk="1" latinLnBrk="0" hangingPunct="1">
        <a:lnSpc>
          <a:spcPct val="80000"/>
        </a:lnSpc>
        <a:spcBef>
          <a:spcPct val="0"/>
        </a:spcBef>
        <a:buNone/>
        <a:defRPr lang="en-AU" sz="3200" b="1" kern="1200" spc="-150" dirty="0" smtClean="0">
          <a:solidFill>
            <a:srgbClr val="0089BC"/>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lang="en-US" sz="2000" b="1" kern="1200" spc="-150" dirty="0" smtClean="0">
          <a:solidFill>
            <a:srgbClr val="0089BC"/>
          </a:solidFill>
          <a:latin typeface="Arial"/>
          <a:ea typeface="+mj-ea"/>
          <a:cs typeface="Arial"/>
        </a:defRPr>
      </a:lvl1pPr>
      <a:lvl2pPr marL="742950" indent="-285750" algn="l" defTabSz="914400" rtl="0" eaLnBrk="1" latinLnBrk="0" hangingPunct="1">
        <a:spcBef>
          <a:spcPct val="20000"/>
        </a:spcBef>
        <a:buFont typeface="Arial" pitchFamily="34" charset="0"/>
        <a:buChar char="–"/>
        <a:defRPr lang="en-US" sz="2000" b="1" kern="1200" spc="-150" dirty="0" smtClean="0">
          <a:solidFill>
            <a:srgbClr val="0089BC"/>
          </a:solidFill>
          <a:latin typeface="Arial"/>
          <a:ea typeface="+mj-ea"/>
          <a:cs typeface="Arial"/>
        </a:defRPr>
      </a:lvl2pPr>
      <a:lvl3pPr marL="1143000" indent="-228600" algn="l" defTabSz="914400" rtl="0" eaLnBrk="1" latinLnBrk="0" hangingPunct="1">
        <a:spcBef>
          <a:spcPct val="20000"/>
        </a:spcBef>
        <a:buFont typeface="Arial" pitchFamily="34" charset="0"/>
        <a:buChar char="•"/>
        <a:defRPr lang="en-US" sz="2000" b="1" kern="1200" spc="-150" dirty="0" smtClean="0">
          <a:solidFill>
            <a:srgbClr val="0089BC"/>
          </a:solidFill>
          <a:latin typeface="Arial"/>
          <a:ea typeface="+mj-ea"/>
          <a:cs typeface="Arial"/>
        </a:defRPr>
      </a:lvl3pPr>
      <a:lvl4pPr marL="1600200" indent="-228600" algn="l" defTabSz="914400" rtl="0" eaLnBrk="1" latinLnBrk="0" hangingPunct="1">
        <a:spcBef>
          <a:spcPct val="20000"/>
        </a:spcBef>
        <a:buFont typeface="Arial" pitchFamily="34" charset="0"/>
        <a:buChar char="–"/>
        <a:defRPr lang="en-US" sz="2000" b="1" kern="1200" spc="-150" dirty="0" smtClean="0">
          <a:solidFill>
            <a:srgbClr val="0089BC"/>
          </a:solidFill>
          <a:latin typeface="Arial"/>
          <a:ea typeface="+mj-ea"/>
          <a:cs typeface="Arial"/>
        </a:defRPr>
      </a:lvl4pPr>
      <a:lvl5pPr marL="2057400" indent="-228600" algn="l" defTabSz="914400" rtl="0" eaLnBrk="1" latinLnBrk="0" hangingPunct="1">
        <a:spcBef>
          <a:spcPct val="20000"/>
        </a:spcBef>
        <a:buFont typeface="Arial" pitchFamily="34" charset="0"/>
        <a:buChar char="»"/>
        <a:defRPr lang="en-AU" sz="2000" b="1" kern="1200" spc="-150" dirty="0" smtClean="0">
          <a:solidFill>
            <a:srgbClr val="0089BC"/>
          </a:solidFill>
          <a:latin typeface="Arial"/>
          <a:ea typeface="+mj-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662" y="2500306"/>
            <a:ext cx="5155506" cy="2443176"/>
          </a:xfrm>
        </p:spPr>
        <p:txBody>
          <a:bodyPr>
            <a:normAutofit/>
          </a:bodyPr>
          <a:lstStyle/>
          <a:p>
            <a:pPr algn="ctr"/>
            <a:r>
              <a:rPr lang="en-AU" sz="5200" cap="all" dirty="0">
                <a:solidFill>
                  <a:srgbClr val="FFFFFF"/>
                </a:solidFill>
              </a:rPr>
              <a:t>CLIENT SERVICING</a:t>
            </a:r>
          </a:p>
        </p:txBody>
      </p:sp>
      <p:sp>
        <p:nvSpPr>
          <p:cNvPr id="7" name="Slide Number Placeholder 6"/>
          <p:cNvSpPr>
            <a:spLocks noGrp="1"/>
          </p:cNvSpPr>
          <p:nvPr>
            <p:ph type="sldNum" sz="quarter" idx="12"/>
          </p:nvPr>
        </p:nvSpPr>
        <p:spPr/>
        <p:txBody>
          <a:bodyPr/>
          <a:lstStyle/>
          <a:p>
            <a:fld id="{1C3A1FF1-1581-4497-B650-C7A6738E4AFF}" type="slidenum">
              <a:rPr lang="en-AU" smtClean="0"/>
              <a:pPr/>
              <a:t>1</a:t>
            </a:fld>
            <a:endParaRPr lang="en-AU"/>
          </a:p>
        </p:txBody>
      </p:sp>
      <p:sp>
        <p:nvSpPr>
          <p:cNvPr id="9" name="Subtitle 2"/>
          <p:cNvSpPr>
            <a:spLocks noGrp="1"/>
          </p:cNvSpPr>
          <p:nvPr>
            <p:ph type="subTitle" idx="1"/>
          </p:nvPr>
        </p:nvSpPr>
        <p:spPr>
          <a:xfrm>
            <a:off x="5715008" y="4005064"/>
            <a:ext cx="2214578" cy="1800200"/>
          </a:xfrm>
        </p:spPr>
        <p:txBody>
          <a:bodyPr>
            <a:normAutofit fontScale="92500"/>
          </a:bodyPr>
          <a:lstStyle/>
          <a:p>
            <a:pPr marL="0" defTabSz="457200">
              <a:lnSpc>
                <a:spcPct val="120000"/>
              </a:lnSpc>
              <a:spcBef>
                <a:spcPct val="20000"/>
              </a:spcBef>
            </a:pPr>
            <a:r>
              <a:rPr lang="en-AU" sz="2200" b="1" cap="all" spc="-150" dirty="0" smtClean="0">
                <a:solidFill>
                  <a:srgbClr val="FFFFFF"/>
                </a:solidFill>
                <a:latin typeface="Arial"/>
                <a:cs typeface="Arial"/>
              </a:rPr>
              <a:t>TAXAND ASIA SENIOR SCHOOL</a:t>
            </a:r>
          </a:p>
          <a:p>
            <a:pPr marL="0" defTabSz="457200">
              <a:lnSpc>
                <a:spcPct val="80000"/>
              </a:lnSpc>
              <a:spcBef>
                <a:spcPct val="20000"/>
              </a:spcBef>
            </a:pPr>
            <a:r>
              <a:rPr lang="en-US" sz="2200" dirty="0" smtClean="0">
                <a:solidFill>
                  <a:schemeClr val="bg1"/>
                </a:solidFill>
              </a:rPr>
              <a:t>27-29 AUG 2018</a:t>
            </a:r>
            <a:endParaRPr lang="en-US" sz="2200" dirty="0" smtClean="0">
              <a:solidFill>
                <a:schemeClr val="bg1"/>
              </a:solidFill>
            </a:endParaRPr>
          </a:p>
          <a:p>
            <a:pPr marL="0" defTabSz="457200">
              <a:lnSpc>
                <a:spcPct val="80000"/>
              </a:lnSpc>
              <a:spcBef>
                <a:spcPct val="20000"/>
              </a:spcBef>
            </a:pPr>
            <a:r>
              <a:rPr lang="en-US" sz="2200" dirty="0" smtClean="0">
                <a:solidFill>
                  <a:schemeClr val="bg1"/>
                </a:solidFill>
              </a:rPr>
              <a:t>KUALA LUMPUR</a:t>
            </a:r>
          </a:p>
          <a:p>
            <a:pPr marL="0" defTabSz="457200">
              <a:lnSpc>
                <a:spcPct val="80000"/>
              </a:lnSpc>
              <a:spcBef>
                <a:spcPct val="20000"/>
              </a:spcBef>
            </a:pPr>
            <a:r>
              <a:rPr lang="en-US" sz="2200" dirty="0" smtClean="0">
                <a:solidFill>
                  <a:schemeClr val="bg1"/>
                </a:solidFill>
              </a:rPr>
              <a:t>MALAYSIA</a:t>
            </a:r>
          </a:p>
          <a:p>
            <a:pPr marL="0" defTabSz="457200">
              <a:lnSpc>
                <a:spcPct val="80000"/>
              </a:lnSpc>
              <a:spcBef>
                <a:spcPct val="20000"/>
              </a:spcBef>
            </a:pPr>
            <a:endParaRPr lang="en-AU" sz="2000" b="1" cap="all" spc="-150" dirty="0" smtClean="0">
              <a:solidFill>
                <a:srgbClr val="FFFFFF"/>
              </a:solidFill>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58423" y="500415"/>
            <a:ext cx="6527800" cy="938917"/>
          </a:xfrm>
        </p:spPr>
        <p:txBody>
          <a:bodyPr>
            <a:normAutofit/>
          </a:bodyPr>
          <a:lstStyle/>
          <a:p>
            <a:r>
              <a:rPr lang="en-AU" dirty="0" smtClean="0"/>
              <a:t>4. BILLING </a:t>
            </a:r>
            <a:r>
              <a:rPr lang="en-AU" dirty="0" smtClean="0"/>
              <a:t>AND RECOVERY</a:t>
            </a:r>
          </a:p>
        </p:txBody>
      </p:sp>
      <p:sp>
        <p:nvSpPr>
          <p:cNvPr id="10" name="TextBox 9"/>
          <p:cNvSpPr txBox="1"/>
          <p:nvPr/>
        </p:nvSpPr>
        <p:spPr>
          <a:xfrm>
            <a:off x="400756" y="1538114"/>
            <a:ext cx="8037689" cy="2862322"/>
          </a:xfrm>
          <a:prstGeom prst="rect">
            <a:avLst/>
          </a:prstGeom>
          <a:noFill/>
        </p:spPr>
        <p:txBody>
          <a:bodyPr wrap="square" rtlCol="0">
            <a:spAutoFit/>
          </a:bodyPr>
          <a:lstStyle/>
          <a:p>
            <a:pPr marL="342900" indent="-342900">
              <a:lnSpc>
                <a:spcPct val="150000"/>
              </a:lnSpc>
              <a:buBlip>
                <a:blip r:embed="rId2"/>
              </a:buBlip>
            </a:pPr>
            <a:r>
              <a:rPr lang="en-AU" sz="2000" dirty="0" smtClean="0">
                <a:solidFill>
                  <a:srgbClr val="000000"/>
                </a:solidFill>
                <a:latin typeface="Arial"/>
                <a:cs typeface="Arial"/>
              </a:rPr>
              <a:t>Is it fixed fee or per hour billing?</a:t>
            </a:r>
          </a:p>
          <a:p>
            <a:pPr marL="342900" indent="-342900">
              <a:lnSpc>
                <a:spcPct val="150000"/>
              </a:lnSpc>
              <a:buBlip>
                <a:blip r:embed="rId2"/>
              </a:buBlip>
            </a:pPr>
            <a:r>
              <a:rPr lang="en-AU" sz="2000" dirty="0" smtClean="0">
                <a:solidFill>
                  <a:srgbClr val="000000"/>
                </a:solidFill>
                <a:latin typeface="Arial"/>
                <a:cs typeface="Arial"/>
              </a:rPr>
              <a:t>Send periodic alerts to clients</a:t>
            </a:r>
          </a:p>
          <a:p>
            <a:pPr marL="342900" indent="-342900">
              <a:lnSpc>
                <a:spcPct val="150000"/>
              </a:lnSpc>
              <a:buBlip>
                <a:blip r:embed="rId2"/>
              </a:buBlip>
            </a:pPr>
            <a:r>
              <a:rPr lang="en-AU" sz="2000" dirty="0" smtClean="0">
                <a:solidFill>
                  <a:srgbClr val="000000"/>
                </a:solidFill>
                <a:latin typeface="Arial"/>
                <a:cs typeface="Arial"/>
              </a:rPr>
              <a:t>When to raise invoices?</a:t>
            </a:r>
          </a:p>
          <a:p>
            <a:pPr marL="342900" indent="-342900">
              <a:lnSpc>
                <a:spcPct val="150000"/>
              </a:lnSpc>
              <a:buBlip>
                <a:blip r:embed="rId2"/>
              </a:buBlip>
            </a:pPr>
            <a:r>
              <a:rPr lang="en-AU" sz="2000" dirty="0" smtClean="0">
                <a:solidFill>
                  <a:srgbClr val="000000"/>
                </a:solidFill>
                <a:latin typeface="Arial"/>
                <a:cs typeface="Arial"/>
              </a:rPr>
              <a:t>Is there a cost escalation likely?</a:t>
            </a:r>
          </a:p>
          <a:p>
            <a:pPr marL="342900" indent="-342900">
              <a:lnSpc>
                <a:spcPct val="150000"/>
              </a:lnSpc>
              <a:buBlip>
                <a:blip r:embed="rId2"/>
              </a:buBlip>
            </a:pPr>
            <a:r>
              <a:rPr lang="en-CA" sz="2000" dirty="0" smtClean="0">
                <a:solidFill>
                  <a:srgbClr val="000000"/>
                </a:solidFill>
                <a:latin typeface="Arial"/>
                <a:cs typeface="Arial"/>
              </a:rPr>
              <a:t>How often to follow up for recovery?</a:t>
            </a:r>
          </a:p>
          <a:p>
            <a:pPr marL="342900" indent="-342900">
              <a:lnSpc>
                <a:spcPct val="150000"/>
              </a:lnSpc>
            </a:pPr>
            <a:endParaRPr lang="en-CA" sz="2000" dirty="0" smtClean="0">
              <a:solidFill>
                <a:srgbClr val="000000"/>
              </a:solidFill>
              <a:latin typeface="Arial"/>
              <a:cs typeface="Arial"/>
            </a:endParaRPr>
          </a:p>
        </p:txBody>
      </p:sp>
      <p:sp>
        <p:nvSpPr>
          <p:cNvPr id="5" name="Slide Number Placeholder 4"/>
          <p:cNvSpPr>
            <a:spLocks noGrp="1"/>
          </p:cNvSpPr>
          <p:nvPr>
            <p:ph type="sldNum" sz="quarter" idx="12"/>
          </p:nvPr>
        </p:nvSpPr>
        <p:spPr/>
        <p:txBody>
          <a:bodyPr/>
          <a:lstStyle/>
          <a:p>
            <a:pPr algn="r"/>
            <a:r>
              <a:rPr lang="en-AU" dirty="0" smtClean="0"/>
              <a:t>9</a:t>
            </a:r>
            <a:endParaRPr lang="en-A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58423" y="500415"/>
            <a:ext cx="6527800" cy="938917"/>
          </a:xfrm>
        </p:spPr>
        <p:txBody>
          <a:bodyPr>
            <a:normAutofit/>
          </a:bodyPr>
          <a:lstStyle/>
          <a:p>
            <a:r>
              <a:rPr lang="en-AU" dirty="0" smtClean="0"/>
              <a:t>DEALING WITH CHALLENGING CLIENTS</a:t>
            </a:r>
          </a:p>
        </p:txBody>
      </p:sp>
      <p:sp>
        <p:nvSpPr>
          <p:cNvPr id="10" name="TextBox 9"/>
          <p:cNvSpPr txBox="1"/>
          <p:nvPr/>
        </p:nvSpPr>
        <p:spPr>
          <a:xfrm>
            <a:off x="400756" y="1538114"/>
            <a:ext cx="8037689" cy="2862322"/>
          </a:xfrm>
          <a:prstGeom prst="rect">
            <a:avLst/>
          </a:prstGeom>
          <a:noFill/>
        </p:spPr>
        <p:txBody>
          <a:bodyPr wrap="square" rtlCol="0">
            <a:spAutoFit/>
          </a:bodyPr>
          <a:lstStyle/>
          <a:p>
            <a:pPr marL="342900" indent="-342900">
              <a:lnSpc>
                <a:spcPct val="150000"/>
              </a:lnSpc>
              <a:buBlip>
                <a:blip r:embed="rId2"/>
              </a:buBlip>
            </a:pPr>
            <a:r>
              <a:rPr lang="en-AU" sz="2000" dirty="0" smtClean="0">
                <a:solidFill>
                  <a:srgbClr val="000000"/>
                </a:solidFill>
                <a:latin typeface="Arial"/>
                <a:cs typeface="Arial"/>
              </a:rPr>
              <a:t>Clients that keep deviating from the agreed scope of work</a:t>
            </a:r>
          </a:p>
          <a:p>
            <a:pPr marL="342900" indent="-342900">
              <a:lnSpc>
                <a:spcPct val="150000"/>
              </a:lnSpc>
              <a:buBlip>
                <a:blip r:embed="rId2"/>
              </a:buBlip>
            </a:pPr>
            <a:r>
              <a:rPr lang="en-AU" sz="2000" dirty="0" smtClean="0">
                <a:solidFill>
                  <a:srgbClr val="000000"/>
                </a:solidFill>
                <a:latin typeface="Arial"/>
                <a:cs typeface="Arial"/>
              </a:rPr>
              <a:t>Clients that set tough timelines</a:t>
            </a:r>
          </a:p>
          <a:p>
            <a:pPr marL="342900" indent="-342900">
              <a:lnSpc>
                <a:spcPct val="150000"/>
              </a:lnSpc>
              <a:buBlip>
                <a:blip r:embed="rId2"/>
              </a:buBlip>
            </a:pPr>
            <a:r>
              <a:rPr lang="en-CA" sz="2000" dirty="0" smtClean="0">
                <a:solidFill>
                  <a:srgbClr val="000000"/>
                </a:solidFill>
                <a:latin typeface="Arial"/>
                <a:cs typeface="Arial"/>
              </a:rPr>
              <a:t>A disorganized client</a:t>
            </a:r>
          </a:p>
          <a:p>
            <a:pPr marL="342900" indent="-342900">
              <a:lnSpc>
                <a:spcPct val="150000"/>
              </a:lnSpc>
              <a:buBlip>
                <a:blip r:embed="rId2"/>
              </a:buBlip>
            </a:pPr>
            <a:r>
              <a:rPr lang="en-AU" sz="2000" dirty="0" smtClean="0">
                <a:solidFill>
                  <a:srgbClr val="000000"/>
                </a:solidFill>
                <a:latin typeface="Arial"/>
                <a:cs typeface="Arial"/>
              </a:rPr>
              <a:t>Always ensure that the Partner / Director is in the loop</a:t>
            </a:r>
          </a:p>
          <a:p>
            <a:pPr marL="342900" indent="-342900">
              <a:lnSpc>
                <a:spcPct val="150000"/>
              </a:lnSpc>
              <a:buBlip>
                <a:blip r:embed="rId2"/>
              </a:buBlip>
            </a:pPr>
            <a:r>
              <a:rPr lang="en-AU" sz="2000" dirty="0" smtClean="0">
                <a:solidFill>
                  <a:srgbClr val="000000"/>
                </a:solidFill>
                <a:latin typeface="Arial"/>
                <a:cs typeface="Arial"/>
              </a:rPr>
              <a:t>Stay away from internal client politics</a:t>
            </a:r>
          </a:p>
          <a:p>
            <a:pPr marL="342900" indent="-342900">
              <a:lnSpc>
                <a:spcPct val="150000"/>
              </a:lnSpc>
              <a:buBlip>
                <a:blip r:embed="rId2"/>
              </a:buBlip>
            </a:pPr>
            <a:endParaRPr lang="en-CA" sz="2000" dirty="0" smtClean="0">
              <a:solidFill>
                <a:srgbClr val="000000"/>
              </a:solidFill>
              <a:latin typeface="Arial"/>
              <a:cs typeface="Arial"/>
            </a:endParaRPr>
          </a:p>
        </p:txBody>
      </p:sp>
      <p:sp>
        <p:nvSpPr>
          <p:cNvPr id="5" name="Slide Number Placeholder 4"/>
          <p:cNvSpPr>
            <a:spLocks noGrp="1"/>
          </p:cNvSpPr>
          <p:nvPr>
            <p:ph type="sldNum" sz="quarter" idx="12"/>
          </p:nvPr>
        </p:nvSpPr>
        <p:spPr/>
        <p:txBody>
          <a:bodyPr/>
          <a:lstStyle/>
          <a:p>
            <a:pPr algn="r"/>
            <a:r>
              <a:rPr lang="en-AU" dirty="0" smtClean="0"/>
              <a:t>10</a:t>
            </a:r>
            <a:endParaRPr lang="en-A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00614" y="1569097"/>
            <a:ext cx="4644157" cy="2239920"/>
          </a:xfrm>
        </p:spPr>
        <p:txBody>
          <a:bodyPr/>
          <a:lstStyle/>
          <a:p>
            <a:r>
              <a:rPr lang="en-US" dirty="0" smtClean="0"/>
              <a:t>THANK YOU</a:t>
            </a:r>
            <a:endParaRPr lang="en-US" dirty="0"/>
          </a:p>
        </p:txBody>
      </p:sp>
    </p:spTree>
    <p:extLst>
      <p:ext uri="{BB962C8B-B14F-4D97-AF65-F5344CB8AC3E}">
        <p14:creationId xmlns="" xmlns:p14="http://schemas.microsoft.com/office/powerpoint/2010/main" val="2684926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00614" y="1569097"/>
            <a:ext cx="4644157" cy="2239920"/>
          </a:xfrm>
        </p:spPr>
        <p:txBody>
          <a:bodyPr/>
          <a:lstStyle/>
          <a:p>
            <a:r>
              <a:rPr lang="en-US" dirty="0" smtClean="0"/>
              <a:t>ABOUT TAXAND</a:t>
            </a:r>
            <a:endParaRPr lang="en-US" dirty="0"/>
          </a:p>
        </p:txBody>
      </p:sp>
      <p:sp>
        <p:nvSpPr>
          <p:cNvPr id="5" name="TextBox 4"/>
          <p:cNvSpPr txBox="1"/>
          <p:nvPr/>
        </p:nvSpPr>
        <p:spPr>
          <a:xfrm>
            <a:off x="2009867" y="3367767"/>
            <a:ext cx="3735053" cy="1240510"/>
          </a:xfrm>
          <a:prstGeom prst="rect">
            <a:avLst/>
          </a:prstGeom>
          <a:noFill/>
        </p:spPr>
        <p:txBody>
          <a:bodyPr wrap="square" rtlCol="0">
            <a:spAutoFit/>
          </a:bodyPr>
          <a:lstStyle/>
          <a:p>
            <a:pPr>
              <a:lnSpc>
                <a:spcPct val="110000"/>
              </a:lnSpc>
            </a:pPr>
            <a:r>
              <a:rPr lang="en-GB" sz="1700" baseline="30000" dirty="0">
                <a:latin typeface="Arial"/>
                <a:cs typeface="Arial"/>
              </a:rPr>
              <a:t>Taxand is the world’s largest independent tax organisation with more than 400 tax partners and over 2,000 tax advisors in over 40 countries. Taxand focuses on delivering high quality, integrated tax advice, free from conflict creating audit work. Taxand advisors work together to deliver global tax services for clients.</a:t>
            </a:r>
            <a:endParaRPr lang="en-US" sz="1700" baseline="30000" dirty="0">
              <a:latin typeface="Arial"/>
              <a:cs typeface="Arial"/>
            </a:endParaRPr>
          </a:p>
        </p:txBody>
      </p:sp>
      <p:sp>
        <p:nvSpPr>
          <p:cNvPr id="6" name="Rectangle 5"/>
          <p:cNvSpPr/>
          <p:nvPr/>
        </p:nvSpPr>
        <p:spPr>
          <a:xfrm>
            <a:off x="5210747" y="5410368"/>
            <a:ext cx="3008467" cy="1308820"/>
          </a:xfrm>
          <a:prstGeom prst="rect">
            <a:avLst/>
          </a:prstGeom>
        </p:spPr>
        <p:txBody>
          <a:bodyPr wrap="square">
            <a:spAutoFit/>
          </a:bodyPr>
          <a:lstStyle/>
          <a:p>
            <a:pPr marL="0" lvl="2" defTabSz="914400" fontAlgn="base">
              <a:lnSpc>
                <a:spcPct val="110000"/>
              </a:lnSpc>
              <a:spcBef>
                <a:spcPct val="0"/>
              </a:spcBef>
            </a:pPr>
            <a:r>
              <a:rPr lang="en-NZ" sz="900" dirty="0">
                <a:solidFill>
                  <a:srgbClr val="FFFFFF"/>
                </a:solidFill>
                <a:latin typeface="Arial" charset="0"/>
              </a:rPr>
              <a:t>Taxand is a global organisation of tax advisory firms. Each firm in each country is a separate and independent legal entity responsible for delivering client services</a:t>
            </a:r>
            <a:r>
              <a:rPr lang="en-NZ" sz="900" dirty="0" smtClean="0">
                <a:solidFill>
                  <a:srgbClr val="FFFFFF"/>
                </a:solidFill>
                <a:latin typeface="Arial" charset="0"/>
              </a:rPr>
              <a:t>.</a:t>
            </a:r>
          </a:p>
          <a:p>
            <a:pPr marL="0" lvl="2" defTabSz="914400" fontAlgn="base">
              <a:lnSpc>
                <a:spcPct val="110000"/>
              </a:lnSpc>
              <a:spcBef>
                <a:spcPct val="0"/>
              </a:spcBef>
            </a:pPr>
            <a:endParaRPr lang="en-NZ" sz="900" dirty="0">
              <a:solidFill>
                <a:srgbClr val="FFFFFF"/>
              </a:solidFill>
              <a:latin typeface="Arial" charset="0"/>
            </a:endParaRPr>
          </a:p>
          <a:p>
            <a:pPr marL="0" lvl="2" defTabSz="914400" fontAlgn="base">
              <a:lnSpc>
                <a:spcPct val="110000"/>
              </a:lnSpc>
              <a:spcBef>
                <a:spcPct val="0"/>
              </a:spcBef>
            </a:pPr>
            <a:r>
              <a:rPr lang="en-NZ" sz="900" dirty="0">
                <a:solidFill>
                  <a:srgbClr val="FFFFFF"/>
                </a:solidFill>
                <a:latin typeface="Arial" charset="0"/>
              </a:rPr>
              <a:t>© Copyright Taxand Economic Interest Grouping </a:t>
            </a:r>
            <a:r>
              <a:rPr lang="en-NZ" sz="900" dirty="0" smtClean="0">
                <a:solidFill>
                  <a:srgbClr val="FFFFFF"/>
                </a:solidFill>
                <a:latin typeface="Arial" charset="0"/>
              </a:rPr>
              <a:t>2017</a:t>
            </a:r>
            <a:r>
              <a:rPr lang="en-NZ" sz="900" dirty="0">
                <a:solidFill>
                  <a:srgbClr val="FFFFFF"/>
                </a:solidFill>
                <a:latin typeface="Arial" charset="0"/>
              </a:rPr>
              <a:t/>
            </a:r>
            <a:br>
              <a:rPr lang="en-NZ" sz="900" dirty="0">
                <a:solidFill>
                  <a:srgbClr val="FFFFFF"/>
                </a:solidFill>
                <a:latin typeface="Arial" charset="0"/>
              </a:rPr>
            </a:br>
            <a:r>
              <a:rPr lang="en-NZ" sz="900" dirty="0">
                <a:solidFill>
                  <a:srgbClr val="FFFFFF"/>
                </a:solidFill>
                <a:latin typeface="Arial" charset="0"/>
              </a:rPr>
              <a:t>Registered office: 1B </a:t>
            </a:r>
            <a:r>
              <a:rPr lang="en-NZ" sz="900" dirty="0" err="1">
                <a:solidFill>
                  <a:srgbClr val="FFFFFF"/>
                </a:solidFill>
                <a:latin typeface="Arial" charset="0"/>
              </a:rPr>
              <a:t>Heienhaff</a:t>
            </a:r>
            <a:r>
              <a:rPr lang="en-NZ" sz="900" dirty="0">
                <a:solidFill>
                  <a:srgbClr val="FFFFFF"/>
                </a:solidFill>
                <a:latin typeface="Arial" charset="0"/>
              </a:rPr>
              <a:t>, L-1736 </a:t>
            </a:r>
            <a:r>
              <a:rPr lang="en-NZ" sz="900" dirty="0" err="1">
                <a:solidFill>
                  <a:srgbClr val="FFFFFF"/>
                </a:solidFill>
                <a:latin typeface="Arial" charset="0"/>
              </a:rPr>
              <a:t>Senningerberg</a:t>
            </a:r>
            <a:r>
              <a:rPr lang="en-NZ" sz="900" dirty="0">
                <a:solidFill>
                  <a:srgbClr val="FFFFFF"/>
                </a:solidFill>
                <a:latin typeface="Arial" charset="0"/>
              </a:rPr>
              <a:t> – RCS Luxembourg C68 </a:t>
            </a:r>
          </a:p>
        </p:txBody>
      </p:sp>
      <p:sp>
        <p:nvSpPr>
          <p:cNvPr id="7" name="TextBox 6"/>
          <p:cNvSpPr txBox="1"/>
          <p:nvPr/>
        </p:nvSpPr>
        <p:spPr>
          <a:xfrm>
            <a:off x="6569777" y="3623346"/>
            <a:ext cx="1815788" cy="215444"/>
          </a:xfrm>
          <a:prstGeom prst="rect">
            <a:avLst/>
          </a:prstGeom>
          <a:noFill/>
        </p:spPr>
        <p:txBody>
          <a:bodyPr wrap="square" lIns="0" tIns="0" rIns="0" bIns="0">
            <a:spAutoFit/>
          </a:bodyPr>
          <a:lstStyle/>
          <a:p>
            <a:pPr algn="r" defTabSz="914400" fontAlgn="base">
              <a:spcBef>
                <a:spcPct val="0"/>
              </a:spcBef>
              <a:spcAft>
                <a:spcPct val="0"/>
              </a:spcAft>
              <a:defRPr/>
            </a:pPr>
            <a:r>
              <a:rPr lang="en-GB" sz="1400" b="1" spc="44" dirty="0">
                <a:solidFill>
                  <a:srgbClr val="FFFFFF"/>
                </a:solidFill>
                <a:latin typeface="Arial"/>
              </a:rPr>
              <a:t>www.taxand.com</a:t>
            </a:r>
          </a:p>
        </p:txBody>
      </p:sp>
    </p:spTree>
    <p:extLst>
      <p:ext uri="{BB962C8B-B14F-4D97-AF65-F5344CB8AC3E}">
        <p14:creationId xmlns="" xmlns:p14="http://schemas.microsoft.com/office/powerpoint/2010/main" val="2684926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58423" y="500415"/>
            <a:ext cx="6527800" cy="938917"/>
          </a:xfrm>
        </p:spPr>
        <p:txBody>
          <a:bodyPr>
            <a:normAutofit/>
          </a:bodyPr>
          <a:lstStyle/>
          <a:p>
            <a:r>
              <a:rPr lang="en-CA" dirty="0" smtClean="0"/>
              <a:t>WHO IS THE CLIENT</a:t>
            </a:r>
          </a:p>
        </p:txBody>
      </p:sp>
      <p:sp>
        <p:nvSpPr>
          <p:cNvPr id="5" name="Slide Number Placeholder 4"/>
          <p:cNvSpPr>
            <a:spLocks noGrp="1"/>
          </p:cNvSpPr>
          <p:nvPr>
            <p:ph type="sldNum" sz="quarter" idx="12"/>
          </p:nvPr>
        </p:nvSpPr>
        <p:spPr/>
        <p:txBody>
          <a:bodyPr/>
          <a:lstStyle/>
          <a:p>
            <a:pPr algn="r"/>
            <a:r>
              <a:rPr lang="en-AU" dirty="0" smtClean="0"/>
              <a:t>1</a:t>
            </a:r>
            <a:endParaRPr lang="en-AU" dirty="0"/>
          </a:p>
        </p:txBody>
      </p:sp>
      <p:sp>
        <p:nvSpPr>
          <p:cNvPr id="6" name="TextBox 5"/>
          <p:cNvSpPr txBox="1"/>
          <p:nvPr/>
        </p:nvSpPr>
        <p:spPr>
          <a:xfrm>
            <a:off x="467544" y="1484784"/>
            <a:ext cx="8037689" cy="4308872"/>
          </a:xfrm>
          <a:prstGeom prst="rect">
            <a:avLst/>
          </a:prstGeom>
          <a:noFill/>
        </p:spPr>
        <p:txBody>
          <a:bodyPr wrap="square" rtlCol="0">
            <a:spAutoFit/>
          </a:bodyPr>
          <a:lstStyle/>
          <a:p>
            <a:pPr marL="342900" indent="-342900">
              <a:lnSpc>
                <a:spcPct val="110000"/>
              </a:lnSpc>
              <a:spcAft>
                <a:spcPts val="600"/>
              </a:spcAft>
              <a:buBlip>
                <a:blip r:embed="rId2"/>
              </a:buBlip>
            </a:pPr>
            <a:r>
              <a:rPr lang="en-AU" sz="2000" dirty="0" smtClean="0">
                <a:solidFill>
                  <a:srgbClr val="1A1A1A"/>
                </a:solidFill>
                <a:latin typeface="Arial"/>
                <a:cs typeface="Arial"/>
              </a:rPr>
              <a:t>Who do we really work for</a:t>
            </a:r>
          </a:p>
          <a:p>
            <a:pPr marL="742950" lvl="1" indent="-285750">
              <a:lnSpc>
                <a:spcPct val="110000"/>
              </a:lnSpc>
              <a:buClr>
                <a:srgbClr val="D03D49"/>
              </a:buClr>
              <a:buSzPct val="100000"/>
              <a:buFont typeface="Lucida Grande"/>
              <a:buChar char="•"/>
            </a:pPr>
            <a:r>
              <a:rPr lang="en-AU" sz="2000" dirty="0" smtClean="0">
                <a:solidFill>
                  <a:srgbClr val="1A1A1A"/>
                </a:solidFill>
                <a:latin typeface="Arial"/>
                <a:cs typeface="Arial"/>
              </a:rPr>
              <a:t>Immediate person we deal with</a:t>
            </a:r>
          </a:p>
          <a:p>
            <a:pPr marL="742950" lvl="1" indent="-285750">
              <a:lnSpc>
                <a:spcPct val="110000"/>
              </a:lnSpc>
              <a:buClr>
                <a:srgbClr val="D03D49"/>
              </a:buClr>
              <a:buSzPct val="100000"/>
              <a:buFont typeface="Lucida Grande"/>
              <a:buChar char="•"/>
            </a:pPr>
            <a:r>
              <a:rPr lang="en-AU" sz="2000" dirty="0" smtClean="0">
                <a:solidFill>
                  <a:srgbClr val="1A1A1A"/>
                </a:solidFill>
                <a:latin typeface="Arial"/>
                <a:cs typeface="Arial"/>
              </a:rPr>
              <a:t>His superiors - Controllers, CFO</a:t>
            </a:r>
          </a:p>
          <a:p>
            <a:pPr marL="742950" lvl="1" indent="-285750">
              <a:lnSpc>
                <a:spcPct val="110000"/>
              </a:lnSpc>
              <a:buClr>
                <a:srgbClr val="D03D49"/>
              </a:buClr>
              <a:buSzPct val="100000"/>
              <a:buFont typeface="Lucida Grande"/>
              <a:buChar char="•"/>
            </a:pPr>
            <a:r>
              <a:rPr lang="en-AU" sz="2000" dirty="0" smtClean="0">
                <a:solidFill>
                  <a:srgbClr val="1A1A1A"/>
                </a:solidFill>
                <a:latin typeface="Arial"/>
                <a:cs typeface="Arial"/>
              </a:rPr>
              <a:t>CFO’s office, Business group</a:t>
            </a:r>
          </a:p>
          <a:p>
            <a:pPr marL="742950" lvl="1" indent="-285750">
              <a:lnSpc>
                <a:spcPct val="110000"/>
              </a:lnSpc>
              <a:buClr>
                <a:srgbClr val="D03D49"/>
              </a:buClr>
              <a:buSzPct val="100000"/>
              <a:buFont typeface="Lucida Grande"/>
              <a:buChar char="•"/>
            </a:pPr>
            <a:r>
              <a:rPr lang="en-CA" sz="2000" dirty="0" smtClean="0">
                <a:solidFill>
                  <a:srgbClr val="000000"/>
                </a:solidFill>
                <a:latin typeface="Arial"/>
                <a:cs typeface="Arial"/>
              </a:rPr>
              <a:t>Local tax, legal personnel vs. regional / global personnel</a:t>
            </a:r>
            <a:endParaRPr lang="en-AU" sz="2000" dirty="0" smtClean="0">
              <a:solidFill>
                <a:srgbClr val="1A1A1A"/>
              </a:solidFill>
              <a:latin typeface="Arial"/>
              <a:cs typeface="Arial"/>
            </a:endParaRPr>
          </a:p>
          <a:p>
            <a:pPr marL="742950" lvl="1" indent="-285750" algn="l">
              <a:lnSpc>
                <a:spcPct val="110000"/>
              </a:lnSpc>
              <a:buClr>
                <a:srgbClr val="D03D49"/>
              </a:buClr>
              <a:buSzPct val="100000"/>
            </a:pPr>
            <a:endParaRPr lang="en-US" sz="2000" b="0" i="0" u="none" strike="noStrike" kern="1200" spc="0" dirty="0" smtClean="0">
              <a:solidFill>
                <a:srgbClr val="1A1A1A"/>
              </a:solidFill>
              <a:latin typeface="Arial"/>
              <a:ea typeface="+mn-ea"/>
              <a:cs typeface="Arial"/>
            </a:endParaRPr>
          </a:p>
          <a:p>
            <a:pPr marL="742950" lvl="1" indent="-285750" algn="l">
              <a:lnSpc>
                <a:spcPct val="110000"/>
              </a:lnSpc>
              <a:buClr>
                <a:srgbClr val="D03D49"/>
              </a:buClr>
              <a:buSzPct val="100000"/>
            </a:pPr>
            <a:endParaRPr lang="en-US" sz="2000" dirty="0" smtClean="0">
              <a:solidFill>
                <a:srgbClr val="1A1A1A"/>
              </a:solidFill>
              <a:latin typeface="Arial"/>
              <a:cs typeface="Arial"/>
            </a:endParaRPr>
          </a:p>
          <a:p>
            <a:pPr marL="742950" lvl="1" indent="-285750" algn="l">
              <a:lnSpc>
                <a:spcPct val="110000"/>
              </a:lnSpc>
              <a:buClr>
                <a:srgbClr val="D03D49"/>
              </a:buClr>
              <a:buSzPct val="100000"/>
            </a:pPr>
            <a:endParaRPr lang="en-US" sz="2000" b="0" i="0" u="none" strike="noStrike" kern="1200" spc="0" dirty="0" smtClean="0">
              <a:solidFill>
                <a:srgbClr val="1A1A1A"/>
              </a:solidFill>
              <a:latin typeface="Arial"/>
              <a:ea typeface="+mn-ea"/>
              <a:cs typeface="Arial"/>
            </a:endParaRPr>
          </a:p>
          <a:p>
            <a:pPr marL="342900" lvl="1" indent="-342900">
              <a:lnSpc>
                <a:spcPct val="110000"/>
              </a:lnSpc>
              <a:spcAft>
                <a:spcPts val="600"/>
              </a:spcAft>
              <a:buClr>
                <a:srgbClr val="D03D49"/>
              </a:buClr>
              <a:buSzPct val="100000"/>
              <a:buBlip>
                <a:blip r:embed="rId2"/>
              </a:buBlip>
            </a:pPr>
            <a:r>
              <a:rPr lang="en-AU" sz="2000" dirty="0" smtClean="0">
                <a:solidFill>
                  <a:srgbClr val="1A1A1A"/>
                </a:solidFill>
                <a:latin typeface="Arial"/>
                <a:cs typeface="Arial"/>
              </a:rPr>
              <a:t>Potential for conflicts</a:t>
            </a:r>
          </a:p>
          <a:p>
            <a:pPr marL="742950" lvl="1" indent="-285750">
              <a:lnSpc>
                <a:spcPct val="110000"/>
              </a:lnSpc>
              <a:buClr>
                <a:srgbClr val="D03D49"/>
              </a:buClr>
              <a:buSzPct val="100000"/>
              <a:buFont typeface="Lucida Grande"/>
              <a:buChar char="•"/>
            </a:pPr>
            <a:r>
              <a:rPr lang="en-AU" sz="2000" dirty="0" smtClean="0">
                <a:solidFill>
                  <a:srgbClr val="1A1A1A"/>
                </a:solidFill>
                <a:latin typeface="Arial"/>
                <a:cs typeface="Arial"/>
              </a:rPr>
              <a:t>Difference in ‘expectations’</a:t>
            </a:r>
          </a:p>
          <a:p>
            <a:pPr marL="742950" lvl="1" indent="-285750">
              <a:lnSpc>
                <a:spcPct val="110000"/>
              </a:lnSpc>
              <a:buClr>
                <a:srgbClr val="D03D49"/>
              </a:buClr>
              <a:buSzPct val="100000"/>
              <a:buFont typeface="Lucida Grande"/>
              <a:buChar char="•"/>
            </a:pPr>
            <a:r>
              <a:rPr lang="en-AU" sz="2000" dirty="0" smtClean="0">
                <a:solidFill>
                  <a:srgbClr val="1A1A1A"/>
                </a:solidFill>
                <a:latin typeface="Arial"/>
                <a:cs typeface="Arial"/>
              </a:rPr>
              <a:t>Unclear communication</a:t>
            </a:r>
          </a:p>
          <a:p>
            <a:pPr marL="742950" lvl="1" indent="-285750">
              <a:lnSpc>
                <a:spcPct val="110000"/>
              </a:lnSpc>
              <a:buClr>
                <a:srgbClr val="D03D49"/>
              </a:buClr>
              <a:buSzPct val="100000"/>
              <a:buFont typeface="Lucida Grande"/>
              <a:buChar char="•"/>
            </a:pPr>
            <a:r>
              <a:rPr lang="en-AU" sz="2000" dirty="0" smtClean="0">
                <a:solidFill>
                  <a:srgbClr val="1A1A1A"/>
                </a:solidFill>
                <a:latin typeface="Arial"/>
                <a:cs typeface="Arial"/>
              </a:rPr>
              <a:t>How to manage conflicts</a:t>
            </a:r>
          </a:p>
        </p:txBody>
      </p:sp>
      <p:sp>
        <p:nvSpPr>
          <p:cNvPr id="8" name="Rounded Rectangle 7"/>
          <p:cNvSpPr/>
          <p:nvPr/>
        </p:nvSpPr>
        <p:spPr>
          <a:xfrm>
            <a:off x="539552" y="3429000"/>
            <a:ext cx="8352928" cy="720080"/>
          </a:xfrm>
          <a:prstGeom prst="roundRect">
            <a:avLst>
              <a:gd name="adj" fmla="val 17064"/>
            </a:avLst>
          </a:prstGeom>
          <a:solidFill>
            <a:srgbClr val="A4B26D"/>
          </a:solidFill>
          <a:ln>
            <a:noFill/>
          </a:ln>
          <a:effectLst/>
        </p:spPr>
        <p:style>
          <a:lnRef idx="1">
            <a:schemeClr val="accent1"/>
          </a:lnRef>
          <a:fillRef idx="3">
            <a:schemeClr val="accent1"/>
          </a:fillRef>
          <a:effectRef idx="2">
            <a:schemeClr val="accent1"/>
          </a:effectRef>
          <a:fontRef idx="minor">
            <a:schemeClr val="lt1"/>
          </a:fontRef>
        </p:style>
        <p:txBody>
          <a:bodyPr wrap="square" lIns="152400" tIns="655320" rIns="152400" bIns="701040" rtlCol="0" anchor="ctr"/>
          <a:lstStyle/>
          <a:p>
            <a:pPr algn="just" fontAlgn="base">
              <a:lnSpc>
                <a:spcPct val="110000"/>
              </a:lnSpc>
              <a:spcBef>
                <a:spcPct val="0"/>
              </a:spcBef>
              <a:spcAft>
                <a:spcPct val="0"/>
              </a:spcAft>
            </a:pPr>
            <a:r>
              <a:rPr lang="en-AU" sz="1900" b="1" dirty="0" smtClean="0">
                <a:solidFill>
                  <a:srgbClr val="000000"/>
                </a:solidFill>
                <a:latin typeface="Arial"/>
                <a:cs typeface="Arial"/>
              </a:rPr>
              <a:t>It could be different for each assignment - even with the same client!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58423" y="500415"/>
            <a:ext cx="6527800" cy="938917"/>
          </a:xfrm>
        </p:spPr>
        <p:txBody>
          <a:bodyPr>
            <a:normAutofit/>
          </a:bodyPr>
          <a:lstStyle/>
          <a:p>
            <a:r>
              <a:rPr lang="en-AU" dirty="0" smtClean="0"/>
              <a:t>CORE PRINCIPLES OF CLIENT SERVICING</a:t>
            </a:r>
          </a:p>
        </p:txBody>
      </p:sp>
      <p:sp>
        <p:nvSpPr>
          <p:cNvPr id="10" name="TextBox 9"/>
          <p:cNvSpPr txBox="1"/>
          <p:nvPr/>
        </p:nvSpPr>
        <p:spPr>
          <a:xfrm>
            <a:off x="400756" y="1460971"/>
            <a:ext cx="8037689" cy="2616101"/>
          </a:xfrm>
          <a:prstGeom prst="rect">
            <a:avLst/>
          </a:prstGeom>
          <a:noFill/>
        </p:spPr>
        <p:txBody>
          <a:bodyPr wrap="square" rtlCol="0">
            <a:spAutoFit/>
          </a:bodyPr>
          <a:lstStyle/>
          <a:p>
            <a:pPr marL="342900" indent="-342900">
              <a:lnSpc>
                <a:spcPct val="150000"/>
              </a:lnSpc>
              <a:buBlip>
                <a:blip r:embed="rId2"/>
              </a:buBlip>
            </a:pPr>
            <a:r>
              <a:rPr lang="en-CA" sz="2000" dirty="0" smtClean="0">
                <a:solidFill>
                  <a:srgbClr val="000000"/>
                </a:solidFill>
                <a:latin typeface="Arial"/>
                <a:cs typeface="Arial"/>
              </a:rPr>
              <a:t>Understand - needs</a:t>
            </a:r>
          </a:p>
          <a:p>
            <a:pPr marL="342900" indent="-342900">
              <a:lnSpc>
                <a:spcPct val="150000"/>
              </a:lnSpc>
              <a:buBlip>
                <a:blip r:embed="rId2"/>
              </a:buBlip>
            </a:pPr>
            <a:r>
              <a:rPr lang="en-CA" sz="2000" dirty="0" smtClean="0">
                <a:solidFill>
                  <a:srgbClr val="000000"/>
                </a:solidFill>
                <a:latin typeface="Arial"/>
                <a:cs typeface="Arial"/>
              </a:rPr>
              <a:t>Deliver - value</a:t>
            </a:r>
          </a:p>
          <a:p>
            <a:pPr marL="342900" indent="-342900">
              <a:lnSpc>
                <a:spcPct val="150000"/>
              </a:lnSpc>
              <a:buBlip>
                <a:blip r:embed="rId2"/>
              </a:buBlip>
            </a:pPr>
            <a:r>
              <a:rPr lang="en-CA" sz="2000" dirty="0" smtClean="0">
                <a:solidFill>
                  <a:srgbClr val="000000"/>
                </a:solidFill>
                <a:latin typeface="Arial"/>
                <a:cs typeface="Arial"/>
              </a:rPr>
              <a:t>Build – relationships</a:t>
            </a:r>
          </a:p>
          <a:p>
            <a:pPr marL="342900" indent="-342900">
              <a:lnSpc>
                <a:spcPct val="150000"/>
              </a:lnSpc>
              <a:buBlip>
                <a:blip r:embed="rId2"/>
              </a:buBlip>
            </a:pPr>
            <a:r>
              <a:rPr lang="en-CA" sz="2000" dirty="0" smtClean="0">
                <a:solidFill>
                  <a:srgbClr val="000000"/>
                </a:solidFill>
                <a:latin typeface="Arial"/>
                <a:cs typeface="Arial"/>
              </a:rPr>
              <a:t>Be - consistent</a:t>
            </a:r>
          </a:p>
          <a:p>
            <a:pPr marL="342900" indent="-342900" algn="l">
              <a:lnSpc>
                <a:spcPct val="110000"/>
              </a:lnSpc>
            </a:pPr>
            <a:r>
              <a:rPr lang="en-GB" sz="2000" b="0" i="0" u="none" strike="noStrike" kern="1200" spc="0" baseline="0" dirty="0" smtClean="0">
                <a:solidFill>
                  <a:srgbClr val="1A1A1A"/>
                </a:solidFill>
                <a:latin typeface="Arial"/>
                <a:ea typeface="+mn-ea"/>
                <a:cs typeface="Arial"/>
              </a:rPr>
              <a:t/>
            </a:r>
            <a:br>
              <a:rPr lang="en-GB" sz="2000" b="0" i="0" u="none" strike="noStrike" kern="1200" spc="0" baseline="0" dirty="0" smtClean="0">
                <a:solidFill>
                  <a:srgbClr val="1A1A1A"/>
                </a:solidFill>
                <a:latin typeface="Arial"/>
                <a:ea typeface="+mn-ea"/>
                <a:cs typeface="Arial"/>
              </a:rPr>
            </a:br>
            <a:endParaRPr lang="en-US" sz="2000" b="0" spc="0" baseline="0" dirty="0">
              <a:solidFill>
                <a:srgbClr val="1A1A1A"/>
              </a:solidFill>
              <a:latin typeface="Arial"/>
              <a:cs typeface="Arial"/>
            </a:endParaRPr>
          </a:p>
        </p:txBody>
      </p:sp>
      <p:sp>
        <p:nvSpPr>
          <p:cNvPr id="5" name="Slide Number Placeholder 4"/>
          <p:cNvSpPr>
            <a:spLocks noGrp="1"/>
          </p:cNvSpPr>
          <p:nvPr>
            <p:ph type="sldNum" sz="quarter" idx="12"/>
          </p:nvPr>
        </p:nvSpPr>
        <p:spPr/>
        <p:txBody>
          <a:bodyPr/>
          <a:lstStyle/>
          <a:p>
            <a:pPr algn="r"/>
            <a:r>
              <a:rPr lang="en-AU" dirty="0" smtClean="0"/>
              <a:t>2</a:t>
            </a:r>
            <a:endParaRPr lang="en-A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2" cstate="print"/>
          <a:srcRect l="63396" t="61269" r="15524" b="13359"/>
          <a:stretch>
            <a:fillRect/>
          </a:stretch>
        </p:blipFill>
        <p:spPr>
          <a:xfrm rot="921206">
            <a:off x="5901353" y="4383042"/>
            <a:ext cx="2120254" cy="1968748"/>
          </a:xfrm>
          <a:prstGeom prst="rect">
            <a:avLst/>
          </a:prstGeom>
        </p:spPr>
      </p:pic>
      <p:sp>
        <p:nvSpPr>
          <p:cNvPr id="9" name="Title 1"/>
          <p:cNvSpPr>
            <a:spLocks noGrp="1"/>
          </p:cNvSpPr>
          <p:nvPr>
            <p:ph type="title"/>
          </p:nvPr>
        </p:nvSpPr>
        <p:spPr>
          <a:xfrm>
            <a:off x="358423" y="500415"/>
            <a:ext cx="6527800" cy="938917"/>
          </a:xfrm>
        </p:spPr>
        <p:txBody>
          <a:bodyPr>
            <a:normAutofit/>
          </a:bodyPr>
          <a:lstStyle/>
          <a:p>
            <a:r>
              <a:rPr lang="en-AU" dirty="0" smtClean="0"/>
              <a:t>ELEMENTS OF EFFECTIVE CLIENT SERVICING</a:t>
            </a:r>
          </a:p>
        </p:txBody>
      </p:sp>
      <p:sp>
        <p:nvSpPr>
          <p:cNvPr id="10" name="TextBox 9"/>
          <p:cNvSpPr txBox="1"/>
          <p:nvPr/>
        </p:nvSpPr>
        <p:spPr>
          <a:xfrm>
            <a:off x="400756" y="1647378"/>
            <a:ext cx="8037689" cy="3077766"/>
          </a:xfrm>
          <a:prstGeom prst="rect">
            <a:avLst/>
          </a:prstGeom>
          <a:noFill/>
        </p:spPr>
        <p:txBody>
          <a:bodyPr wrap="square" rtlCol="0">
            <a:spAutoFit/>
          </a:bodyPr>
          <a:lstStyle/>
          <a:p>
            <a:pPr marL="342900" indent="-342900">
              <a:lnSpc>
                <a:spcPct val="150000"/>
              </a:lnSpc>
              <a:buBlip>
                <a:blip r:embed="rId3"/>
              </a:buBlip>
            </a:pPr>
            <a:r>
              <a:rPr lang="en-AU" sz="2000" dirty="0" smtClean="0">
                <a:solidFill>
                  <a:srgbClr val="000000"/>
                </a:solidFill>
                <a:latin typeface="Arial"/>
                <a:cs typeface="Arial"/>
              </a:rPr>
              <a:t>Identify and understand your customers</a:t>
            </a:r>
          </a:p>
          <a:p>
            <a:pPr marL="342900" indent="-342900">
              <a:lnSpc>
                <a:spcPct val="150000"/>
              </a:lnSpc>
              <a:buBlip>
                <a:blip r:embed="rId3"/>
              </a:buBlip>
            </a:pPr>
            <a:r>
              <a:rPr lang="en-AU" sz="2000" dirty="0" smtClean="0">
                <a:solidFill>
                  <a:srgbClr val="000000"/>
                </a:solidFill>
                <a:latin typeface="Arial"/>
                <a:cs typeface="Arial"/>
              </a:rPr>
              <a:t>Build a customer service strategy</a:t>
            </a:r>
          </a:p>
          <a:p>
            <a:pPr marL="342900" indent="-342900">
              <a:lnSpc>
                <a:spcPct val="150000"/>
              </a:lnSpc>
              <a:buBlip>
                <a:blip r:embed="rId3"/>
              </a:buBlip>
            </a:pPr>
            <a:r>
              <a:rPr lang="en-AU" sz="2000" dirty="0" smtClean="0">
                <a:solidFill>
                  <a:srgbClr val="000000"/>
                </a:solidFill>
                <a:latin typeface="Arial"/>
                <a:cs typeface="Arial"/>
              </a:rPr>
              <a:t>Recruit and train your people</a:t>
            </a:r>
          </a:p>
          <a:p>
            <a:pPr marL="342900" indent="-342900">
              <a:lnSpc>
                <a:spcPct val="150000"/>
              </a:lnSpc>
              <a:buBlip>
                <a:blip r:embed="rId3"/>
              </a:buBlip>
            </a:pPr>
            <a:r>
              <a:rPr lang="en-AU" sz="2000" dirty="0" smtClean="0">
                <a:solidFill>
                  <a:srgbClr val="000000"/>
                </a:solidFill>
                <a:latin typeface="Arial"/>
                <a:cs typeface="Arial"/>
              </a:rPr>
              <a:t>Stay engaged with the client</a:t>
            </a:r>
          </a:p>
          <a:p>
            <a:pPr marL="342900" indent="-342900">
              <a:lnSpc>
                <a:spcPct val="150000"/>
              </a:lnSpc>
              <a:buBlip>
                <a:blip r:embed="rId3"/>
              </a:buBlip>
            </a:pPr>
            <a:endParaRPr lang="en-CA" sz="2000" dirty="0" smtClean="0">
              <a:solidFill>
                <a:srgbClr val="000000"/>
              </a:solidFill>
              <a:latin typeface="Arial"/>
              <a:cs typeface="Arial"/>
            </a:endParaRPr>
          </a:p>
          <a:p>
            <a:pPr marL="342900" indent="-342900" algn="l">
              <a:lnSpc>
                <a:spcPct val="110000"/>
              </a:lnSpc>
            </a:pPr>
            <a:r>
              <a:rPr lang="en-GB" sz="2000" b="0" i="0" u="none" strike="noStrike" kern="1200" spc="0" baseline="0" dirty="0" smtClean="0">
                <a:solidFill>
                  <a:srgbClr val="1A1A1A"/>
                </a:solidFill>
                <a:latin typeface="Arial"/>
                <a:ea typeface="+mn-ea"/>
                <a:cs typeface="Arial"/>
              </a:rPr>
              <a:t/>
            </a:r>
            <a:br>
              <a:rPr lang="en-GB" sz="2000" b="0" i="0" u="none" strike="noStrike" kern="1200" spc="0" baseline="0" dirty="0" smtClean="0">
                <a:solidFill>
                  <a:srgbClr val="1A1A1A"/>
                </a:solidFill>
                <a:latin typeface="Arial"/>
                <a:ea typeface="+mn-ea"/>
                <a:cs typeface="Arial"/>
              </a:rPr>
            </a:br>
            <a:endParaRPr lang="en-US" sz="2000" b="0" spc="0" baseline="0" dirty="0">
              <a:solidFill>
                <a:srgbClr val="1A1A1A"/>
              </a:solidFill>
              <a:latin typeface="Arial"/>
              <a:cs typeface="Arial"/>
            </a:endParaRPr>
          </a:p>
        </p:txBody>
      </p:sp>
      <p:sp>
        <p:nvSpPr>
          <p:cNvPr id="5" name="Slide Number Placeholder 4"/>
          <p:cNvSpPr>
            <a:spLocks noGrp="1"/>
          </p:cNvSpPr>
          <p:nvPr>
            <p:ph type="sldNum" sz="quarter" idx="12"/>
          </p:nvPr>
        </p:nvSpPr>
        <p:spPr>
          <a:xfrm>
            <a:off x="6470848" y="6256324"/>
            <a:ext cx="2133600" cy="365125"/>
          </a:xfrm>
        </p:spPr>
        <p:txBody>
          <a:bodyPr/>
          <a:lstStyle/>
          <a:p>
            <a:pPr algn="r"/>
            <a:r>
              <a:rPr lang="en-AU" dirty="0" smtClean="0"/>
              <a:t>3</a:t>
            </a:r>
            <a:endParaRPr lang="en-AU" dirty="0"/>
          </a:p>
        </p:txBody>
      </p:sp>
      <p:sp>
        <p:nvSpPr>
          <p:cNvPr id="6" name="Rounded Rectangle 5"/>
          <p:cNvSpPr/>
          <p:nvPr/>
        </p:nvSpPr>
        <p:spPr>
          <a:xfrm>
            <a:off x="467544" y="3573016"/>
            <a:ext cx="7704856" cy="648072"/>
          </a:xfrm>
          <a:prstGeom prst="roundRect">
            <a:avLst>
              <a:gd name="adj" fmla="val 17064"/>
            </a:avLst>
          </a:prstGeom>
          <a:solidFill>
            <a:srgbClr val="5C3E75"/>
          </a:solidFill>
          <a:ln>
            <a:noFill/>
          </a:ln>
          <a:effectLst/>
        </p:spPr>
        <p:style>
          <a:lnRef idx="1">
            <a:schemeClr val="accent1"/>
          </a:lnRef>
          <a:fillRef idx="3">
            <a:schemeClr val="accent1"/>
          </a:fillRef>
          <a:effectRef idx="2">
            <a:schemeClr val="accent1"/>
          </a:effectRef>
          <a:fontRef idx="minor">
            <a:schemeClr val="lt1"/>
          </a:fontRef>
        </p:style>
        <p:txBody>
          <a:bodyPr wrap="square" lIns="152400" tIns="655320" rIns="152400" bIns="701040" rtlCol="0" anchor="ctr"/>
          <a:lstStyle/>
          <a:p>
            <a:pPr algn="ctr" fontAlgn="base">
              <a:lnSpc>
                <a:spcPct val="110000"/>
              </a:lnSpc>
              <a:spcBef>
                <a:spcPct val="0"/>
              </a:spcBef>
              <a:spcAft>
                <a:spcPct val="0"/>
              </a:spcAft>
            </a:pPr>
            <a:r>
              <a:rPr lang="en-AU" b="1" dirty="0" smtClean="0">
                <a:solidFill>
                  <a:schemeClr val="bg1"/>
                </a:solidFill>
                <a:latin typeface="Arial"/>
                <a:cs typeface="Arial"/>
              </a:rPr>
              <a:t>Do what you do so well that they will want to see it again and again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58423" y="500415"/>
            <a:ext cx="6527800" cy="938917"/>
          </a:xfrm>
        </p:spPr>
        <p:txBody>
          <a:bodyPr>
            <a:normAutofit/>
          </a:bodyPr>
          <a:lstStyle/>
          <a:p>
            <a:r>
              <a:rPr lang="en-AU" dirty="0" smtClean="0"/>
              <a:t>IT IS MORE THAN JUST CLIENT DELIVERABLES</a:t>
            </a:r>
          </a:p>
        </p:txBody>
      </p:sp>
      <p:sp>
        <p:nvSpPr>
          <p:cNvPr id="5" name="Slide Number Placeholder 4"/>
          <p:cNvSpPr>
            <a:spLocks noGrp="1"/>
          </p:cNvSpPr>
          <p:nvPr>
            <p:ph type="sldNum" sz="quarter" idx="12"/>
          </p:nvPr>
        </p:nvSpPr>
        <p:spPr/>
        <p:txBody>
          <a:bodyPr/>
          <a:lstStyle/>
          <a:p>
            <a:pPr algn="r"/>
            <a:r>
              <a:rPr lang="en-AU" dirty="0"/>
              <a:t>4</a:t>
            </a:r>
          </a:p>
        </p:txBody>
      </p:sp>
      <p:sp>
        <p:nvSpPr>
          <p:cNvPr id="6" name="TextBox 5"/>
          <p:cNvSpPr txBox="1"/>
          <p:nvPr/>
        </p:nvSpPr>
        <p:spPr>
          <a:xfrm>
            <a:off x="467544" y="1512361"/>
            <a:ext cx="8037689" cy="4508927"/>
          </a:xfrm>
          <a:prstGeom prst="rect">
            <a:avLst/>
          </a:prstGeom>
          <a:noFill/>
        </p:spPr>
        <p:txBody>
          <a:bodyPr wrap="square" rtlCol="0">
            <a:spAutoFit/>
          </a:bodyPr>
          <a:lstStyle/>
          <a:p>
            <a:pPr marL="342900" indent="-342900">
              <a:lnSpc>
                <a:spcPct val="110000"/>
              </a:lnSpc>
              <a:spcAft>
                <a:spcPts val="600"/>
              </a:spcAft>
              <a:buBlip>
                <a:blip r:embed="rId2"/>
              </a:buBlip>
            </a:pPr>
            <a:r>
              <a:rPr lang="en-AU" sz="2000" dirty="0" smtClean="0">
                <a:solidFill>
                  <a:srgbClr val="1A1A1A"/>
                </a:solidFill>
                <a:latin typeface="Arial"/>
                <a:cs typeface="Arial"/>
              </a:rPr>
              <a:t>Get out of the office</a:t>
            </a:r>
          </a:p>
          <a:p>
            <a:pPr marL="742950" lvl="1" indent="-285750">
              <a:lnSpc>
                <a:spcPct val="110000"/>
              </a:lnSpc>
              <a:buClr>
                <a:srgbClr val="D03D49"/>
              </a:buClr>
              <a:buSzPct val="100000"/>
              <a:buFont typeface="Lucida Grande"/>
              <a:buChar char="•"/>
            </a:pPr>
            <a:r>
              <a:rPr lang="en-AU" sz="2000" dirty="0" smtClean="0">
                <a:solidFill>
                  <a:srgbClr val="1A1A1A"/>
                </a:solidFill>
                <a:latin typeface="Arial"/>
                <a:cs typeface="Arial"/>
              </a:rPr>
              <a:t>Meet the client in his office</a:t>
            </a:r>
          </a:p>
          <a:p>
            <a:pPr marL="742950" lvl="1" indent="-285750">
              <a:lnSpc>
                <a:spcPct val="110000"/>
              </a:lnSpc>
              <a:buClr>
                <a:srgbClr val="D03D49"/>
              </a:buClr>
              <a:buSzPct val="100000"/>
              <a:buFont typeface="Lucida Grande"/>
              <a:buChar char="•"/>
            </a:pPr>
            <a:r>
              <a:rPr lang="en-AU" sz="2000" dirty="0" smtClean="0">
                <a:solidFill>
                  <a:srgbClr val="1A1A1A"/>
                </a:solidFill>
                <a:latin typeface="Arial"/>
                <a:cs typeface="Arial"/>
              </a:rPr>
              <a:t>Take the client out for a drink / lunch / dinner</a:t>
            </a:r>
            <a:endParaRPr lang="en-US" sz="2000" b="0" i="0" u="none" strike="noStrike" kern="1200" spc="0" dirty="0" smtClean="0">
              <a:solidFill>
                <a:srgbClr val="1A1A1A"/>
              </a:solidFill>
              <a:latin typeface="Arial"/>
              <a:ea typeface="+mn-ea"/>
              <a:cs typeface="Arial"/>
            </a:endParaRPr>
          </a:p>
          <a:p>
            <a:pPr marL="342900" lvl="1" indent="-342900">
              <a:lnSpc>
                <a:spcPct val="110000"/>
              </a:lnSpc>
              <a:spcBef>
                <a:spcPts val="600"/>
              </a:spcBef>
              <a:spcAft>
                <a:spcPts val="600"/>
              </a:spcAft>
              <a:buClr>
                <a:srgbClr val="D03D49"/>
              </a:buClr>
              <a:buSzPct val="100000"/>
              <a:buBlip>
                <a:blip r:embed="rId2"/>
              </a:buBlip>
            </a:pPr>
            <a:r>
              <a:rPr lang="en-AU" sz="2000" dirty="0" smtClean="0">
                <a:solidFill>
                  <a:srgbClr val="1A1A1A"/>
                </a:solidFill>
                <a:latin typeface="Arial"/>
                <a:cs typeface="Arial"/>
              </a:rPr>
              <a:t>Cultivate multiple contacts</a:t>
            </a:r>
          </a:p>
          <a:p>
            <a:pPr marL="342900" lvl="1" indent="-342900">
              <a:lnSpc>
                <a:spcPct val="110000"/>
              </a:lnSpc>
              <a:spcBef>
                <a:spcPts val="600"/>
              </a:spcBef>
              <a:spcAft>
                <a:spcPts val="600"/>
              </a:spcAft>
              <a:buClr>
                <a:srgbClr val="D03D49"/>
              </a:buClr>
              <a:buSzPct val="100000"/>
              <a:buBlip>
                <a:blip r:embed="rId2"/>
              </a:buBlip>
            </a:pPr>
            <a:r>
              <a:rPr lang="en-CA" sz="2000" dirty="0" smtClean="0">
                <a:solidFill>
                  <a:srgbClr val="000000"/>
                </a:solidFill>
                <a:latin typeface="Arial"/>
                <a:cs typeface="Arial"/>
              </a:rPr>
              <a:t>Follow </a:t>
            </a:r>
            <a:r>
              <a:rPr lang="en-CA" sz="2000" dirty="0" smtClean="0">
                <a:solidFill>
                  <a:srgbClr val="000000"/>
                </a:solidFill>
                <a:latin typeface="Arial"/>
                <a:cs typeface="Arial"/>
              </a:rPr>
              <a:t>up </a:t>
            </a:r>
            <a:r>
              <a:rPr lang="en-CA" sz="2000" dirty="0" smtClean="0">
                <a:solidFill>
                  <a:srgbClr val="000000"/>
                </a:solidFill>
                <a:latin typeface="Arial"/>
                <a:cs typeface="Arial"/>
              </a:rPr>
              <a:t>your </a:t>
            </a:r>
            <a:r>
              <a:rPr lang="en-CA" sz="2000" dirty="0" smtClean="0">
                <a:solidFill>
                  <a:srgbClr val="000000"/>
                </a:solidFill>
                <a:latin typeface="Arial"/>
                <a:cs typeface="Arial"/>
              </a:rPr>
              <a:t>contacts</a:t>
            </a:r>
          </a:p>
          <a:p>
            <a:pPr marL="342900" lvl="1" indent="-342900">
              <a:lnSpc>
                <a:spcPct val="110000"/>
              </a:lnSpc>
              <a:spcAft>
                <a:spcPts val="600"/>
              </a:spcAft>
              <a:buClr>
                <a:srgbClr val="D03D49"/>
              </a:buClr>
              <a:buSzPct val="100000"/>
              <a:buBlip>
                <a:blip r:embed="rId2"/>
              </a:buBlip>
            </a:pPr>
            <a:r>
              <a:rPr lang="en-CA" sz="2000" dirty="0" smtClean="0">
                <a:solidFill>
                  <a:srgbClr val="000000"/>
                </a:solidFill>
                <a:latin typeface="Arial"/>
                <a:cs typeface="Arial"/>
              </a:rPr>
              <a:t>Build a personal rapport with the client:</a:t>
            </a:r>
            <a:endParaRPr lang="en-AU" sz="2000" dirty="0" smtClean="0">
              <a:solidFill>
                <a:srgbClr val="1A1A1A"/>
              </a:solidFill>
              <a:latin typeface="Arial"/>
              <a:cs typeface="Arial"/>
            </a:endParaRPr>
          </a:p>
          <a:p>
            <a:pPr marL="742950" lvl="1" indent="-285750">
              <a:lnSpc>
                <a:spcPct val="110000"/>
              </a:lnSpc>
              <a:buClr>
                <a:srgbClr val="D03D49"/>
              </a:buClr>
              <a:buSzPct val="100000"/>
              <a:buFont typeface="Lucida Grande"/>
              <a:buChar char="•"/>
            </a:pPr>
            <a:r>
              <a:rPr lang="en-CA" sz="2000" dirty="0" smtClean="0">
                <a:solidFill>
                  <a:srgbClr val="000000"/>
                </a:solidFill>
                <a:latin typeface="Arial"/>
                <a:cs typeface="Arial"/>
              </a:rPr>
              <a:t>It helps in winning more work</a:t>
            </a:r>
          </a:p>
          <a:p>
            <a:pPr marL="742950" lvl="1" indent="-285750">
              <a:lnSpc>
                <a:spcPct val="110000"/>
              </a:lnSpc>
              <a:spcAft>
                <a:spcPts val="1200"/>
              </a:spcAft>
              <a:buClr>
                <a:srgbClr val="D03D49"/>
              </a:buClr>
              <a:buSzPct val="100000"/>
              <a:buFont typeface="Lucida Grande"/>
              <a:buChar char="•"/>
            </a:pPr>
            <a:r>
              <a:rPr lang="en-CA" sz="2000" dirty="0" smtClean="0">
                <a:solidFill>
                  <a:srgbClr val="000000"/>
                </a:solidFill>
                <a:latin typeface="Arial"/>
                <a:cs typeface="Arial"/>
              </a:rPr>
              <a:t>It could help in sticky situations</a:t>
            </a:r>
          </a:p>
          <a:p>
            <a:pPr marL="342900" lvl="1" indent="-342900">
              <a:lnSpc>
                <a:spcPct val="110000"/>
              </a:lnSpc>
              <a:spcAft>
                <a:spcPts val="600"/>
              </a:spcAft>
              <a:buClr>
                <a:srgbClr val="D03D49"/>
              </a:buClr>
              <a:buSzPct val="100000"/>
              <a:buBlip>
                <a:blip r:embed="rId2"/>
              </a:buBlip>
            </a:pPr>
            <a:r>
              <a:rPr lang="en-CA" sz="2000" dirty="0" smtClean="0">
                <a:solidFill>
                  <a:srgbClr val="000000"/>
                </a:solidFill>
                <a:latin typeface="Arial"/>
                <a:cs typeface="Arial"/>
              </a:rPr>
              <a:t>Build relationships with regulators</a:t>
            </a:r>
          </a:p>
          <a:p>
            <a:pPr marL="742950" lvl="1" indent="-285750">
              <a:lnSpc>
                <a:spcPct val="110000"/>
              </a:lnSpc>
              <a:buClr>
                <a:srgbClr val="D03D49"/>
              </a:buClr>
              <a:buSzPct val="100000"/>
            </a:pPr>
            <a:endParaRPr lang="en-CA" sz="2000" dirty="0" smtClean="0">
              <a:solidFill>
                <a:srgbClr val="000000"/>
              </a:solidFill>
              <a:latin typeface="Arial"/>
              <a:cs typeface="Arial"/>
            </a:endParaRPr>
          </a:p>
          <a:p>
            <a:pPr marL="742950" lvl="1" indent="-285750">
              <a:lnSpc>
                <a:spcPct val="110000"/>
              </a:lnSpc>
              <a:buClr>
                <a:srgbClr val="D03D49"/>
              </a:buClr>
              <a:buSzPct val="100000"/>
            </a:pPr>
            <a:endParaRPr lang="en-CA" sz="2000" dirty="0" smtClean="0">
              <a:solidFill>
                <a:srgbClr val="000000"/>
              </a:solidFill>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58423" y="500415"/>
            <a:ext cx="6527800" cy="938917"/>
          </a:xfrm>
        </p:spPr>
        <p:txBody>
          <a:bodyPr>
            <a:normAutofit/>
          </a:bodyPr>
          <a:lstStyle/>
          <a:p>
            <a:r>
              <a:rPr lang="en-CA" dirty="0" smtClean="0"/>
              <a:t>ENGAGEMENT PLANNING AND EXECUTION</a:t>
            </a:r>
          </a:p>
        </p:txBody>
      </p:sp>
      <p:sp>
        <p:nvSpPr>
          <p:cNvPr id="5" name="Slide Number Placeholder 4"/>
          <p:cNvSpPr>
            <a:spLocks noGrp="1"/>
          </p:cNvSpPr>
          <p:nvPr>
            <p:ph type="sldNum" sz="quarter" idx="12"/>
          </p:nvPr>
        </p:nvSpPr>
        <p:spPr/>
        <p:txBody>
          <a:bodyPr/>
          <a:lstStyle/>
          <a:p>
            <a:pPr algn="r"/>
            <a:r>
              <a:rPr lang="en-AU" dirty="0"/>
              <a:t>5</a:t>
            </a:r>
          </a:p>
        </p:txBody>
      </p:sp>
      <p:sp>
        <p:nvSpPr>
          <p:cNvPr id="6" name="TextBox 5"/>
          <p:cNvSpPr txBox="1"/>
          <p:nvPr/>
        </p:nvSpPr>
        <p:spPr>
          <a:xfrm>
            <a:off x="467544" y="1512361"/>
            <a:ext cx="8037689" cy="2200602"/>
          </a:xfrm>
          <a:prstGeom prst="rect">
            <a:avLst/>
          </a:prstGeom>
          <a:noFill/>
        </p:spPr>
        <p:txBody>
          <a:bodyPr wrap="square" rtlCol="0">
            <a:spAutoFit/>
          </a:bodyPr>
          <a:lstStyle/>
          <a:p>
            <a:pPr marL="342900" indent="-342900">
              <a:lnSpc>
                <a:spcPct val="110000"/>
              </a:lnSpc>
              <a:spcAft>
                <a:spcPts val="600"/>
              </a:spcAft>
            </a:pPr>
            <a:r>
              <a:rPr lang="en-AU" sz="2000" dirty="0" smtClean="0">
                <a:solidFill>
                  <a:srgbClr val="1A1A1A"/>
                </a:solidFill>
                <a:latin typeface="Arial"/>
                <a:cs typeface="Arial"/>
              </a:rPr>
              <a:t>Every engagement has four components </a:t>
            </a:r>
          </a:p>
          <a:p>
            <a:pPr marL="914400" lvl="1" indent="-457200">
              <a:lnSpc>
                <a:spcPct val="110000"/>
              </a:lnSpc>
              <a:buClr>
                <a:srgbClr val="D03D49"/>
              </a:buClr>
              <a:buSzPct val="100000"/>
              <a:buFont typeface="+mj-lt"/>
              <a:buAutoNum type="arabicPeriod"/>
            </a:pPr>
            <a:r>
              <a:rPr lang="en-AU" sz="2000" dirty="0" smtClean="0">
                <a:solidFill>
                  <a:srgbClr val="1A1A1A"/>
                </a:solidFill>
                <a:latin typeface="Arial"/>
                <a:cs typeface="Arial"/>
              </a:rPr>
              <a:t>The proposal</a:t>
            </a:r>
          </a:p>
          <a:p>
            <a:pPr marL="914400" lvl="1" indent="-457200">
              <a:lnSpc>
                <a:spcPct val="110000"/>
              </a:lnSpc>
              <a:buClr>
                <a:srgbClr val="D03D49"/>
              </a:buClr>
              <a:buSzPct val="100000"/>
              <a:buFont typeface="+mj-lt"/>
              <a:buAutoNum type="arabicPeriod"/>
            </a:pPr>
            <a:r>
              <a:rPr lang="en-AU" sz="2000" dirty="0" smtClean="0">
                <a:solidFill>
                  <a:srgbClr val="1A1A1A"/>
                </a:solidFill>
                <a:latin typeface="Arial"/>
                <a:cs typeface="Arial"/>
              </a:rPr>
              <a:t>The deliverable</a:t>
            </a:r>
          </a:p>
          <a:p>
            <a:pPr marL="914400" lvl="1" indent="-457200">
              <a:lnSpc>
                <a:spcPct val="110000"/>
              </a:lnSpc>
              <a:buClr>
                <a:srgbClr val="D03D49"/>
              </a:buClr>
              <a:buSzPct val="100000"/>
              <a:buFont typeface="+mj-lt"/>
              <a:buAutoNum type="arabicPeriod"/>
            </a:pPr>
            <a:r>
              <a:rPr lang="en-AU" sz="2000" dirty="0" smtClean="0">
                <a:solidFill>
                  <a:srgbClr val="1A1A1A"/>
                </a:solidFill>
                <a:latin typeface="Arial"/>
                <a:cs typeface="Arial"/>
              </a:rPr>
              <a:t>Feedback</a:t>
            </a:r>
          </a:p>
          <a:p>
            <a:pPr marL="914400" lvl="1" indent="-457200">
              <a:lnSpc>
                <a:spcPct val="110000"/>
              </a:lnSpc>
              <a:buClr>
                <a:srgbClr val="D03D49"/>
              </a:buClr>
              <a:buSzPct val="100000"/>
              <a:buFont typeface="+mj-lt"/>
              <a:buAutoNum type="arabicPeriod"/>
            </a:pPr>
            <a:r>
              <a:rPr lang="en-AU" sz="2000" dirty="0" smtClean="0">
                <a:solidFill>
                  <a:srgbClr val="1A1A1A"/>
                </a:solidFill>
                <a:latin typeface="Arial"/>
                <a:cs typeface="Arial"/>
              </a:rPr>
              <a:t>Billing and recovery</a:t>
            </a:r>
            <a:endParaRPr lang="en-CA" sz="2000" dirty="0" smtClean="0">
              <a:solidFill>
                <a:srgbClr val="000000"/>
              </a:solidFill>
              <a:latin typeface="Arial"/>
              <a:cs typeface="Arial"/>
            </a:endParaRPr>
          </a:p>
          <a:p>
            <a:pPr marL="742950" lvl="1" indent="-285750">
              <a:lnSpc>
                <a:spcPct val="110000"/>
              </a:lnSpc>
              <a:buClr>
                <a:srgbClr val="D03D49"/>
              </a:buClr>
              <a:buSzPct val="100000"/>
            </a:pPr>
            <a:endParaRPr lang="en-CA" sz="2000" dirty="0" smtClean="0">
              <a:solidFill>
                <a:srgbClr val="000000"/>
              </a:solidFill>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58423" y="404664"/>
            <a:ext cx="6527800" cy="938917"/>
          </a:xfrm>
        </p:spPr>
        <p:txBody>
          <a:bodyPr>
            <a:normAutofit/>
          </a:bodyPr>
          <a:lstStyle/>
          <a:p>
            <a:r>
              <a:rPr lang="en-AU" dirty="0" smtClean="0"/>
              <a:t>1. THE </a:t>
            </a:r>
            <a:r>
              <a:rPr lang="en-AU" dirty="0" smtClean="0"/>
              <a:t>PROPOSAL</a:t>
            </a:r>
          </a:p>
        </p:txBody>
      </p:sp>
      <p:sp>
        <p:nvSpPr>
          <p:cNvPr id="5" name="Slide Number Placeholder 4"/>
          <p:cNvSpPr>
            <a:spLocks noGrp="1"/>
          </p:cNvSpPr>
          <p:nvPr>
            <p:ph type="sldNum" sz="quarter" idx="12"/>
          </p:nvPr>
        </p:nvSpPr>
        <p:spPr/>
        <p:txBody>
          <a:bodyPr/>
          <a:lstStyle/>
          <a:p>
            <a:pPr algn="r"/>
            <a:r>
              <a:rPr lang="en-AU" dirty="0"/>
              <a:t>6</a:t>
            </a:r>
          </a:p>
        </p:txBody>
      </p:sp>
      <p:sp>
        <p:nvSpPr>
          <p:cNvPr id="6" name="TextBox 5"/>
          <p:cNvSpPr txBox="1"/>
          <p:nvPr/>
        </p:nvSpPr>
        <p:spPr>
          <a:xfrm>
            <a:off x="467544" y="1196752"/>
            <a:ext cx="8136904" cy="4877938"/>
          </a:xfrm>
          <a:prstGeom prst="rect">
            <a:avLst/>
          </a:prstGeom>
          <a:noFill/>
        </p:spPr>
        <p:txBody>
          <a:bodyPr wrap="square" rtlCol="0">
            <a:spAutoFit/>
          </a:bodyPr>
          <a:lstStyle/>
          <a:p>
            <a:pPr marL="342900" indent="-342900" algn="just">
              <a:lnSpc>
                <a:spcPct val="110000"/>
              </a:lnSpc>
              <a:spcAft>
                <a:spcPts val="600"/>
              </a:spcAft>
              <a:buBlip>
                <a:blip r:embed="rId2"/>
              </a:buBlip>
            </a:pPr>
            <a:r>
              <a:rPr lang="en-AU" sz="1900" dirty="0" smtClean="0">
                <a:solidFill>
                  <a:srgbClr val="1A1A1A"/>
                </a:solidFill>
                <a:latin typeface="Arial"/>
                <a:cs typeface="Arial"/>
              </a:rPr>
              <a:t>Understand scope – probe, probe, probe!</a:t>
            </a:r>
          </a:p>
          <a:p>
            <a:pPr marL="342900" indent="-342900" algn="just">
              <a:lnSpc>
                <a:spcPct val="110000"/>
              </a:lnSpc>
              <a:spcAft>
                <a:spcPts val="600"/>
              </a:spcAft>
              <a:buBlip>
                <a:blip r:embed="rId2"/>
              </a:buBlip>
            </a:pPr>
            <a:r>
              <a:rPr lang="en-AU" sz="1900" dirty="0" smtClean="0">
                <a:solidFill>
                  <a:srgbClr val="1A1A1A"/>
                </a:solidFill>
                <a:latin typeface="Arial"/>
                <a:cs typeface="Arial"/>
              </a:rPr>
              <a:t>But don’t over-probe!!!</a:t>
            </a:r>
          </a:p>
          <a:p>
            <a:pPr marL="342900" indent="-342900" algn="just">
              <a:lnSpc>
                <a:spcPct val="110000"/>
              </a:lnSpc>
              <a:spcAft>
                <a:spcPts val="600"/>
              </a:spcAft>
              <a:buBlip>
                <a:blip r:embed="rId2"/>
              </a:buBlip>
            </a:pPr>
            <a:r>
              <a:rPr lang="en-CA" sz="1900" dirty="0" smtClean="0">
                <a:solidFill>
                  <a:srgbClr val="000000"/>
                </a:solidFill>
                <a:latin typeface="Arial"/>
                <a:cs typeface="Arial"/>
              </a:rPr>
              <a:t>Ask the client about the expected size and form of deliverable</a:t>
            </a:r>
            <a:endParaRPr lang="en-CA" sz="1900" dirty="0" smtClean="0">
              <a:solidFill>
                <a:srgbClr val="000000"/>
              </a:solidFill>
              <a:latin typeface="Times New Roman"/>
            </a:endParaRPr>
          </a:p>
          <a:p>
            <a:pPr marL="342900" indent="-342900" algn="just">
              <a:lnSpc>
                <a:spcPct val="110000"/>
              </a:lnSpc>
              <a:spcAft>
                <a:spcPts val="600"/>
              </a:spcAft>
              <a:buBlip>
                <a:blip r:embed="rId2"/>
              </a:buBlip>
            </a:pPr>
            <a:r>
              <a:rPr lang="en-CA" sz="1900" dirty="0" smtClean="0">
                <a:solidFill>
                  <a:srgbClr val="000000"/>
                </a:solidFill>
                <a:latin typeface="Arial"/>
                <a:cs typeface="Arial"/>
              </a:rPr>
              <a:t>Budgeting for fees</a:t>
            </a:r>
            <a:endParaRPr lang="en-AU" sz="1900" dirty="0" smtClean="0">
              <a:solidFill>
                <a:srgbClr val="1A1A1A"/>
              </a:solidFill>
              <a:latin typeface="Arial"/>
              <a:cs typeface="Arial"/>
            </a:endParaRPr>
          </a:p>
          <a:p>
            <a:pPr marL="742950" lvl="1" indent="-285750" algn="just">
              <a:lnSpc>
                <a:spcPct val="110000"/>
              </a:lnSpc>
              <a:buClr>
                <a:srgbClr val="D03D49"/>
              </a:buClr>
              <a:buSzPct val="100000"/>
              <a:buFont typeface="Lucida Grande"/>
              <a:buChar char="•"/>
            </a:pPr>
            <a:r>
              <a:rPr lang="en-AU" sz="1900" dirty="0" smtClean="0">
                <a:solidFill>
                  <a:srgbClr val="1A1A1A"/>
                </a:solidFill>
                <a:latin typeface="Arial"/>
                <a:cs typeface="Arial"/>
              </a:rPr>
              <a:t>Find out if it is a competitive bid</a:t>
            </a:r>
          </a:p>
          <a:p>
            <a:pPr marL="742950" lvl="1" indent="-285750" algn="just">
              <a:lnSpc>
                <a:spcPct val="110000"/>
              </a:lnSpc>
              <a:buClr>
                <a:srgbClr val="D03D49"/>
              </a:buClr>
              <a:buSzPct val="100000"/>
              <a:buFont typeface="Lucida Grande"/>
              <a:buChar char="•"/>
            </a:pPr>
            <a:r>
              <a:rPr lang="en-CA" sz="1900" dirty="0" smtClean="0">
                <a:solidFill>
                  <a:srgbClr val="000000"/>
                </a:solidFill>
                <a:latin typeface="Arial"/>
                <a:cs typeface="Arial"/>
              </a:rPr>
              <a:t>Prepare a costing sheet for the project - factor in ability to replicate for</a:t>
            </a:r>
            <a:r>
              <a:rPr lang="en-CA" sz="1900" dirty="0" smtClean="0">
                <a:solidFill>
                  <a:srgbClr val="000000"/>
                </a:solidFill>
                <a:latin typeface="Times New Roman"/>
              </a:rPr>
              <a:t> </a:t>
            </a:r>
            <a:r>
              <a:rPr lang="en-CA" sz="1900" dirty="0" smtClean="0">
                <a:solidFill>
                  <a:srgbClr val="000000"/>
                </a:solidFill>
                <a:latin typeface="Arial"/>
                <a:cs typeface="Arial"/>
              </a:rPr>
              <a:t>others</a:t>
            </a:r>
          </a:p>
          <a:p>
            <a:pPr marL="742950" lvl="1" indent="-285750" algn="just">
              <a:lnSpc>
                <a:spcPct val="110000"/>
              </a:lnSpc>
              <a:buClr>
                <a:srgbClr val="D03D49"/>
              </a:buClr>
              <a:buSzPct val="100000"/>
              <a:buFont typeface="Lucida Grande"/>
              <a:buChar char="•"/>
            </a:pPr>
            <a:r>
              <a:rPr lang="en-US" sz="1900" dirty="0" smtClean="0">
                <a:solidFill>
                  <a:srgbClr val="1A1A1A"/>
                </a:solidFill>
                <a:latin typeface="Arial"/>
                <a:cs typeface="Arial"/>
              </a:rPr>
              <a:t>Value billings</a:t>
            </a:r>
          </a:p>
          <a:p>
            <a:pPr marL="742950" lvl="1" indent="-285750" algn="just">
              <a:lnSpc>
                <a:spcPct val="110000"/>
              </a:lnSpc>
              <a:buClr>
                <a:srgbClr val="D03D49"/>
              </a:buClr>
              <a:buSzPct val="100000"/>
              <a:buFont typeface="Lucida Grande"/>
              <a:buChar char="•"/>
            </a:pPr>
            <a:r>
              <a:rPr lang="en-AU" sz="1900" dirty="0" smtClean="0">
                <a:solidFill>
                  <a:srgbClr val="1A1A1A"/>
                </a:solidFill>
                <a:latin typeface="Arial"/>
                <a:cs typeface="Arial"/>
              </a:rPr>
              <a:t>Be sensitive to price undercutting by competition </a:t>
            </a:r>
          </a:p>
          <a:p>
            <a:pPr marL="742950" lvl="1" indent="-285750" algn="just">
              <a:lnSpc>
                <a:spcPct val="110000"/>
              </a:lnSpc>
              <a:buClr>
                <a:srgbClr val="D03D49"/>
              </a:buClr>
              <a:buSzPct val="100000"/>
            </a:pPr>
            <a:r>
              <a:rPr lang="en-AU" sz="1900" dirty="0" smtClean="0">
                <a:solidFill>
                  <a:srgbClr val="1A1A1A"/>
                </a:solidFill>
                <a:latin typeface="Arial"/>
                <a:cs typeface="Arial"/>
              </a:rPr>
              <a:t>    - This is where your networking will help you</a:t>
            </a:r>
          </a:p>
          <a:p>
            <a:pPr marL="742950" lvl="1" indent="-285750" algn="just">
              <a:lnSpc>
                <a:spcPct val="110000"/>
              </a:lnSpc>
              <a:buClr>
                <a:srgbClr val="D03D49"/>
              </a:buClr>
              <a:buSzPct val="100000"/>
              <a:buFont typeface="Lucida Grande"/>
              <a:buChar char="•"/>
            </a:pPr>
            <a:r>
              <a:rPr lang="en-CA" sz="1900" dirty="0" smtClean="0">
                <a:solidFill>
                  <a:srgbClr val="000000"/>
                </a:solidFill>
                <a:latin typeface="Arial"/>
                <a:cs typeface="Arial"/>
              </a:rPr>
              <a:t>Try and sense the client’s fee appetite and client’s budget constraints</a:t>
            </a:r>
            <a:endParaRPr lang="en-CA" sz="1900" dirty="0" smtClean="0">
              <a:solidFill>
                <a:srgbClr val="000000"/>
              </a:solidFill>
              <a:latin typeface="Times New Roman"/>
            </a:endParaRPr>
          </a:p>
          <a:p>
            <a:pPr marL="742950" lvl="1" indent="-285750" algn="just">
              <a:lnSpc>
                <a:spcPct val="110000"/>
              </a:lnSpc>
              <a:buClr>
                <a:srgbClr val="D03D49"/>
              </a:buClr>
              <a:buSzPct val="100000"/>
              <a:buFont typeface="Lucida Grande"/>
              <a:buChar char="•"/>
            </a:pPr>
            <a:r>
              <a:rPr lang="en-CA" sz="1900" dirty="0" smtClean="0">
                <a:solidFill>
                  <a:srgbClr val="000000"/>
                </a:solidFill>
                <a:latin typeface="Arial"/>
                <a:cs typeface="Arial"/>
              </a:rPr>
              <a:t>Do not sell yourself short - see if the scope can be curtailed</a:t>
            </a:r>
            <a:endParaRPr lang="en-CA" sz="1900" dirty="0" smtClean="0">
              <a:solidFill>
                <a:srgbClr val="000000"/>
              </a:solidFill>
              <a:latin typeface="Times New Roman"/>
            </a:endParaRPr>
          </a:p>
          <a:p>
            <a:pPr marL="742950" lvl="1" indent="-285750" algn="just">
              <a:lnSpc>
                <a:spcPct val="110000"/>
              </a:lnSpc>
              <a:buClr>
                <a:srgbClr val="D03D49"/>
              </a:buClr>
              <a:buSzPct val="100000"/>
              <a:buFont typeface="Lucida Grande"/>
              <a:buChar char="•"/>
            </a:pPr>
            <a:r>
              <a:rPr lang="en-CA" sz="1900" dirty="0" smtClean="0">
                <a:solidFill>
                  <a:srgbClr val="000000"/>
                </a:solidFill>
                <a:latin typeface="Arial"/>
                <a:cs typeface="Arial"/>
              </a:rPr>
              <a:t>Milestone related billings / ask for Advances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58423" y="332656"/>
            <a:ext cx="6527800" cy="938917"/>
          </a:xfrm>
        </p:spPr>
        <p:txBody>
          <a:bodyPr>
            <a:normAutofit/>
          </a:bodyPr>
          <a:lstStyle/>
          <a:p>
            <a:r>
              <a:rPr lang="en-AU" dirty="0" smtClean="0"/>
              <a:t>2. THE </a:t>
            </a:r>
            <a:r>
              <a:rPr lang="en-AU" dirty="0" smtClean="0"/>
              <a:t>DELIVERABLE</a:t>
            </a:r>
          </a:p>
        </p:txBody>
      </p:sp>
      <p:sp>
        <p:nvSpPr>
          <p:cNvPr id="5" name="Slide Number Placeholder 4"/>
          <p:cNvSpPr>
            <a:spLocks noGrp="1"/>
          </p:cNvSpPr>
          <p:nvPr>
            <p:ph type="sldNum" sz="quarter" idx="12"/>
          </p:nvPr>
        </p:nvSpPr>
        <p:spPr/>
        <p:txBody>
          <a:bodyPr/>
          <a:lstStyle/>
          <a:p>
            <a:pPr algn="r"/>
            <a:r>
              <a:rPr lang="en-AU" dirty="0" smtClean="0"/>
              <a:t>7</a:t>
            </a:r>
            <a:endParaRPr lang="en-AU" dirty="0"/>
          </a:p>
        </p:txBody>
      </p:sp>
      <p:sp>
        <p:nvSpPr>
          <p:cNvPr id="6" name="TextBox 5"/>
          <p:cNvSpPr txBox="1"/>
          <p:nvPr/>
        </p:nvSpPr>
        <p:spPr>
          <a:xfrm>
            <a:off x="467544" y="1124744"/>
            <a:ext cx="8136904" cy="5119863"/>
          </a:xfrm>
          <a:prstGeom prst="rect">
            <a:avLst/>
          </a:prstGeom>
          <a:noFill/>
        </p:spPr>
        <p:txBody>
          <a:bodyPr wrap="square" rtlCol="0">
            <a:spAutoFit/>
          </a:bodyPr>
          <a:lstStyle/>
          <a:p>
            <a:pPr marL="342900" indent="-342900" algn="just">
              <a:lnSpc>
                <a:spcPct val="110000"/>
              </a:lnSpc>
              <a:spcAft>
                <a:spcPts val="600"/>
              </a:spcAft>
              <a:buBlip>
                <a:blip r:embed="rId3"/>
              </a:buBlip>
            </a:pPr>
            <a:r>
              <a:rPr lang="en-AU" sz="1900" dirty="0" smtClean="0">
                <a:solidFill>
                  <a:srgbClr val="1A1A1A"/>
                </a:solidFill>
                <a:latin typeface="Arial"/>
                <a:cs typeface="Arial"/>
              </a:rPr>
              <a:t>Understand who you are writing to :</a:t>
            </a:r>
          </a:p>
          <a:p>
            <a:pPr marL="742950" lvl="1" indent="-285750" algn="just">
              <a:lnSpc>
                <a:spcPct val="110000"/>
              </a:lnSpc>
              <a:spcAft>
                <a:spcPts val="600"/>
              </a:spcAft>
              <a:buClr>
                <a:srgbClr val="D03D49"/>
              </a:buClr>
              <a:buSzPct val="100000"/>
              <a:buFont typeface="Lucida Grande"/>
              <a:buChar char="•"/>
            </a:pPr>
            <a:r>
              <a:rPr lang="en-AU" sz="1900" dirty="0" smtClean="0">
                <a:solidFill>
                  <a:srgbClr val="1A1A1A"/>
                </a:solidFill>
                <a:latin typeface="Arial"/>
                <a:cs typeface="Arial"/>
              </a:rPr>
              <a:t>The Business team</a:t>
            </a:r>
          </a:p>
          <a:p>
            <a:pPr marL="742950" lvl="1" indent="-285750" algn="just">
              <a:lnSpc>
                <a:spcPct val="110000"/>
              </a:lnSpc>
              <a:spcAft>
                <a:spcPts val="600"/>
              </a:spcAft>
              <a:buClr>
                <a:srgbClr val="D03D49"/>
              </a:buClr>
              <a:buSzPct val="100000"/>
              <a:buFont typeface="Lucida Grande"/>
              <a:buChar char="•"/>
            </a:pPr>
            <a:r>
              <a:rPr lang="en-AU" sz="1900" dirty="0" smtClean="0">
                <a:solidFill>
                  <a:srgbClr val="1A1A1A"/>
                </a:solidFill>
                <a:latin typeface="Arial"/>
                <a:cs typeface="Arial"/>
              </a:rPr>
              <a:t>The Tax team</a:t>
            </a:r>
          </a:p>
          <a:p>
            <a:pPr marL="742950" lvl="1" indent="-285750" algn="just">
              <a:lnSpc>
                <a:spcPct val="110000"/>
              </a:lnSpc>
              <a:spcAft>
                <a:spcPts val="600"/>
              </a:spcAft>
              <a:buClr>
                <a:srgbClr val="D03D49"/>
              </a:buClr>
              <a:buSzPct val="100000"/>
              <a:buFont typeface="Lucida Grande"/>
              <a:buChar char="•"/>
            </a:pPr>
            <a:r>
              <a:rPr lang="en-AU" sz="1900" dirty="0" smtClean="0">
                <a:solidFill>
                  <a:srgbClr val="1A1A1A"/>
                </a:solidFill>
                <a:latin typeface="Arial"/>
                <a:cs typeface="Arial"/>
              </a:rPr>
              <a:t>Lawyers and General Counsel – Legal and Compliance</a:t>
            </a:r>
          </a:p>
          <a:p>
            <a:pPr marL="742950" lvl="1" indent="-285750" algn="just">
              <a:lnSpc>
                <a:spcPct val="110000"/>
              </a:lnSpc>
              <a:spcAft>
                <a:spcPts val="600"/>
              </a:spcAft>
              <a:buClr>
                <a:srgbClr val="D03D49"/>
              </a:buClr>
              <a:buSzPct val="100000"/>
              <a:buFont typeface="Lucida Grande"/>
              <a:buChar char="•"/>
            </a:pPr>
            <a:r>
              <a:rPr lang="en-AU" sz="1900" dirty="0" smtClean="0">
                <a:solidFill>
                  <a:srgbClr val="1A1A1A"/>
                </a:solidFill>
                <a:latin typeface="Arial"/>
                <a:cs typeface="Arial"/>
              </a:rPr>
              <a:t>Local clients</a:t>
            </a:r>
          </a:p>
          <a:p>
            <a:pPr marL="742950" lvl="1" indent="-285750" algn="just">
              <a:lnSpc>
                <a:spcPct val="110000"/>
              </a:lnSpc>
              <a:spcAft>
                <a:spcPts val="600"/>
              </a:spcAft>
              <a:buClr>
                <a:srgbClr val="D03D49"/>
              </a:buClr>
              <a:buSzPct val="100000"/>
              <a:buFont typeface="Lucida Grande"/>
              <a:buChar char="•"/>
            </a:pPr>
            <a:r>
              <a:rPr lang="en-AU" sz="1900" dirty="0" smtClean="0">
                <a:solidFill>
                  <a:srgbClr val="1A1A1A"/>
                </a:solidFill>
                <a:latin typeface="Arial"/>
                <a:cs typeface="Arial"/>
              </a:rPr>
              <a:t>Foreign clients</a:t>
            </a:r>
          </a:p>
          <a:p>
            <a:pPr marL="342900" indent="-342900" algn="just">
              <a:lnSpc>
                <a:spcPct val="110000"/>
              </a:lnSpc>
              <a:spcAft>
                <a:spcPts val="600"/>
              </a:spcAft>
              <a:buBlip>
                <a:blip r:embed="rId3"/>
              </a:buBlip>
            </a:pPr>
            <a:r>
              <a:rPr lang="en-AU" sz="1900" dirty="0" smtClean="0">
                <a:solidFill>
                  <a:srgbClr val="1A1A1A"/>
                </a:solidFill>
                <a:latin typeface="Arial"/>
                <a:cs typeface="Arial"/>
              </a:rPr>
              <a:t>Always do a thorough job, and then decide how to present your deliverable </a:t>
            </a:r>
          </a:p>
          <a:p>
            <a:pPr marL="342900" indent="-342900" algn="just">
              <a:lnSpc>
                <a:spcPct val="110000"/>
              </a:lnSpc>
              <a:spcAft>
                <a:spcPts val="600"/>
              </a:spcAft>
              <a:buBlip>
                <a:blip r:embed="rId3"/>
              </a:buBlip>
            </a:pPr>
            <a:r>
              <a:rPr lang="en-AU" sz="1900" dirty="0" smtClean="0">
                <a:solidFill>
                  <a:srgbClr val="1A1A1A"/>
                </a:solidFill>
                <a:latin typeface="Arial"/>
                <a:cs typeface="Arial"/>
              </a:rPr>
              <a:t>Keep communication</a:t>
            </a:r>
          </a:p>
          <a:p>
            <a:pPr marL="342900" indent="-342900" algn="just">
              <a:lnSpc>
                <a:spcPct val="110000"/>
              </a:lnSpc>
              <a:spcAft>
                <a:spcPts val="600"/>
              </a:spcAft>
              <a:buBlip>
                <a:blip r:embed="rId3"/>
              </a:buBlip>
            </a:pPr>
            <a:r>
              <a:rPr lang="en-AU" sz="1900" dirty="0" smtClean="0">
                <a:solidFill>
                  <a:srgbClr val="1A1A1A"/>
                </a:solidFill>
                <a:latin typeface="Arial"/>
                <a:cs typeface="Arial"/>
              </a:rPr>
              <a:t>Technical memos for technical people</a:t>
            </a:r>
          </a:p>
          <a:p>
            <a:pPr marL="342900" indent="-342900" algn="just">
              <a:lnSpc>
                <a:spcPct val="110000"/>
              </a:lnSpc>
              <a:spcAft>
                <a:spcPts val="600"/>
              </a:spcAft>
              <a:buBlip>
                <a:blip r:embed="rId3"/>
              </a:buBlip>
            </a:pPr>
            <a:r>
              <a:rPr lang="en-AU" sz="1900" dirty="0" smtClean="0">
                <a:solidFill>
                  <a:srgbClr val="1A1A1A"/>
                </a:solidFill>
                <a:latin typeface="Arial"/>
                <a:cs typeface="Arial"/>
              </a:rPr>
              <a:t>Use PowerPoint, Flowchart, Tables</a:t>
            </a:r>
          </a:p>
          <a:p>
            <a:pPr marL="342900" indent="-342900" algn="just">
              <a:lnSpc>
                <a:spcPct val="110000"/>
              </a:lnSpc>
              <a:spcAft>
                <a:spcPts val="600"/>
              </a:spcAft>
              <a:buBlip>
                <a:blip r:embed="rId3"/>
              </a:buBlip>
            </a:pPr>
            <a:r>
              <a:rPr lang="en-AU" sz="1900" dirty="0" smtClean="0">
                <a:solidFill>
                  <a:srgbClr val="1A1A1A"/>
                </a:solidFill>
                <a:latin typeface="Arial"/>
                <a:cs typeface="Arial"/>
              </a:rPr>
              <a:t> Respect time lines - follow-up, communicate delays</a:t>
            </a:r>
          </a:p>
          <a:p>
            <a:pPr marL="342900" indent="-342900" algn="just">
              <a:lnSpc>
                <a:spcPct val="110000"/>
              </a:lnSpc>
              <a:spcAft>
                <a:spcPts val="600"/>
              </a:spcAft>
              <a:buBlip>
                <a:blip r:embed="rId3"/>
              </a:buBlip>
            </a:pPr>
            <a:r>
              <a:rPr lang="en-AU" sz="1900" dirty="0" smtClean="0">
                <a:solidFill>
                  <a:srgbClr val="1A1A1A"/>
                </a:solidFill>
                <a:latin typeface="Arial"/>
                <a:cs typeface="Arial"/>
              </a:rPr>
              <a:t>Follow up and discussions - when is the engagement over?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58423" y="500415"/>
            <a:ext cx="6527800" cy="938917"/>
          </a:xfrm>
        </p:spPr>
        <p:txBody>
          <a:bodyPr>
            <a:normAutofit/>
          </a:bodyPr>
          <a:lstStyle/>
          <a:p>
            <a:r>
              <a:rPr lang="en-CA" dirty="0" smtClean="0"/>
              <a:t>3. FEEDBACK</a:t>
            </a:r>
            <a:endParaRPr lang="en-CA" dirty="0" smtClean="0"/>
          </a:p>
        </p:txBody>
      </p:sp>
      <p:sp>
        <p:nvSpPr>
          <p:cNvPr id="10" name="TextBox 9"/>
          <p:cNvSpPr txBox="1"/>
          <p:nvPr/>
        </p:nvSpPr>
        <p:spPr>
          <a:xfrm>
            <a:off x="400756" y="1538114"/>
            <a:ext cx="8037689" cy="1812804"/>
          </a:xfrm>
          <a:prstGeom prst="rect">
            <a:avLst/>
          </a:prstGeom>
          <a:noFill/>
        </p:spPr>
        <p:txBody>
          <a:bodyPr wrap="square" rtlCol="0">
            <a:spAutoFit/>
          </a:bodyPr>
          <a:lstStyle/>
          <a:p>
            <a:pPr marL="342900" indent="-342900" algn="just">
              <a:lnSpc>
                <a:spcPct val="150000"/>
              </a:lnSpc>
              <a:buBlip>
                <a:blip r:embed="rId2"/>
              </a:buBlip>
            </a:pPr>
            <a:r>
              <a:rPr lang="en-AU" sz="2000" dirty="0" smtClean="0">
                <a:solidFill>
                  <a:srgbClr val="000000"/>
                </a:solidFill>
                <a:latin typeface="Arial"/>
                <a:cs typeface="Arial"/>
              </a:rPr>
              <a:t>Always seek feedback from the client:</a:t>
            </a:r>
          </a:p>
          <a:p>
            <a:pPr marL="742950" lvl="1" indent="-285750" algn="just">
              <a:lnSpc>
                <a:spcPct val="110000"/>
              </a:lnSpc>
              <a:spcAft>
                <a:spcPts val="600"/>
              </a:spcAft>
              <a:buClr>
                <a:srgbClr val="D03D49"/>
              </a:buClr>
              <a:buSzPct val="100000"/>
              <a:buFont typeface="Lucida Grande"/>
              <a:buChar char="•"/>
            </a:pPr>
            <a:r>
              <a:rPr lang="en-CA" sz="1900" dirty="0" smtClean="0">
                <a:solidFill>
                  <a:srgbClr val="1A1A1A"/>
                </a:solidFill>
                <a:latin typeface="Arial"/>
                <a:cs typeface="Arial"/>
              </a:rPr>
              <a:t>Especially when you didn’t get the job</a:t>
            </a:r>
          </a:p>
          <a:p>
            <a:pPr marL="742950" lvl="1" indent="-285750" algn="just">
              <a:lnSpc>
                <a:spcPct val="110000"/>
              </a:lnSpc>
              <a:spcAft>
                <a:spcPts val="600"/>
              </a:spcAft>
              <a:buClr>
                <a:srgbClr val="D03D49"/>
              </a:buClr>
              <a:buSzPct val="100000"/>
              <a:buFont typeface="Lucida Grande"/>
              <a:buChar char="•"/>
            </a:pPr>
            <a:r>
              <a:rPr lang="en-CA" sz="1900" dirty="0" smtClean="0">
                <a:solidFill>
                  <a:srgbClr val="1A1A1A"/>
                </a:solidFill>
                <a:latin typeface="Arial"/>
                <a:cs typeface="Arial"/>
              </a:rPr>
              <a:t>On completion of the project</a:t>
            </a:r>
          </a:p>
          <a:p>
            <a:pPr marL="342900" indent="-342900" algn="just">
              <a:lnSpc>
                <a:spcPct val="150000"/>
              </a:lnSpc>
              <a:buBlip>
                <a:blip r:embed="rId2"/>
              </a:buBlip>
            </a:pPr>
            <a:r>
              <a:rPr lang="en-AU" sz="2000" dirty="0" smtClean="0">
                <a:solidFill>
                  <a:srgbClr val="000000"/>
                </a:solidFill>
                <a:latin typeface="Arial"/>
                <a:cs typeface="Arial"/>
              </a:rPr>
              <a:t>Take feedback from multiple points in the client’s organization</a:t>
            </a:r>
          </a:p>
        </p:txBody>
      </p:sp>
      <p:sp>
        <p:nvSpPr>
          <p:cNvPr id="5" name="Slide Number Placeholder 4"/>
          <p:cNvSpPr>
            <a:spLocks noGrp="1"/>
          </p:cNvSpPr>
          <p:nvPr>
            <p:ph type="sldNum" sz="quarter" idx="12"/>
          </p:nvPr>
        </p:nvSpPr>
        <p:spPr/>
        <p:txBody>
          <a:bodyPr/>
          <a:lstStyle/>
          <a:p>
            <a:pPr algn="r"/>
            <a:r>
              <a:rPr lang="en-AU" dirty="0"/>
              <a:t>8</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TotalTime>
  <Words>608</Words>
  <Application>Microsoft Office PowerPoint</Application>
  <PresentationFormat>On-screen Show (4:3)</PresentationFormat>
  <Paragraphs>112</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CLIENT SERVICING</vt:lpstr>
      <vt:lpstr>WHO IS THE CLIENT</vt:lpstr>
      <vt:lpstr>CORE PRINCIPLES OF CLIENT SERVICING</vt:lpstr>
      <vt:lpstr>ELEMENTS OF EFFECTIVE CLIENT SERVICING</vt:lpstr>
      <vt:lpstr>IT IS MORE THAN JUST CLIENT DELIVERABLES</vt:lpstr>
      <vt:lpstr>ENGAGEMENT PLANNING AND EXECUTION</vt:lpstr>
      <vt:lpstr>1. THE PROPOSAL</vt:lpstr>
      <vt:lpstr>2. THE DELIVERABLE</vt:lpstr>
      <vt:lpstr>3. FEEDBACK</vt:lpstr>
      <vt:lpstr>4. BILLING AND RECOVERY</vt:lpstr>
      <vt:lpstr>DEALING WITH CHALLENGING CLIENTS</vt:lpstr>
      <vt:lpstr>THANK YOU</vt:lpstr>
      <vt:lpstr>ABOUT TAXAND</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Kardinal</dc:creator>
  <cp:lastModifiedBy>Henrietta</cp:lastModifiedBy>
  <cp:revision>37</cp:revision>
  <dcterms:created xsi:type="dcterms:W3CDTF">2018-03-13T09:29:49Z</dcterms:created>
  <dcterms:modified xsi:type="dcterms:W3CDTF">2018-07-13T12:05:27Z</dcterms:modified>
</cp:coreProperties>
</file>