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handoutMasterIdLst>
    <p:handoutMasterId r:id="rId22"/>
  </p:handoutMasterIdLst>
  <p:sldIdLst>
    <p:sldId id="256" r:id="rId2"/>
    <p:sldId id="257" r:id="rId3"/>
    <p:sldId id="283" r:id="rId4"/>
    <p:sldId id="261" r:id="rId5"/>
    <p:sldId id="284" r:id="rId6"/>
    <p:sldId id="285" r:id="rId7"/>
    <p:sldId id="286" r:id="rId8"/>
    <p:sldId id="287" r:id="rId9"/>
    <p:sldId id="288" r:id="rId10"/>
    <p:sldId id="266" r:id="rId11"/>
    <p:sldId id="289" r:id="rId12"/>
    <p:sldId id="290" r:id="rId13"/>
    <p:sldId id="291" r:id="rId14"/>
    <p:sldId id="294" r:id="rId15"/>
    <p:sldId id="293" r:id="rId16"/>
    <p:sldId id="292" r:id="rId17"/>
    <p:sldId id="295" r:id="rId18"/>
    <p:sldId id="282"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2" autoAdjust="0"/>
    <p:restoredTop sz="93190" autoAdjust="0"/>
  </p:normalViewPr>
  <p:slideViewPr>
    <p:cSldViewPr>
      <p:cViewPr>
        <p:scale>
          <a:sx n="70" d="100"/>
          <a:sy n="70" d="100"/>
        </p:scale>
        <p:origin x="-169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8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E6687-F95D-4B4F-AF8E-C76480CD5E74}" type="datetimeFigureOut">
              <a:rPr lang="en-AU" smtClean="0"/>
              <a:pPr/>
              <a:t>13/07/2018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F2DBF-9F81-46E5-807E-801DC677CE61}"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C7E81-0E0B-4BC8-8FA1-625F65887DBB}" type="datetimeFigureOut">
              <a:rPr lang="en-US" smtClean="0"/>
              <a:pPr/>
              <a:t>7/13/2018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257BE-678A-4322-B65E-DC07D4323253}"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41257BE-678A-4322-B65E-DC07D4323253}" type="slidenum">
              <a:rPr lang="en-AU" smtClean="0"/>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iStock-517418320_2.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b="529"/>
          <a:stretch/>
        </p:blipFill>
        <p:spPr>
          <a:xfrm>
            <a:off x="31" y="-24"/>
            <a:ext cx="9144001" cy="6858000"/>
          </a:xfrm>
          <a:prstGeom prst="rect">
            <a:avLst/>
          </a:prstGeom>
        </p:spPr>
      </p:pic>
      <p:pic>
        <p:nvPicPr>
          <p:cNvPr id="8" name="Picture 7" descr="Taxand Master Logo white 300dpi.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292915" y="273855"/>
            <a:ext cx="2683456" cy="436941"/>
          </a:xfrm>
          <a:prstGeom prst="rect">
            <a:avLst/>
          </a:prstGeom>
        </p:spPr>
      </p:pic>
      <p:pic>
        <p:nvPicPr>
          <p:cNvPr id="9" name="Picture 8" descr="Your global tax partner White 300dpi.png"/>
          <p:cNvPicPr>
            <a:picLocks noChangeAspect="1"/>
          </p:cNvPicPr>
          <p:nvPr userDrawn="1"/>
        </p:nvPicPr>
        <p:blipFill>
          <a:blip r:embed="rId4" cstate="print">
            <a:extLst>
              <a:ext uri="{28A0092B-C50C-407E-A947-70E740481C1C}">
                <a14:useLocalDpi xmlns:a14="http://schemas.microsoft.com/office/drawing/2010/main" xmlns=""/>
              </a:ext>
            </a:extLst>
          </a:blip>
          <a:stretch>
            <a:fillRect/>
          </a:stretch>
        </p:blipFill>
        <p:spPr>
          <a:xfrm>
            <a:off x="292914" y="6367834"/>
            <a:ext cx="3594327" cy="297608"/>
          </a:xfrm>
          <a:prstGeom prst="rect">
            <a:avLst/>
          </a:prstGeom>
        </p:spPr>
      </p:pic>
      <p:pic>
        <p:nvPicPr>
          <p:cNvPr id="10" name="Picture 9" descr="cover-graphic-background.png"/>
          <p:cNvPicPr>
            <a:picLocks noChangeAspect="1"/>
          </p:cNvPicPr>
          <p:nvPr userDrawn="1"/>
        </p:nvPicPr>
        <p:blipFill rotWithShape="1">
          <a:blip r:embed="rId5" cstate="print">
            <a:extLst>
              <a:ext uri="{28A0092B-C50C-407E-A947-70E740481C1C}">
                <a14:useLocalDpi xmlns:a14="http://schemas.microsoft.com/office/drawing/2010/main" xmlns=""/>
              </a:ext>
            </a:extLst>
          </a:blip>
          <a:srcRect t="9395" b="6481"/>
          <a:stretch/>
        </p:blipFill>
        <p:spPr>
          <a:xfrm>
            <a:off x="645827" y="905129"/>
            <a:ext cx="8005113" cy="56941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a:p>
        </p:txBody>
      </p:sp>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8" name="Picture 7"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XAND Chapter Divid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 xmlns:a14="http://schemas.microsoft.com/office/drawing/2010/main"/>
              </a:ext>
            </a:extLst>
          </a:blip>
          <a:srcRect l="2490" t="1813" r="6844" b="1732"/>
          <a:stretch/>
        </p:blipFill>
        <p:spPr>
          <a:xfrm>
            <a:off x="0" y="0"/>
            <a:ext cx="9144000" cy="6858000"/>
          </a:xfrm>
          <a:prstGeom prst="rect">
            <a:avLst/>
          </a:prstGeom>
        </p:spPr>
      </p:pic>
      <p:pic>
        <p:nvPicPr>
          <p:cNvPr id="3" name="Picture 2" descr="graphic-background.png"/>
          <p:cNvPicPr>
            <a:picLocks noChangeAspect="1"/>
          </p:cNvPicPr>
          <p:nvPr userDrawn="1"/>
        </p:nvPicPr>
        <p:blipFill rotWithShape="1">
          <a:blip r:embed="rId3" cstate="print">
            <a:extLst>
              <a:ext uri="{28A0092B-C50C-407E-A947-70E740481C1C}">
                <a14:useLocalDpi xmlns="" xmlns:a14="http://schemas.microsoft.com/office/drawing/2010/main"/>
              </a:ext>
            </a:extLst>
          </a:blip>
          <a:srcRect b="1122"/>
          <a:stretch/>
        </p:blipFill>
        <p:spPr>
          <a:xfrm>
            <a:off x="1268914" y="284097"/>
            <a:ext cx="7875086" cy="6584145"/>
          </a:xfrm>
          <a:prstGeom prst="rect">
            <a:avLst/>
          </a:prstGeom>
        </p:spPr>
      </p:pic>
      <p:sp>
        <p:nvSpPr>
          <p:cNvPr id="2" name="Title 1"/>
          <p:cNvSpPr>
            <a:spLocks noGrp="1"/>
          </p:cNvSpPr>
          <p:nvPr>
            <p:ph type="title" hasCustomPrompt="1"/>
          </p:nvPr>
        </p:nvSpPr>
        <p:spPr>
          <a:xfrm>
            <a:off x="1675494" y="2310057"/>
            <a:ext cx="4644157" cy="2239920"/>
          </a:xfrm>
          <a:ln>
            <a:noFill/>
          </a:ln>
        </p:spPr>
        <p:txBody>
          <a:bodyPr>
            <a:normAutofit/>
          </a:bodyPr>
          <a:lstStyle>
            <a:lvl1pPr algn="l">
              <a:lnSpc>
                <a:spcPct val="80000"/>
              </a:lnSpc>
              <a:defRPr sz="5200" b="1" spc="-150">
                <a:solidFill>
                  <a:srgbClr val="FFFFFF"/>
                </a:solidFill>
                <a:latin typeface="Arial"/>
                <a:cs typeface="Arial"/>
              </a:defRPr>
            </a:lvl1pPr>
          </a:lstStyle>
          <a:p>
            <a:r>
              <a:rPr lang="en-GB" dirty="0" smtClean="0"/>
              <a:t>CLICK TO EDIT MASTER TITLE STYLE</a:t>
            </a:r>
            <a:endParaRPr lang="en-US" dirty="0"/>
          </a:p>
        </p:txBody>
      </p:sp>
      <p:pic>
        <p:nvPicPr>
          <p:cNvPr id="11" name="Picture 10" descr="Taxand Master Logo 300dpi.png"/>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292913" y="273855"/>
            <a:ext cx="2683457" cy="436941"/>
          </a:xfrm>
          <a:prstGeom prst="rect">
            <a:avLst/>
          </a:prstGeom>
        </p:spPr>
      </p:pic>
      <p:sp>
        <p:nvSpPr>
          <p:cNvPr id="8" name="Slide Number Placeholder 5"/>
          <p:cNvSpPr txBox="1">
            <a:spLocks/>
          </p:cNvSpPr>
          <p:nvPr userDrawn="1"/>
        </p:nvSpPr>
        <p:spPr>
          <a:xfrm>
            <a:off x="8342402" y="6507389"/>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a:t>
            </a:fld>
            <a:endParaRPr lang="en-US" dirty="0"/>
          </a:p>
        </p:txBody>
      </p:sp>
    </p:spTree>
    <p:extLst>
      <p:ext uri="{BB962C8B-B14F-4D97-AF65-F5344CB8AC3E}">
        <p14:creationId xmlns="" xmlns:p14="http://schemas.microsoft.com/office/powerpoint/2010/main" val="415549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xmlns=""/>
              </a:ext>
            </a:extLst>
          </a:blip>
          <a:srcRect l="2490" t="1814" r="6844" b="1733"/>
          <a:stretch/>
        </p:blipFill>
        <p:spPr>
          <a:xfrm>
            <a:off x="0" y="0"/>
            <a:ext cx="9144000" cy="6858000"/>
          </a:xfrm>
          <a:prstGeom prst="rect">
            <a:avLst/>
          </a:prstGeom>
        </p:spPr>
      </p:pic>
      <p:pic>
        <p:nvPicPr>
          <p:cNvPr id="13" name="Picture 12" descr="Taxand Master Logo 300dpi.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14" name="Picture 13" descr="graphic-background-new_whole.png"/>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
        <p:nvSpPr>
          <p:cNvPr id="20" name="Title 1"/>
          <p:cNvSpPr>
            <a:spLocks noGrp="1"/>
          </p:cNvSpPr>
          <p:nvPr>
            <p:ph type="title"/>
          </p:nvPr>
        </p:nvSpPr>
        <p:spPr>
          <a:xfrm>
            <a:off x="428596" y="174612"/>
            <a:ext cx="8229600" cy="1143000"/>
          </a:xfrm>
        </p:spPr>
        <p:txBody>
          <a:bodyPr>
            <a:normAutofit/>
          </a:bodyPr>
          <a:lstStyle>
            <a:lvl1pPr algn="l" defTabSz="457200" rtl="0" eaLnBrk="1" latinLnBrk="0" hangingPunct="1">
              <a:lnSpc>
                <a:spcPct val="80000"/>
              </a:lnSpc>
              <a:spcBef>
                <a:spcPct val="0"/>
              </a:spcBef>
              <a:buNone/>
              <a:defRPr lang="en-AU" sz="3200" b="1" kern="1200" spc="-150" dirty="0">
                <a:solidFill>
                  <a:srgbClr val="0089BC"/>
                </a:solidFill>
                <a:latin typeface="Arial"/>
                <a:ea typeface="+mj-ea"/>
                <a:cs typeface="Arial"/>
              </a:defRPr>
            </a:lvl1pPr>
          </a:lstStyle>
          <a:p>
            <a:r>
              <a:rPr lang="en-US" dirty="0" smtClean="0"/>
              <a:t>Click to edit Master title style</a:t>
            </a:r>
            <a:endParaRPr lang="en-AU" dirty="0"/>
          </a:p>
        </p:txBody>
      </p:sp>
      <p:sp>
        <p:nvSpPr>
          <p:cNvPr id="21" name="Content Placeholder 2"/>
          <p:cNvSpPr>
            <a:spLocks noGrp="1"/>
          </p:cNvSpPr>
          <p:nvPr>
            <p:ph idx="1"/>
          </p:nvPr>
        </p:nvSpPr>
        <p:spPr>
          <a:xfrm>
            <a:off x="428596" y="150017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Footer Placeholder 4"/>
          <p:cNvSpPr>
            <a:spLocks noGrp="1"/>
          </p:cNvSpPr>
          <p:nvPr>
            <p:ph type="ftr" sz="quarter" idx="11"/>
          </p:nvPr>
        </p:nvSpPr>
        <p:spPr>
          <a:xfrm>
            <a:off x="3095596" y="6256324"/>
            <a:ext cx="2895600" cy="365125"/>
          </a:xfrm>
        </p:spPr>
        <p:txBody>
          <a:bodyPr/>
          <a:lstStyle>
            <a:lvl1pPr marL="0" algn="ctr" defTabSz="457200" rtl="0" eaLnBrk="1" latinLnBrk="0" hangingPunct="1">
              <a:lnSpc>
                <a:spcPct val="80000"/>
              </a:lnSpc>
              <a:spcBef>
                <a:spcPct val="0"/>
              </a:spcBef>
              <a:buNone/>
              <a:defRPr lang="en-AU" sz="1100" b="1" kern="1200" spc="-150" dirty="0" smtClean="0">
                <a:solidFill>
                  <a:srgbClr val="0089BC"/>
                </a:solidFill>
                <a:latin typeface="Arial"/>
                <a:ea typeface="+mj-ea"/>
                <a:cs typeface="Arial"/>
              </a:defRPr>
            </a:lvl1pPr>
          </a:lstStyle>
          <a:p>
            <a:endParaRPr lang="en-AU" dirty="0"/>
          </a:p>
        </p:txBody>
      </p:sp>
      <p:sp>
        <p:nvSpPr>
          <p:cNvPr id="24" name="Slide Number Placeholder 5"/>
          <p:cNvSpPr>
            <a:spLocks noGrp="1"/>
          </p:cNvSpPr>
          <p:nvPr>
            <p:ph type="sldNum" sz="quarter" idx="12"/>
          </p:nvPr>
        </p:nvSpPr>
        <p:spPr>
          <a:xfrm>
            <a:off x="6524596" y="6256324"/>
            <a:ext cx="2133600" cy="365125"/>
          </a:xfrm>
        </p:spPr>
        <p:txBody>
          <a:bodyPr/>
          <a:lstStyle>
            <a:lvl1pPr algn="l" defTabSz="457200" rtl="0" eaLnBrk="1" latinLnBrk="0" hangingPunct="1">
              <a:lnSpc>
                <a:spcPct val="80000"/>
              </a:lnSpc>
              <a:spcBef>
                <a:spcPct val="0"/>
              </a:spcBef>
              <a:buNone/>
              <a:defRPr lang="en-AU" sz="1100" b="1" kern="1200" spc="-150" smtClean="0">
                <a:solidFill>
                  <a:srgbClr val="0089BC"/>
                </a:solidFill>
                <a:latin typeface="Arial"/>
                <a:ea typeface="+mj-ea"/>
                <a:cs typeface="Arial"/>
              </a:defRPr>
            </a:lvl1pPr>
          </a:lstStyle>
          <a:p>
            <a:pPr algn="r"/>
            <a:fld id="{1C3A1FF1-1581-4497-B650-C7A6738E4AFF}" type="slidenum">
              <a:rPr lang="en-AU" smtClean="0"/>
              <a:pPr algn="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3A1FF1-1581-4497-B650-C7A6738E4AFF}"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3A1FF1-1581-4497-B650-C7A6738E4AFF}" type="slidenum">
              <a:rPr lang="en-AU" smtClean="0"/>
              <a:pPr/>
              <a:t>‹#›</a:t>
            </a:fld>
            <a:endParaRPr lang="en-AU"/>
          </a:p>
        </p:txBody>
      </p:sp>
      <p:pic>
        <p:nvPicPr>
          <p:cNvPr id="10" name="Picture 9"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11" name="Picture 10"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3A1FF1-1581-4497-B650-C7A6738E4AFF}" type="slidenum">
              <a:rPr lang="en-AU" smtClean="0"/>
              <a:pPr/>
              <a:t>‹#›</a:t>
            </a:fld>
            <a:endParaRPr lang="en-AU"/>
          </a:p>
        </p:txBody>
      </p:sp>
      <p:pic>
        <p:nvPicPr>
          <p:cNvPr id="6" name="Picture 5"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7" name="Picture 6"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3A1FF1-1581-4497-B650-C7A6738E4AFF}" type="slidenum">
              <a:rPr lang="en-AU" smtClean="0"/>
              <a:pPr/>
              <a:t>‹#›</a:t>
            </a:fld>
            <a:endParaRPr lang="en-AU"/>
          </a:p>
        </p:txBody>
      </p:sp>
      <p:pic>
        <p:nvPicPr>
          <p:cNvPr id="5" name="Picture 4"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6" name="Picture 5"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3A1FF1-1581-4497-B650-C7A6738E4AFF}" type="slidenum">
              <a:rPr lang="en-AU" smtClean="0"/>
              <a:pPr/>
              <a:t>‹#›</a:t>
            </a:fld>
            <a:endParaRPr lang="en-AU"/>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457200" y="6356350"/>
            <a:ext cx="1433689" cy="233444"/>
          </a:xfrm>
          <a:prstGeom prst="rect">
            <a:avLst/>
          </a:prstGeom>
        </p:spPr>
      </p:pic>
      <p:pic>
        <p:nvPicPr>
          <p:cNvPr id="9" name="Picture 8" descr="graphic-background-new_whole.png"/>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947" r="10401"/>
          <a:stretch/>
        </p:blipFill>
        <p:spPr>
          <a:xfrm>
            <a:off x="7344638" y="1"/>
            <a:ext cx="1799362" cy="13084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lang="en-AU" sz="1100" b="1" kern="1200" spc="-150" dirty="0" smtClean="0">
                <a:solidFill>
                  <a:srgbClr val="0089BC"/>
                </a:solidFill>
                <a:latin typeface="Arial"/>
                <a:ea typeface="+mj-ea"/>
                <a:cs typeface="Arial"/>
              </a:defRPr>
            </a:lvl1pPr>
          </a:lstStyle>
          <a:p>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lang="en-AU" sz="1100" b="1" kern="1200" spc="-150" smtClean="0">
                <a:solidFill>
                  <a:srgbClr val="0089BC"/>
                </a:solidFill>
                <a:latin typeface="Arial"/>
                <a:ea typeface="+mj-ea"/>
                <a:cs typeface="Aria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algn="r" defTabSz="457200" rtl="0" eaLnBrk="1" latinLnBrk="0" hangingPunct="1">
              <a:lnSpc>
                <a:spcPct val="80000"/>
              </a:lnSpc>
              <a:spcBef>
                <a:spcPct val="0"/>
              </a:spcBef>
              <a:buNone/>
              <a:defRPr lang="en-AU" sz="1100" b="1" kern="1200" spc="-150" smtClean="0">
                <a:solidFill>
                  <a:srgbClr val="0089BC"/>
                </a:solidFill>
                <a:latin typeface="Arial"/>
                <a:ea typeface="+mj-ea"/>
                <a:cs typeface="Arial"/>
              </a:defRPr>
            </a:lvl1pPr>
          </a:lstStyle>
          <a:p>
            <a:fld id="{1C3A1FF1-1581-4497-B650-C7A6738E4AFF}"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457200" rtl="0" eaLnBrk="1" latinLnBrk="0" hangingPunct="1">
        <a:lnSpc>
          <a:spcPct val="80000"/>
        </a:lnSpc>
        <a:spcBef>
          <a:spcPct val="0"/>
        </a:spcBef>
        <a:buNone/>
        <a:defRPr lang="en-AU" sz="3200" b="1" kern="1200" spc="-150" dirty="0" smtClean="0">
          <a:solidFill>
            <a:srgbClr val="0089BC"/>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1pPr>
      <a:lvl2pPr marL="742950" indent="-28575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2pPr>
      <a:lvl3pPr marL="1143000" indent="-2286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3pPr>
      <a:lvl4pPr marL="1600200" indent="-228600" algn="l" defTabSz="914400" rtl="0" eaLnBrk="1" latinLnBrk="0" hangingPunct="1">
        <a:spcBef>
          <a:spcPct val="20000"/>
        </a:spcBef>
        <a:buFont typeface="Arial" pitchFamily="34" charset="0"/>
        <a:buChar char="–"/>
        <a:defRPr lang="en-US" sz="2000" b="1" kern="1200" spc="-150" dirty="0" smtClean="0">
          <a:solidFill>
            <a:srgbClr val="0089BC"/>
          </a:solidFill>
          <a:latin typeface="Arial"/>
          <a:ea typeface="+mj-ea"/>
          <a:cs typeface="Arial"/>
        </a:defRPr>
      </a:lvl4pPr>
      <a:lvl5pPr marL="2057400" indent="-228600" algn="l" defTabSz="914400" rtl="0" eaLnBrk="1" latinLnBrk="0" hangingPunct="1">
        <a:spcBef>
          <a:spcPct val="20000"/>
        </a:spcBef>
        <a:buFont typeface="Arial" pitchFamily="34" charset="0"/>
        <a:buChar char="»"/>
        <a:defRPr lang="en-AU" sz="2000" b="1" kern="1200" spc="-150" dirty="0" smtClean="0">
          <a:solidFill>
            <a:srgbClr val="0089BC"/>
          </a:solidFill>
          <a:latin typeface="Arial"/>
          <a:ea typeface="+mj-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500306"/>
            <a:ext cx="4786346" cy="2443176"/>
          </a:xfrm>
        </p:spPr>
        <p:txBody>
          <a:bodyPr>
            <a:normAutofit/>
          </a:bodyPr>
          <a:lstStyle/>
          <a:p>
            <a:pPr algn="ctr" defTabSz="457200">
              <a:lnSpc>
                <a:spcPct val="80000"/>
              </a:lnSpc>
            </a:pPr>
            <a:r>
              <a:rPr lang="en-AU" sz="5200" b="1" cap="all" spc="-150" dirty="0" smtClean="0">
                <a:solidFill>
                  <a:srgbClr val="FFFFFF"/>
                </a:solidFill>
                <a:latin typeface="Arial"/>
                <a:cs typeface="Arial"/>
              </a:rPr>
              <a:t>Persuasion skills</a:t>
            </a:r>
          </a:p>
        </p:txBody>
      </p:sp>
      <p:sp>
        <p:nvSpPr>
          <p:cNvPr id="7" name="Slide Number Placeholder 6"/>
          <p:cNvSpPr>
            <a:spLocks noGrp="1"/>
          </p:cNvSpPr>
          <p:nvPr>
            <p:ph type="sldNum" sz="quarter" idx="12"/>
          </p:nvPr>
        </p:nvSpPr>
        <p:spPr/>
        <p:txBody>
          <a:bodyPr/>
          <a:lstStyle/>
          <a:p>
            <a:fld id="{1C3A1FF1-1581-4497-B650-C7A6738E4AFF}" type="slidenum">
              <a:rPr lang="en-AU" smtClean="0"/>
              <a:pPr/>
              <a:t>1</a:t>
            </a:fld>
            <a:endParaRPr lang="en-AU"/>
          </a:p>
        </p:txBody>
      </p:sp>
      <p:sp>
        <p:nvSpPr>
          <p:cNvPr id="9" name="Subtitle 2"/>
          <p:cNvSpPr txBox="1">
            <a:spLocks/>
          </p:cNvSpPr>
          <p:nvPr/>
        </p:nvSpPr>
        <p:spPr>
          <a:xfrm>
            <a:off x="5715008" y="4005064"/>
            <a:ext cx="2214578" cy="1800200"/>
          </a:xfrm>
          <a:prstGeom prst="rect">
            <a:avLst/>
          </a:prstGeom>
        </p:spPr>
        <p:txBody>
          <a:bodyPr vert="horz" lIns="91440" tIns="45720" rIns="91440" bIns="45720" rtlCol="0">
            <a:normAutofit fontScale="92500"/>
          </a:bodyPr>
          <a:lstStyle/>
          <a:p>
            <a:pPr marL="0" marR="0" lvl="0" indent="0" algn="ctr" defTabSz="457200" rtl="0" eaLnBrk="1" fontAlgn="auto" latinLnBrk="0" hangingPunct="1">
              <a:lnSpc>
                <a:spcPct val="120000"/>
              </a:lnSpc>
              <a:spcBef>
                <a:spcPct val="20000"/>
              </a:spcBef>
              <a:spcAft>
                <a:spcPts val="0"/>
              </a:spcAft>
              <a:buClrTx/>
              <a:buSzTx/>
              <a:buFont typeface="Arial" pitchFamily="34" charset="0"/>
              <a:buNone/>
              <a:tabLst/>
              <a:defRPr/>
            </a:pPr>
            <a:r>
              <a:rPr kumimoji="0" lang="en-AU" sz="2200" b="1" i="0" u="none" strike="noStrike" kern="1200" cap="all" spc="-150" normalizeH="0" baseline="0" noProof="0" dirty="0" smtClean="0">
                <a:ln>
                  <a:noFill/>
                </a:ln>
                <a:solidFill>
                  <a:srgbClr val="FFFFFF"/>
                </a:solidFill>
                <a:effectLst/>
                <a:uLnTx/>
                <a:uFillTx/>
                <a:latin typeface="Arial"/>
                <a:ea typeface="+mj-ea"/>
                <a:cs typeface="Arial"/>
              </a:rPr>
              <a:t>TAXAND ASIA SENIOR SCHOOL</a:t>
            </a:r>
          </a:p>
          <a:p>
            <a:pPr marL="0" marR="0" lvl="0" indent="0" algn="ctr" defTabSz="457200" rtl="0" eaLnBrk="1" fontAlgn="auto" latinLnBrk="0" hangingPunct="1">
              <a:lnSpc>
                <a:spcPct val="80000"/>
              </a:lnSpc>
              <a:spcBef>
                <a:spcPct val="20000"/>
              </a:spcBef>
              <a:spcAft>
                <a:spcPts val="0"/>
              </a:spcAft>
              <a:buClrTx/>
              <a:buSzTx/>
              <a:buFont typeface="Arial" pitchFamily="34" charset="0"/>
              <a:buNone/>
              <a:tabLst/>
              <a:defRPr/>
            </a:pPr>
            <a:r>
              <a:rPr kumimoji="0" lang="en-US" sz="2200" b="1" i="0" u="none" strike="noStrike" kern="1200" cap="none" spc="-150" normalizeH="0" baseline="0" noProof="0" dirty="0" smtClean="0">
                <a:ln>
                  <a:noFill/>
                </a:ln>
                <a:solidFill>
                  <a:schemeClr val="bg1"/>
                </a:solidFill>
                <a:effectLst/>
                <a:uLnTx/>
                <a:uFillTx/>
                <a:latin typeface="Arial"/>
                <a:ea typeface="+mj-ea"/>
                <a:cs typeface="Arial"/>
              </a:rPr>
              <a:t>27-29</a:t>
            </a:r>
            <a:r>
              <a:rPr kumimoji="0" lang="en-US" sz="2200" b="1" i="0" u="none" strike="noStrike" kern="1200" cap="none" spc="-150" normalizeH="0" noProof="0" dirty="0" smtClean="0">
                <a:ln>
                  <a:noFill/>
                </a:ln>
                <a:solidFill>
                  <a:schemeClr val="bg1"/>
                </a:solidFill>
                <a:effectLst/>
                <a:uLnTx/>
                <a:uFillTx/>
                <a:latin typeface="Arial"/>
                <a:ea typeface="+mj-ea"/>
                <a:cs typeface="Arial"/>
              </a:rPr>
              <a:t> </a:t>
            </a:r>
            <a:r>
              <a:rPr lang="en-US" sz="2200" b="1" spc="-150" dirty="0" smtClean="0">
                <a:solidFill>
                  <a:schemeClr val="bg1"/>
                </a:solidFill>
                <a:latin typeface="Arial"/>
                <a:ea typeface="+mj-ea"/>
                <a:cs typeface="Arial"/>
              </a:rPr>
              <a:t>AUG </a:t>
            </a:r>
            <a:r>
              <a:rPr kumimoji="0" lang="en-US" sz="2200" b="1" i="0" u="none" strike="noStrike" kern="1200" cap="none" spc="-150" normalizeH="0" baseline="0" noProof="0" dirty="0" smtClean="0">
                <a:ln>
                  <a:noFill/>
                </a:ln>
                <a:solidFill>
                  <a:schemeClr val="bg1"/>
                </a:solidFill>
                <a:effectLst/>
                <a:uLnTx/>
                <a:uFillTx/>
                <a:latin typeface="Arial"/>
                <a:ea typeface="+mj-ea"/>
                <a:cs typeface="Arial"/>
              </a:rPr>
              <a:t>2018</a:t>
            </a:r>
            <a:endParaRPr kumimoji="0" lang="en-US" sz="2200" b="1" i="0" u="none" strike="noStrike" kern="1200" cap="none" spc="-150" normalizeH="0" baseline="0" noProof="0" dirty="0" smtClean="0">
              <a:ln>
                <a:noFill/>
              </a:ln>
              <a:solidFill>
                <a:schemeClr val="bg1"/>
              </a:solidFill>
              <a:effectLst/>
              <a:uLnTx/>
              <a:uFillTx/>
              <a:latin typeface="Arial"/>
              <a:ea typeface="+mj-ea"/>
              <a:cs typeface="Arial"/>
            </a:endParaRPr>
          </a:p>
          <a:p>
            <a:pPr marL="0" marR="0" lvl="0" indent="0" algn="ctr" defTabSz="457200" rtl="0" eaLnBrk="1" fontAlgn="auto" latinLnBrk="0" hangingPunct="1">
              <a:lnSpc>
                <a:spcPct val="80000"/>
              </a:lnSpc>
              <a:spcBef>
                <a:spcPct val="20000"/>
              </a:spcBef>
              <a:spcAft>
                <a:spcPts val="0"/>
              </a:spcAft>
              <a:buClrTx/>
              <a:buSzTx/>
              <a:buFont typeface="Arial" pitchFamily="34" charset="0"/>
              <a:buNone/>
              <a:tabLst/>
              <a:defRPr/>
            </a:pPr>
            <a:r>
              <a:rPr kumimoji="0" lang="en-US" sz="2200" b="1" i="0" u="none" strike="noStrike" kern="1200" cap="none" spc="-150" normalizeH="0" baseline="0" noProof="0" dirty="0" smtClean="0">
                <a:ln>
                  <a:noFill/>
                </a:ln>
                <a:solidFill>
                  <a:schemeClr val="bg1"/>
                </a:solidFill>
                <a:effectLst/>
                <a:uLnTx/>
                <a:uFillTx/>
                <a:latin typeface="Arial"/>
                <a:ea typeface="+mj-ea"/>
                <a:cs typeface="Arial"/>
              </a:rPr>
              <a:t>KUALA LUMPUR</a:t>
            </a:r>
          </a:p>
          <a:p>
            <a:pPr marL="0" marR="0" lvl="0" indent="0" algn="ctr" defTabSz="457200" rtl="0" eaLnBrk="1" fontAlgn="auto" latinLnBrk="0" hangingPunct="1">
              <a:lnSpc>
                <a:spcPct val="80000"/>
              </a:lnSpc>
              <a:spcBef>
                <a:spcPct val="20000"/>
              </a:spcBef>
              <a:spcAft>
                <a:spcPts val="0"/>
              </a:spcAft>
              <a:buClrTx/>
              <a:buSzTx/>
              <a:buFont typeface="Arial" pitchFamily="34" charset="0"/>
              <a:buNone/>
              <a:tabLst/>
              <a:defRPr/>
            </a:pPr>
            <a:r>
              <a:rPr kumimoji="0" lang="en-US" sz="2200" b="1" i="0" u="none" strike="noStrike" kern="1200" cap="none" spc="-150" normalizeH="0" baseline="0" noProof="0" dirty="0" smtClean="0">
                <a:ln>
                  <a:noFill/>
                </a:ln>
                <a:solidFill>
                  <a:schemeClr val="bg1"/>
                </a:solidFill>
                <a:effectLst/>
                <a:uLnTx/>
                <a:uFillTx/>
                <a:latin typeface="Arial"/>
                <a:ea typeface="+mj-ea"/>
                <a:cs typeface="Arial"/>
              </a:rPr>
              <a:t>MALAYSIA</a:t>
            </a:r>
          </a:p>
          <a:p>
            <a:pPr marL="0" marR="0" lvl="0" indent="0" algn="ctr" defTabSz="457200" rtl="0" eaLnBrk="1" fontAlgn="auto" latinLnBrk="0" hangingPunct="1">
              <a:lnSpc>
                <a:spcPct val="80000"/>
              </a:lnSpc>
              <a:spcBef>
                <a:spcPct val="20000"/>
              </a:spcBef>
              <a:spcAft>
                <a:spcPts val="0"/>
              </a:spcAft>
              <a:buClrTx/>
              <a:buSzTx/>
              <a:buFont typeface="Arial" pitchFamily="34" charset="0"/>
              <a:buNone/>
              <a:tabLst/>
              <a:defRPr/>
            </a:pPr>
            <a:endParaRPr kumimoji="0" lang="en-AU" sz="2000" b="1" i="0" u="none" strike="noStrike" kern="1200" cap="all" spc="-150" normalizeH="0" baseline="0" noProof="0" dirty="0" smtClean="0">
              <a:ln>
                <a:noFill/>
              </a:ln>
              <a:solidFill>
                <a:srgbClr val="FFFFFF"/>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8423" y="500416"/>
            <a:ext cx="6527800" cy="938917"/>
          </a:xfrm>
        </p:spPr>
        <p:txBody>
          <a:bodyPr>
            <a:normAutofit/>
          </a:bodyPr>
          <a:lstStyle/>
          <a:p>
            <a:r>
              <a:rPr lang="en-CA" dirty="0" smtClean="0"/>
              <a:t>TACTICS OF PERSUASION</a:t>
            </a:r>
          </a:p>
        </p:txBody>
      </p:sp>
      <p:graphicFrame>
        <p:nvGraphicFramePr>
          <p:cNvPr id="7" name="Table 6"/>
          <p:cNvGraphicFramePr>
            <a:graphicFrameLocks noGrp="1"/>
          </p:cNvGraphicFramePr>
          <p:nvPr>
            <p:extLst>
              <p:ext uri="{D42A27DB-BD31-4B8C-83A1-F6EECF244321}">
                <p14:modId xmlns="" xmlns:p14="http://schemas.microsoft.com/office/powerpoint/2010/main" val="575010710"/>
              </p:ext>
            </p:extLst>
          </p:nvPr>
        </p:nvGraphicFramePr>
        <p:xfrm>
          <a:off x="683568" y="1700808"/>
          <a:ext cx="7056784" cy="4596469"/>
        </p:xfrm>
        <a:graphic>
          <a:graphicData uri="http://schemas.openxmlformats.org/drawingml/2006/table">
            <a:tbl>
              <a:tblPr firstRow="1" bandRow="1">
                <a:effectLst/>
                <a:tableStyleId>{5A111915-BE36-4E01-A7E5-04B1672EAD32}</a:tableStyleId>
              </a:tblPr>
              <a:tblGrid>
                <a:gridCol w="3850339"/>
                <a:gridCol w="3206445"/>
              </a:tblGrid>
              <a:tr h="53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solidFill>
                            <a:srgbClr val="000000"/>
                          </a:solidFill>
                          <a:latin typeface="Arial"/>
                          <a:cs typeface="Arial"/>
                        </a:rPr>
                        <a:t>Aversive (unpleasant</a:t>
                      </a:r>
                      <a:r>
                        <a:rPr lang="en-AU" sz="1800" b="0" baseline="0" dirty="0" smtClean="0">
                          <a:solidFill>
                            <a:srgbClr val="000000"/>
                          </a:solidFill>
                          <a:latin typeface="Arial"/>
                          <a:cs typeface="Arial"/>
                        </a:rPr>
                        <a:t> </a:t>
                      </a:r>
                      <a:r>
                        <a:rPr lang="en-AU" sz="1800" b="0" dirty="0" smtClean="0">
                          <a:solidFill>
                            <a:srgbClr val="000000"/>
                          </a:solidFill>
                          <a:latin typeface="Arial"/>
                          <a:cs typeface="Arial"/>
                        </a:rPr>
                        <a:t>outcome) Stimulation</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1A1A1A"/>
                          </a:solidFill>
                          <a:latin typeface="Arial"/>
                          <a:cs typeface="Arial"/>
                        </a:rPr>
                        <a:t>Negative Alter casting</a:t>
                      </a: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ts val="2300"/>
                        </a:lnSpc>
                        <a:spcBef>
                          <a:spcPts val="0"/>
                        </a:spcBef>
                        <a:spcAft>
                          <a:spcPts val="0"/>
                        </a:spcAft>
                        <a:buClrTx/>
                        <a:buSzTx/>
                        <a:buFontTx/>
                        <a:buNone/>
                        <a:tabLst/>
                        <a:defRPr/>
                      </a:pPr>
                      <a:r>
                        <a:rPr lang="en-CA" sz="1800" b="0" dirty="0" smtClean="0">
                          <a:solidFill>
                            <a:srgbClr val="000000"/>
                          </a:solidFill>
                          <a:latin typeface="Arial"/>
                          <a:cs typeface="Arial"/>
                        </a:rPr>
                        <a:t>Debt</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1A1A1A"/>
                          </a:solidFill>
                          <a:latin typeface="Arial"/>
                          <a:cs typeface="Arial"/>
                        </a:rPr>
                        <a:t>Negative esteem of others</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Gifting, Pre-giving</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1A1A1A"/>
                          </a:solidFill>
                          <a:latin typeface="Arial"/>
                          <a:cs typeface="Arial"/>
                        </a:rPr>
                        <a:t>Others Welfare</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5435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800" dirty="0" smtClean="0">
                          <a:solidFill>
                            <a:srgbClr val="000000"/>
                          </a:solidFill>
                          <a:latin typeface="Arial"/>
                          <a:cs typeface="Arial"/>
                        </a:rPr>
                        <a:t>Liking, Ingratiation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(become</a:t>
                      </a:r>
                      <a:r>
                        <a:rPr lang="en-CA" sz="1800" baseline="0" dirty="0" smtClean="0">
                          <a:solidFill>
                            <a:srgbClr val="000000"/>
                          </a:solidFill>
                          <a:latin typeface="Times New Roman"/>
                          <a:cs typeface="+mn-cs"/>
                        </a:rPr>
                        <a:t> </a:t>
                      </a:r>
                      <a:r>
                        <a:rPr lang="en-CA" sz="1800" dirty="0" smtClean="0">
                          <a:solidFill>
                            <a:srgbClr val="000000"/>
                          </a:solidFill>
                          <a:latin typeface="Arial"/>
                          <a:cs typeface="Arial"/>
                        </a:rPr>
                        <a:t>more likable to</a:t>
                      </a:r>
                      <a:r>
                        <a:rPr lang="en-CA" sz="1800" baseline="0" dirty="0" smtClean="0">
                          <a:solidFill>
                            <a:srgbClr val="000000"/>
                          </a:solidFill>
                          <a:latin typeface="Arial"/>
                          <a:cs typeface="Arial"/>
                        </a:rPr>
                        <a:t> </a:t>
                      </a:r>
                      <a:r>
                        <a:rPr lang="en-CA" sz="1800" dirty="0" smtClean="0">
                          <a:solidFill>
                            <a:srgbClr val="000000"/>
                          </a:solidFill>
                          <a:latin typeface="Arial"/>
                          <a:cs typeface="Arial"/>
                        </a:rPr>
                        <a:t>others)</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Punishment</a:t>
                      </a:r>
                      <a:r>
                        <a:rPr lang="en-US" sz="1800" baseline="0" dirty="0" smtClean="0">
                          <a:solidFill>
                            <a:srgbClr val="1A1A1A"/>
                          </a:solidFill>
                          <a:latin typeface="Arial"/>
                          <a:cs typeface="Arial"/>
                        </a:rPr>
                        <a:t> </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50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Moral appeal</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Positive</a:t>
                      </a:r>
                      <a:r>
                        <a:rPr lang="en-US" sz="1800" baseline="0" dirty="0" smtClean="0">
                          <a:solidFill>
                            <a:srgbClr val="1A1A1A"/>
                          </a:solidFill>
                          <a:latin typeface="Arial"/>
                          <a:cs typeface="Arial"/>
                        </a:rPr>
                        <a:t> Expertise</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Negative Expertise</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Positive Self</a:t>
                      </a:r>
                      <a:r>
                        <a:rPr lang="en-US" sz="1800" baseline="0" dirty="0" smtClean="0">
                          <a:solidFill>
                            <a:srgbClr val="1A1A1A"/>
                          </a:solidFill>
                          <a:latin typeface="Arial"/>
                          <a:cs typeface="Arial"/>
                        </a:rPr>
                        <a:t> – Feeling </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Negative Self feeling</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Positive</a:t>
                      </a:r>
                      <a:r>
                        <a:rPr lang="en-US" sz="1800" baseline="0" dirty="0" smtClean="0">
                          <a:solidFill>
                            <a:srgbClr val="1A1A1A"/>
                          </a:solidFill>
                          <a:latin typeface="Arial"/>
                          <a:cs typeface="Arial"/>
                        </a:rPr>
                        <a:t> Alter Casting </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dirty="0" smtClean="0">
                        <a:solidFill>
                          <a:srgbClr val="000000"/>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Positive esteem</a:t>
                      </a:r>
                      <a:r>
                        <a:rPr lang="en-US" sz="1800" baseline="0" dirty="0" smtClean="0">
                          <a:solidFill>
                            <a:srgbClr val="1A1A1A"/>
                          </a:solidFill>
                          <a:latin typeface="Arial"/>
                          <a:cs typeface="Arial"/>
                        </a:rPr>
                        <a:t> of others</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dirty="0" smtClean="0">
                        <a:solidFill>
                          <a:srgbClr val="000000"/>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Reward</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CEB1BD"/>
                    </a:solidFill>
                  </a:tcPr>
                </a:tc>
              </a:tr>
            </a:tbl>
          </a:graphicData>
        </a:graphic>
      </p:graphicFrame>
      <p:sp>
        <p:nvSpPr>
          <p:cNvPr id="8" name="Slide Number Placeholder 7"/>
          <p:cNvSpPr>
            <a:spLocks noGrp="1"/>
          </p:cNvSpPr>
          <p:nvPr>
            <p:ph type="sldNum" sz="quarter" idx="12"/>
          </p:nvPr>
        </p:nvSpPr>
        <p:spPr/>
        <p:txBody>
          <a:bodyPr/>
          <a:lstStyle/>
          <a:p>
            <a:pPr algn="r"/>
            <a:r>
              <a:rPr lang="en-AU" dirty="0" smtClean="0"/>
              <a:t>9</a:t>
            </a:r>
            <a:endParaRPr lang="en-AU" dirty="0"/>
          </a:p>
        </p:txBody>
      </p:sp>
      <p:sp>
        <p:nvSpPr>
          <p:cNvPr id="5" name="TextBox 4"/>
          <p:cNvSpPr txBox="1"/>
          <p:nvPr/>
        </p:nvSpPr>
        <p:spPr>
          <a:xfrm>
            <a:off x="531936" y="1268760"/>
            <a:ext cx="8864600" cy="381000"/>
          </a:xfrm>
          <a:prstGeom prst="rect">
            <a:avLst/>
          </a:prstGeom>
          <a:noFill/>
        </p:spPr>
        <p:txBody>
          <a:bodyPr vert="horz" wrap="none" lIns="0" tIns="0" rIns="0" bIns="0" rtlCol="0">
            <a:spAutoFit/>
          </a:bodyPr>
          <a:lstStyle/>
          <a:p>
            <a:pPr>
              <a:lnSpc>
                <a:spcPts val="2300"/>
              </a:lnSpc>
            </a:pPr>
            <a:r>
              <a:rPr lang="en-CA" sz="2003" dirty="0" smtClean="0">
                <a:solidFill>
                  <a:srgbClr val="000000"/>
                </a:solidFill>
                <a:latin typeface="Arial"/>
                <a:cs typeface="Arial"/>
              </a:rPr>
              <a:t>Influencing Tactics</a:t>
            </a:r>
          </a:p>
          <a:p>
            <a:pPr>
              <a:lnSpc>
                <a:spcPts val="2300"/>
              </a:lnSpc>
            </a:pPr>
            <a:endParaRPr lang="en-CA" sz="2003"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8423" y="500416"/>
            <a:ext cx="6527800" cy="938917"/>
          </a:xfrm>
        </p:spPr>
        <p:txBody>
          <a:bodyPr>
            <a:normAutofit/>
          </a:bodyPr>
          <a:lstStyle/>
          <a:p>
            <a:r>
              <a:rPr lang="en-CA" dirty="0" smtClean="0"/>
              <a:t>TACTICS OF PERSUASION</a:t>
            </a:r>
          </a:p>
        </p:txBody>
      </p:sp>
      <p:graphicFrame>
        <p:nvGraphicFramePr>
          <p:cNvPr id="7" name="Table 6"/>
          <p:cNvGraphicFramePr>
            <a:graphicFrameLocks noGrp="1"/>
          </p:cNvGraphicFramePr>
          <p:nvPr>
            <p:extLst>
              <p:ext uri="{D42A27DB-BD31-4B8C-83A1-F6EECF244321}">
                <p14:modId xmlns="" xmlns:p14="http://schemas.microsoft.com/office/powerpoint/2010/main" val="575010710"/>
              </p:ext>
            </p:extLst>
          </p:nvPr>
        </p:nvGraphicFramePr>
        <p:xfrm>
          <a:off x="683568" y="1982730"/>
          <a:ext cx="7056784" cy="2958438"/>
        </p:xfrm>
        <a:graphic>
          <a:graphicData uri="http://schemas.openxmlformats.org/drawingml/2006/table">
            <a:tbl>
              <a:tblPr firstRow="1" bandRow="1">
                <a:effectLst/>
                <a:tableStyleId>{5A111915-BE36-4E01-A7E5-04B1672EAD32}</a:tableStyleId>
              </a:tblPr>
              <a:tblGrid>
                <a:gridCol w="3850339"/>
                <a:gridCol w="3206445"/>
              </a:tblGrid>
              <a:tr h="53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0" dirty="0" smtClean="0">
                          <a:solidFill>
                            <a:srgbClr val="000000"/>
                          </a:solidFill>
                          <a:latin typeface="Arial"/>
                          <a:cs typeface="Arial"/>
                        </a:rPr>
                        <a:t>Deflect</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1A1A1A"/>
                          </a:solidFill>
                          <a:latin typeface="Arial"/>
                          <a:cs typeface="Arial"/>
                        </a:rPr>
                        <a:t>Divide</a:t>
                      </a: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ts val="2300"/>
                        </a:lnSpc>
                        <a:spcBef>
                          <a:spcPts val="0"/>
                        </a:spcBef>
                        <a:spcAft>
                          <a:spcPts val="0"/>
                        </a:spcAft>
                        <a:buClrTx/>
                        <a:buSzTx/>
                        <a:buFontTx/>
                        <a:buNone/>
                        <a:tabLst/>
                        <a:defRPr/>
                      </a:pPr>
                      <a:r>
                        <a:rPr lang="en-CA" sz="1800" b="0" dirty="0" smtClean="0">
                          <a:solidFill>
                            <a:srgbClr val="000000"/>
                          </a:solidFill>
                          <a:latin typeface="Arial"/>
                          <a:cs typeface="Arial"/>
                        </a:rPr>
                        <a:t>Delay</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Debt</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Deny</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smtClean="0">
                          <a:solidFill>
                            <a:srgbClr val="1A1A1A"/>
                          </a:solidFill>
                          <a:latin typeface="Arial"/>
                          <a:cs typeface="Arial"/>
                        </a:rPr>
                        <a:t>Discredit</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543531">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CA" sz="1800" dirty="0" smtClean="0">
                          <a:solidFill>
                            <a:srgbClr val="000000"/>
                          </a:solidFill>
                          <a:latin typeface="Arial"/>
                          <a:cs typeface="Arial"/>
                        </a:rPr>
                        <a:t>Discount</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Destroy</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509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rgbClr val="000000"/>
                          </a:solidFill>
                          <a:latin typeface="Arial"/>
                          <a:cs typeface="Arial"/>
                        </a:rPr>
                        <a:t>Deceive</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Deal</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r h="455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800" dirty="0" smtClean="0">
                        <a:solidFill>
                          <a:srgbClr val="000000"/>
                        </a:solidFill>
                        <a:latin typeface="Arial"/>
                        <a:cs typeface="Aria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A1A1A"/>
                          </a:solidFill>
                          <a:latin typeface="Arial"/>
                          <a:cs typeface="Arial"/>
                        </a:rPr>
                        <a:t>Be the</a:t>
                      </a:r>
                      <a:r>
                        <a:rPr lang="en-US" sz="1800" baseline="0" dirty="0" smtClean="0">
                          <a:solidFill>
                            <a:srgbClr val="1A1A1A"/>
                          </a:solidFill>
                          <a:latin typeface="Arial"/>
                          <a:cs typeface="Arial"/>
                        </a:rPr>
                        <a:t> super best</a:t>
                      </a:r>
                      <a:endParaRPr lang="en-US" sz="1800" dirty="0">
                        <a:solidFill>
                          <a:srgbClr val="1A1A1A"/>
                        </a:solidFill>
                        <a:latin typeface="Arial"/>
                        <a:cs typeface="Arial"/>
                      </a:endParaRPr>
                    </a:p>
                  </a:txBody>
                  <a:tcPr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r>
            </a:tbl>
          </a:graphicData>
        </a:graphic>
      </p:graphicFrame>
      <p:sp>
        <p:nvSpPr>
          <p:cNvPr id="8" name="Slide Number Placeholder 7"/>
          <p:cNvSpPr>
            <a:spLocks noGrp="1"/>
          </p:cNvSpPr>
          <p:nvPr>
            <p:ph type="sldNum" sz="quarter" idx="12"/>
          </p:nvPr>
        </p:nvSpPr>
        <p:spPr/>
        <p:txBody>
          <a:bodyPr/>
          <a:lstStyle/>
          <a:p>
            <a:pPr algn="r"/>
            <a:r>
              <a:rPr lang="en-AU" dirty="0" smtClean="0"/>
              <a:t>10</a:t>
            </a:r>
            <a:endParaRPr lang="en-AU" dirty="0"/>
          </a:p>
        </p:txBody>
      </p:sp>
      <p:sp>
        <p:nvSpPr>
          <p:cNvPr id="5" name="TextBox 4"/>
          <p:cNvSpPr txBox="1"/>
          <p:nvPr/>
        </p:nvSpPr>
        <p:spPr>
          <a:xfrm>
            <a:off x="531936" y="1398935"/>
            <a:ext cx="3573094" cy="589905"/>
          </a:xfrm>
          <a:prstGeom prst="rect">
            <a:avLst/>
          </a:prstGeom>
          <a:noFill/>
        </p:spPr>
        <p:txBody>
          <a:bodyPr vert="horz" wrap="none" lIns="0" tIns="0" rIns="0" bIns="0" rtlCol="0">
            <a:spAutoFit/>
          </a:bodyPr>
          <a:lstStyle/>
          <a:p>
            <a:pPr>
              <a:lnSpc>
                <a:spcPts val="2300"/>
              </a:lnSpc>
            </a:pPr>
            <a:r>
              <a:rPr lang="en-CA" sz="2003" dirty="0" smtClean="0">
                <a:solidFill>
                  <a:srgbClr val="000000"/>
                </a:solidFill>
                <a:latin typeface="Arial"/>
                <a:cs typeface="Arial"/>
              </a:rPr>
              <a:t>Defense and resistance tactics</a:t>
            </a:r>
          </a:p>
          <a:p>
            <a:pPr>
              <a:lnSpc>
                <a:spcPts val="2300"/>
              </a:lnSpc>
            </a:pPr>
            <a:endParaRPr lang="en-CA" sz="2003"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8423" y="500416"/>
            <a:ext cx="6527800" cy="938917"/>
          </a:xfrm>
        </p:spPr>
        <p:txBody>
          <a:bodyPr>
            <a:normAutofit/>
          </a:bodyPr>
          <a:lstStyle/>
          <a:p>
            <a:r>
              <a:rPr lang="en-CA" dirty="0" smtClean="0"/>
              <a:t>STEPS IN PERSUASION PROCESS</a:t>
            </a:r>
          </a:p>
        </p:txBody>
      </p:sp>
      <p:sp>
        <p:nvSpPr>
          <p:cNvPr id="7" name="Slide Number Placeholder 6"/>
          <p:cNvSpPr>
            <a:spLocks noGrp="1"/>
          </p:cNvSpPr>
          <p:nvPr>
            <p:ph type="sldNum" sz="quarter" idx="12"/>
          </p:nvPr>
        </p:nvSpPr>
        <p:spPr/>
        <p:txBody>
          <a:bodyPr/>
          <a:lstStyle/>
          <a:p>
            <a:pPr algn="r"/>
            <a:r>
              <a:rPr lang="en-AU" dirty="0" smtClean="0"/>
              <a:t>11</a:t>
            </a:r>
            <a:endParaRPr lang="en-AU" dirty="0"/>
          </a:p>
        </p:txBody>
      </p:sp>
      <p:pic>
        <p:nvPicPr>
          <p:cNvPr id="8" name="Picture 7"/>
          <p:cNvPicPr>
            <a:picLocks/>
          </p:cNvPicPr>
          <p:nvPr/>
        </p:nvPicPr>
        <p:blipFill>
          <a:blip r:embed="rId2" cstate="print"/>
          <a:srcRect l="11807" t="18207" r="9091" b="17763"/>
          <a:stretch>
            <a:fillRect/>
          </a:stretch>
        </p:blipFill>
        <p:spPr>
          <a:xfrm>
            <a:off x="539552" y="1556792"/>
            <a:ext cx="7488832" cy="4536504"/>
          </a:xfrm>
          <a:prstGeom prst="rect">
            <a:avLst/>
          </a:prstGeom>
        </p:spPr>
      </p:pic>
      <p:sp>
        <p:nvSpPr>
          <p:cNvPr id="6" name="TextBox 5"/>
          <p:cNvSpPr txBox="1"/>
          <p:nvPr/>
        </p:nvSpPr>
        <p:spPr>
          <a:xfrm>
            <a:off x="1187624" y="5085184"/>
            <a:ext cx="1224136" cy="646331"/>
          </a:xfrm>
          <a:prstGeom prst="rect">
            <a:avLst/>
          </a:prstGeom>
          <a:noFill/>
        </p:spPr>
        <p:txBody>
          <a:bodyPr wrap="square" rtlCol="0">
            <a:spAutoFit/>
          </a:bodyPr>
          <a:lstStyle/>
          <a:p>
            <a:r>
              <a:rPr lang="en-AU" dirty="0" smtClean="0">
                <a:latin typeface="Arial" pitchFamily="34" charset="0"/>
                <a:cs typeface="Arial" pitchFamily="34" charset="0"/>
              </a:rPr>
              <a:t>Establish credibility</a:t>
            </a:r>
            <a:endParaRPr lang="en-AU" dirty="0">
              <a:latin typeface="Arial" pitchFamily="34" charset="0"/>
              <a:cs typeface="Arial" pitchFamily="34" charset="0"/>
            </a:endParaRPr>
          </a:p>
        </p:txBody>
      </p:sp>
      <p:sp>
        <p:nvSpPr>
          <p:cNvPr id="9" name="TextBox 8"/>
          <p:cNvSpPr txBox="1"/>
          <p:nvPr/>
        </p:nvSpPr>
        <p:spPr>
          <a:xfrm>
            <a:off x="2915816" y="4221088"/>
            <a:ext cx="1224136" cy="923330"/>
          </a:xfrm>
          <a:prstGeom prst="rect">
            <a:avLst/>
          </a:prstGeom>
          <a:noFill/>
        </p:spPr>
        <p:txBody>
          <a:bodyPr wrap="square" rtlCol="0">
            <a:spAutoFit/>
          </a:bodyPr>
          <a:lstStyle/>
          <a:p>
            <a:pPr algn="ctr"/>
            <a:r>
              <a:rPr lang="en-AU" dirty="0" smtClean="0">
                <a:latin typeface="Arial" pitchFamily="34" charset="0"/>
                <a:cs typeface="Arial" pitchFamily="34" charset="0"/>
              </a:rPr>
              <a:t>Find common ground</a:t>
            </a:r>
            <a:endParaRPr lang="en-AU" dirty="0">
              <a:latin typeface="Arial" pitchFamily="34" charset="0"/>
              <a:cs typeface="Arial" pitchFamily="34" charset="0"/>
            </a:endParaRPr>
          </a:p>
        </p:txBody>
      </p:sp>
      <p:sp>
        <p:nvSpPr>
          <p:cNvPr id="10" name="TextBox 9"/>
          <p:cNvSpPr txBox="1"/>
          <p:nvPr/>
        </p:nvSpPr>
        <p:spPr>
          <a:xfrm>
            <a:off x="4427984" y="3068960"/>
            <a:ext cx="1224136" cy="923330"/>
          </a:xfrm>
          <a:prstGeom prst="rect">
            <a:avLst/>
          </a:prstGeom>
          <a:noFill/>
        </p:spPr>
        <p:txBody>
          <a:bodyPr wrap="square" rtlCol="0">
            <a:spAutoFit/>
          </a:bodyPr>
          <a:lstStyle/>
          <a:p>
            <a:pPr algn="ctr"/>
            <a:r>
              <a:rPr lang="en-AU" dirty="0" smtClean="0">
                <a:latin typeface="Arial" pitchFamily="34" charset="0"/>
                <a:cs typeface="Arial" pitchFamily="34" charset="0"/>
              </a:rPr>
              <a:t>Provide visible evidence</a:t>
            </a:r>
            <a:endParaRPr lang="en-AU" dirty="0">
              <a:latin typeface="Arial" pitchFamily="34" charset="0"/>
              <a:cs typeface="Arial" pitchFamily="34" charset="0"/>
            </a:endParaRPr>
          </a:p>
        </p:txBody>
      </p:sp>
      <p:sp>
        <p:nvSpPr>
          <p:cNvPr id="11" name="TextBox 10"/>
          <p:cNvSpPr txBox="1"/>
          <p:nvPr/>
        </p:nvSpPr>
        <p:spPr>
          <a:xfrm>
            <a:off x="6156176" y="2060848"/>
            <a:ext cx="1368152" cy="646331"/>
          </a:xfrm>
          <a:prstGeom prst="rect">
            <a:avLst/>
          </a:prstGeom>
          <a:noFill/>
        </p:spPr>
        <p:txBody>
          <a:bodyPr wrap="square" rtlCol="0">
            <a:spAutoFit/>
          </a:bodyPr>
          <a:lstStyle/>
          <a:p>
            <a:pPr algn="ctr"/>
            <a:r>
              <a:rPr lang="en-AU" dirty="0" smtClean="0">
                <a:latin typeface="Arial" pitchFamily="34" charset="0"/>
                <a:cs typeface="Arial" pitchFamily="34" charset="0"/>
              </a:rPr>
              <a:t>Connect Emotionally</a:t>
            </a:r>
            <a:endParaRPr lang="en-A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SIX GOVERNING PRINCIPLES OF PERSUASION</a:t>
            </a:r>
          </a:p>
        </p:txBody>
      </p:sp>
      <p:sp>
        <p:nvSpPr>
          <p:cNvPr id="10" name="TextBox 9"/>
          <p:cNvSpPr txBox="1"/>
          <p:nvPr/>
        </p:nvSpPr>
        <p:spPr>
          <a:xfrm>
            <a:off x="400756" y="1538114"/>
            <a:ext cx="8037689" cy="3785652"/>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Reciprocity (give in return)</a:t>
            </a:r>
          </a:p>
          <a:p>
            <a:pPr marL="342900" indent="-342900">
              <a:lnSpc>
                <a:spcPct val="150000"/>
              </a:lnSpc>
              <a:buBlip>
                <a:blip r:embed="rId2"/>
              </a:buBlip>
            </a:pPr>
            <a:r>
              <a:rPr lang="en-CA" sz="2000" dirty="0" smtClean="0">
                <a:solidFill>
                  <a:srgbClr val="000000"/>
                </a:solidFill>
                <a:latin typeface="Arial"/>
                <a:cs typeface="Arial"/>
              </a:rPr>
              <a:t>Scarcity (not everything can be achieved or not everything is</a:t>
            </a:r>
            <a:r>
              <a:rPr lang="en-CA" sz="2000" dirty="0" smtClean="0">
                <a:solidFill>
                  <a:srgbClr val="000000"/>
                </a:solidFill>
                <a:latin typeface="Times New Roman"/>
              </a:rPr>
              <a:t/>
            </a:r>
            <a:br>
              <a:rPr lang="en-CA" sz="2000" dirty="0" smtClean="0">
                <a:solidFill>
                  <a:srgbClr val="000000"/>
                </a:solidFill>
                <a:latin typeface="Times New Roman"/>
              </a:rPr>
            </a:br>
            <a:r>
              <a:rPr lang="en-CA" sz="2000" dirty="0" smtClean="0">
                <a:solidFill>
                  <a:srgbClr val="000000"/>
                </a:solidFill>
                <a:latin typeface="Arial"/>
                <a:cs typeface="Arial"/>
              </a:rPr>
              <a:t>available)</a:t>
            </a:r>
          </a:p>
          <a:p>
            <a:pPr marL="342900" indent="-342900">
              <a:lnSpc>
                <a:spcPct val="150000"/>
              </a:lnSpc>
              <a:buBlip>
                <a:blip r:embed="rId2"/>
              </a:buBlip>
            </a:pPr>
            <a:r>
              <a:rPr lang="en-CA" sz="2000" dirty="0" smtClean="0">
                <a:solidFill>
                  <a:srgbClr val="000000"/>
                </a:solidFill>
                <a:latin typeface="Arial"/>
                <a:cs typeface="Arial"/>
              </a:rPr>
              <a:t>Authority</a:t>
            </a:r>
          </a:p>
          <a:p>
            <a:pPr marL="342900" indent="-342900">
              <a:lnSpc>
                <a:spcPct val="150000"/>
              </a:lnSpc>
              <a:buBlip>
                <a:blip r:embed="rId2"/>
              </a:buBlip>
            </a:pPr>
            <a:r>
              <a:rPr lang="en-CA" sz="2000" dirty="0" smtClean="0">
                <a:solidFill>
                  <a:srgbClr val="000000"/>
                </a:solidFill>
                <a:latin typeface="Arial"/>
                <a:cs typeface="Arial"/>
              </a:rPr>
              <a:t>Consistency</a:t>
            </a:r>
          </a:p>
          <a:p>
            <a:pPr marL="342900" indent="-342900">
              <a:lnSpc>
                <a:spcPct val="150000"/>
              </a:lnSpc>
              <a:buBlip>
                <a:blip r:embed="rId2"/>
              </a:buBlip>
            </a:pPr>
            <a:r>
              <a:rPr lang="en-CA" sz="2000" dirty="0" smtClean="0">
                <a:solidFill>
                  <a:srgbClr val="000000"/>
                </a:solidFill>
                <a:latin typeface="Arial"/>
                <a:cs typeface="Arial"/>
              </a:rPr>
              <a:t>Consensus (everyone agrees, group decision making process)</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Liking</a:t>
            </a:r>
          </a:p>
          <a:p>
            <a:pPr marL="342900" indent="-342900">
              <a:lnSpc>
                <a:spcPct val="150000"/>
              </a:lnSpc>
            </a:pPr>
            <a:endParaRPr lang="en-CA" sz="2000" dirty="0" smtClean="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12</a:t>
            </a:r>
            <a:endParaRPr lang="en-A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THE FOUR WAYS ONE SHOULDN’T PERSUADE</a:t>
            </a:r>
          </a:p>
        </p:txBody>
      </p:sp>
      <p:sp>
        <p:nvSpPr>
          <p:cNvPr id="10" name="TextBox 9"/>
          <p:cNvSpPr txBox="1"/>
          <p:nvPr/>
        </p:nvSpPr>
        <p:spPr>
          <a:xfrm>
            <a:off x="400756" y="1538114"/>
            <a:ext cx="8037689" cy="2862322"/>
          </a:xfrm>
          <a:prstGeom prst="rect">
            <a:avLst/>
          </a:prstGeom>
          <a:noFill/>
        </p:spPr>
        <p:txBody>
          <a:bodyPr wrap="square" rtlCol="0">
            <a:spAutoFit/>
          </a:bodyPr>
          <a:lstStyle/>
          <a:p>
            <a:pPr marL="342900" indent="-342900">
              <a:lnSpc>
                <a:spcPct val="150000"/>
              </a:lnSpc>
              <a:buBlip>
                <a:blip r:embed="rId2"/>
              </a:buBlip>
            </a:pPr>
            <a:r>
              <a:rPr lang="en-AU" sz="2000" dirty="0" smtClean="0">
                <a:solidFill>
                  <a:srgbClr val="000000"/>
                </a:solidFill>
                <a:latin typeface="Arial"/>
                <a:cs typeface="Arial"/>
              </a:rPr>
              <a:t>Don’t attempt an upfront hard sell</a:t>
            </a:r>
          </a:p>
          <a:p>
            <a:pPr marL="342900" indent="-342900">
              <a:lnSpc>
                <a:spcPct val="150000"/>
              </a:lnSpc>
              <a:buBlip>
                <a:blip r:embed="rId2"/>
              </a:buBlip>
            </a:pPr>
            <a:r>
              <a:rPr lang="en-CA" sz="2000" dirty="0" smtClean="0">
                <a:solidFill>
                  <a:srgbClr val="000000"/>
                </a:solidFill>
                <a:latin typeface="Arial"/>
                <a:cs typeface="Arial"/>
              </a:rPr>
              <a:t>Don’t see compromise as surrender</a:t>
            </a:r>
          </a:p>
          <a:p>
            <a:pPr marL="342900" indent="-342900">
              <a:lnSpc>
                <a:spcPct val="150000"/>
              </a:lnSpc>
              <a:buBlip>
                <a:blip r:embed="rId2"/>
              </a:buBlip>
            </a:pPr>
            <a:r>
              <a:rPr lang="en-AU" sz="2000" dirty="0" smtClean="0">
                <a:solidFill>
                  <a:srgbClr val="000000"/>
                </a:solidFill>
                <a:latin typeface="Arial"/>
                <a:cs typeface="Arial"/>
              </a:rPr>
              <a:t>Don’t  think that the secret to persuasion lies in presenting great</a:t>
            </a:r>
            <a:br>
              <a:rPr lang="en-AU" sz="2000" dirty="0" smtClean="0">
                <a:solidFill>
                  <a:srgbClr val="000000"/>
                </a:solidFill>
                <a:latin typeface="Arial"/>
                <a:cs typeface="Arial"/>
              </a:rPr>
            </a:br>
            <a:r>
              <a:rPr lang="en-AU" sz="2000" dirty="0" smtClean="0">
                <a:solidFill>
                  <a:srgbClr val="000000"/>
                </a:solidFill>
                <a:latin typeface="Arial"/>
                <a:cs typeface="Arial"/>
              </a:rPr>
              <a:t>arguments</a:t>
            </a:r>
          </a:p>
          <a:p>
            <a:pPr marL="342900" indent="-342900">
              <a:lnSpc>
                <a:spcPct val="150000"/>
              </a:lnSpc>
              <a:buBlip>
                <a:blip r:embed="rId2"/>
              </a:buBlip>
            </a:pPr>
            <a:r>
              <a:rPr lang="en-AU" sz="2000" dirty="0" smtClean="0">
                <a:solidFill>
                  <a:srgbClr val="000000"/>
                </a:solidFill>
                <a:latin typeface="Arial"/>
                <a:cs typeface="Arial"/>
              </a:rPr>
              <a:t>Don’t assume persuasion is a one-shot effort</a:t>
            </a:r>
          </a:p>
          <a:p>
            <a:pPr marL="342900" indent="-342900">
              <a:lnSpc>
                <a:spcPct val="150000"/>
              </a:lnSpc>
            </a:pPr>
            <a:endParaRPr lang="en-CA" sz="2000" dirty="0" smtClean="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13</a:t>
            </a:r>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2" y="500415"/>
            <a:ext cx="6805865" cy="938917"/>
          </a:xfrm>
        </p:spPr>
        <p:txBody>
          <a:bodyPr>
            <a:normAutofit/>
          </a:bodyPr>
          <a:lstStyle/>
          <a:p>
            <a:r>
              <a:rPr lang="en-CA" dirty="0" smtClean="0"/>
              <a:t>THE TECHNIQUES OF PERSUASION</a:t>
            </a:r>
          </a:p>
        </p:txBody>
      </p:sp>
      <p:sp>
        <p:nvSpPr>
          <p:cNvPr id="5" name="Slide Number Placeholder 4"/>
          <p:cNvSpPr>
            <a:spLocks noGrp="1"/>
          </p:cNvSpPr>
          <p:nvPr>
            <p:ph type="sldNum" sz="quarter" idx="12"/>
          </p:nvPr>
        </p:nvSpPr>
        <p:spPr/>
        <p:txBody>
          <a:bodyPr/>
          <a:lstStyle/>
          <a:p>
            <a:pPr algn="r"/>
            <a:r>
              <a:rPr lang="en-AU" dirty="0" smtClean="0"/>
              <a:t>14</a:t>
            </a:r>
            <a:endParaRPr lang="en-AU" dirty="0"/>
          </a:p>
        </p:txBody>
      </p:sp>
      <p:sp>
        <p:nvSpPr>
          <p:cNvPr id="6" name="TextBox 5"/>
          <p:cNvSpPr txBox="1"/>
          <p:nvPr/>
        </p:nvSpPr>
        <p:spPr>
          <a:xfrm>
            <a:off x="467544" y="1484784"/>
            <a:ext cx="8037689" cy="3816429"/>
          </a:xfrm>
          <a:prstGeom prst="rect">
            <a:avLst/>
          </a:prstGeom>
          <a:noFill/>
        </p:spPr>
        <p:txBody>
          <a:bodyPr wrap="square" rtlCol="0">
            <a:spAutoFit/>
          </a:bodyPr>
          <a:lstStyle/>
          <a:p>
            <a:pPr marL="342900" indent="-342900" algn="l">
              <a:lnSpc>
                <a:spcPct val="110000"/>
              </a:lnSpc>
              <a:buFontTx/>
              <a:buBlip>
                <a:blip r:embed="rId2"/>
              </a:buBlip>
            </a:pPr>
            <a:r>
              <a:rPr lang="en-US" sz="2000" b="0" i="0" u="none" strike="noStrike" kern="1200" baseline="0" dirty="0" smtClean="0">
                <a:solidFill>
                  <a:srgbClr val="1A1A1A"/>
                </a:solidFill>
                <a:latin typeface="Arial"/>
                <a:ea typeface="+mn-ea"/>
                <a:cs typeface="Arial"/>
              </a:rPr>
              <a:t>Reason</a:t>
            </a:r>
            <a:endParaRPr lang="en-GB" sz="2000" b="0" i="0" u="none" strike="noStrike" kern="1200" spc="0" baseline="0" dirty="0" smtClean="0">
              <a:solidFill>
                <a:srgbClr val="1A1A1A"/>
              </a:solidFill>
              <a:latin typeface="Arial"/>
              <a:ea typeface="+mn-ea"/>
              <a:cs typeface="Arial"/>
            </a:endParaRPr>
          </a:p>
          <a:p>
            <a:pPr marL="742950" lvl="1" indent="-285750" algn="l">
              <a:lnSpc>
                <a:spcPct val="110000"/>
              </a:lnSpc>
              <a:buClr>
                <a:srgbClr val="D03D49"/>
              </a:buClr>
              <a:buSzPct val="100000"/>
              <a:buFont typeface="Lucida Grande"/>
              <a:buChar char="•"/>
            </a:pPr>
            <a:r>
              <a:rPr lang="en-US" sz="2000" b="0" i="0" u="none" strike="noStrike" kern="1200" spc="0" baseline="0" dirty="0" smtClean="0">
                <a:solidFill>
                  <a:srgbClr val="1A1A1A"/>
                </a:solidFill>
                <a:latin typeface="Arial"/>
                <a:ea typeface="+mn-ea"/>
                <a:cs typeface="Arial"/>
              </a:rPr>
              <a:t>Using </a:t>
            </a:r>
            <a:r>
              <a:rPr lang="en-US" sz="2000" dirty="0" smtClean="0">
                <a:solidFill>
                  <a:srgbClr val="1A1A1A"/>
                </a:solidFill>
                <a:latin typeface="Arial"/>
                <a:cs typeface="Arial"/>
              </a:rPr>
              <a:t>Reason</a:t>
            </a:r>
          </a:p>
          <a:p>
            <a:pPr marL="742950" lvl="1" indent="-285750" algn="l">
              <a:lnSpc>
                <a:spcPct val="110000"/>
              </a:lnSpc>
              <a:buClr>
                <a:srgbClr val="D03D49"/>
              </a:buClr>
              <a:buSzPct val="100000"/>
              <a:buFont typeface="Lucida Grande"/>
              <a:buChar char="•"/>
            </a:pPr>
            <a:r>
              <a:rPr lang="en-US" sz="2000" b="0" i="0" u="none" strike="noStrike" kern="1200" spc="0" baseline="0" dirty="0" smtClean="0">
                <a:solidFill>
                  <a:srgbClr val="1A1A1A"/>
                </a:solidFill>
                <a:latin typeface="Arial"/>
                <a:ea typeface="+mn-ea"/>
                <a:cs typeface="Arial"/>
              </a:rPr>
              <a:t>Resisting</a:t>
            </a:r>
            <a:r>
              <a:rPr lang="en-US" sz="2000" b="0" i="0" u="none" strike="noStrike" kern="1200" spc="0" dirty="0" smtClean="0">
                <a:solidFill>
                  <a:srgbClr val="1A1A1A"/>
                </a:solidFill>
                <a:latin typeface="Arial"/>
                <a:ea typeface="+mn-ea"/>
                <a:cs typeface="Arial"/>
              </a:rPr>
              <a:t> Reason</a:t>
            </a:r>
          </a:p>
          <a:p>
            <a:pPr marL="742950" lvl="1" indent="-285750" algn="l">
              <a:lnSpc>
                <a:spcPct val="110000"/>
              </a:lnSpc>
              <a:buClr>
                <a:srgbClr val="D03D49"/>
              </a:buClr>
              <a:buSzPct val="100000"/>
            </a:pPr>
            <a:endParaRPr lang="en-US" sz="2000" b="0" i="0" u="none" strike="noStrike" kern="1200" spc="0" dirty="0" smtClean="0">
              <a:solidFill>
                <a:srgbClr val="1A1A1A"/>
              </a:solidFill>
              <a:latin typeface="Arial"/>
              <a:ea typeface="+mn-ea"/>
              <a:cs typeface="Arial"/>
            </a:endParaRPr>
          </a:p>
          <a:p>
            <a:pPr marL="342900" lvl="1" indent="-342900">
              <a:lnSpc>
                <a:spcPct val="110000"/>
              </a:lnSpc>
              <a:buClr>
                <a:srgbClr val="D03D49"/>
              </a:buClr>
              <a:buSzPct val="100000"/>
              <a:buBlip>
                <a:blip r:embed="rId2"/>
              </a:buBlip>
            </a:pPr>
            <a:r>
              <a:rPr lang="en-AU" sz="2000" dirty="0" smtClean="0">
                <a:solidFill>
                  <a:srgbClr val="1A1A1A"/>
                </a:solidFill>
                <a:latin typeface="Arial"/>
                <a:cs typeface="Arial"/>
              </a:rPr>
              <a:t>Exchange</a:t>
            </a:r>
          </a:p>
          <a:p>
            <a:pPr marL="742950" lvl="1" indent="-285750">
              <a:lnSpc>
                <a:spcPct val="110000"/>
              </a:lnSpc>
              <a:buClr>
                <a:srgbClr val="D03D49"/>
              </a:buClr>
              <a:buSzPct val="100000"/>
              <a:buFont typeface="Lucida Grande"/>
              <a:buChar char="•"/>
            </a:pPr>
            <a:r>
              <a:rPr lang="en-US" sz="2000" dirty="0" smtClean="0">
                <a:solidFill>
                  <a:srgbClr val="1A1A1A"/>
                </a:solidFill>
                <a:latin typeface="Arial"/>
                <a:cs typeface="Arial"/>
              </a:rPr>
              <a:t>Using Exchange</a:t>
            </a:r>
          </a:p>
          <a:p>
            <a:pPr marL="742950" lvl="1" indent="-285750">
              <a:lnSpc>
                <a:spcPct val="110000"/>
              </a:lnSpc>
              <a:buClr>
                <a:srgbClr val="D03D49"/>
              </a:buClr>
              <a:buSzPct val="100000"/>
              <a:buFont typeface="Lucida Grande"/>
              <a:buChar char="•"/>
            </a:pPr>
            <a:r>
              <a:rPr lang="en-US" sz="2000" dirty="0" smtClean="0">
                <a:solidFill>
                  <a:srgbClr val="1A1A1A"/>
                </a:solidFill>
                <a:latin typeface="Arial"/>
                <a:cs typeface="Arial"/>
              </a:rPr>
              <a:t>Resisting Exchange</a:t>
            </a:r>
          </a:p>
          <a:p>
            <a:pPr marL="742950" lvl="1" indent="-285750">
              <a:lnSpc>
                <a:spcPct val="110000"/>
              </a:lnSpc>
              <a:buClr>
                <a:srgbClr val="D03D49"/>
              </a:buClr>
              <a:buSzPct val="100000"/>
            </a:pPr>
            <a:endParaRPr lang="en-US" sz="2000" dirty="0" smtClean="0">
              <a:solidFill>
                <a:srgbClr val="1A1A1A"/>
              </a:solidFill>
              <a:latin typeface="Arial"/>
              <a:cs typeface="Arial"/>
            </a:endParaRPr>
          </a:p>
          <a:p>
            <a:pPr marL="342900" lvl="1" indent="-342900">
              <a:lnSpc>
                <a:spcPct val="110000"/>
              </a:lnSpc>
              <a:buClr>
                <a:srgbClr val="D03D49"/>
              </a:buClr>
              <a:buSzPct val="100000"/>
              <a:buBlip>
                <a:blip r:embed="rId2"/>
              </a:buBlip>
            </a:pPr>
            <a:r>
              <a:rPr lang="en-US" sz="2000" dirty="0" smtClean="0">
                <a:solidFill>
                  <a:srgbClr val="1A1A1A"/>
                </a:solidFill>
                <a:latin typeface="Arial"/>
                <a:cs typeface="Arial"/>
              </a:rPr>
              <a:t>Pressure</a:t>
            </a:r>
          </a:p>
          <a:p>
            <a:pPr marL="742950" lvl="1" indent="-285750">
              <a:lnSpc>
                <a:spcPct val="110000"/>
              </a:lnSpc>
              <a:buClr>
                <a:srgbClr val="D03D49"/>
              </a:buClr>
              <a:buSzPct val="100000"/>
              <a:buFont typeface="Lucida Grande"/>
              <a:buChar char="•"/>
            </a:pPr>
            <a:r>
              <a:rPr lang="en-US" sz="2000" dirty="0" smtClean="0">
                <a:solidFill>
                  <a:srgbClr val="1A1A1A"/>
                </a:solidFill>
                <a:latin typeface="Arial"/>
                <a:cs typeface="Arial"/>
              </a:rPr>
              <a:t>Using Pressure</a:t>
            </a:r>
          </a:p>
          <a:p>
            <a:pPr marL="742950" lvl="1" indent="-285750">
              <a:lnSpc>
                <a:spcPct val="110000"/>
              </a:lnSpc>
              <a:buClr>
                <a:srgbClr val="D03D49"/>
              </a:buClr>
              <a:buSzPct val="100000"/>
              <a:buFont typeface="Lucida Grande"/>
              <a:buChar char="•"/>
            </a:pPr>
            <a:r>
              <a:rPr lang="en-US" sz="2000" dirty="0" smtClean="0">
                <a:solidFill>
                  <a:srgbClr val="1A1A1A"/>
                </a:solidFill>
                <a:latin typeface="Arial"/>
                <a:cs typeface="Arial"/>
              </a:rPr>
              <a:t>Resisting Pressure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SEVEN LEVERS TO CHANGE PEOPLE’S MINDS</a:t>
            </a:r>
          </a:p>
        </p:txBody>
      </p:sp>
      <p:sp>
        <p:nvSpPr>
          <p:cNvPr id="10" name="TextBox 9"/>
          <p:cNvSpPr txBox="1"/>
          <p:nvPr/>
        </p:nvSpPr>
        <p:spPr>
          <a:xfrm>
            <a:off x="400756" y="1538114"/>
            <a:ext cx="8037689" cy="4247317"/>
          </a:xfrm>
          <a:prstGeom prst="rect">
            <a:avLst/>
          </a:prstGeom>
          <a:noFill/>
        </p:spPr>
        <p:txBody>
          <a:bodyPr wrap="square" rtlCol="0">
            <a:spAutoFit/>
          </a:bodyPr>
          <a:lstStyle/>
          <a:p>
            <a:pPr marL="342900" indent="-342900">
              <a:lnSpc>
                <a:spcPct val="150000"/>
              </a:lnSpc>
              <a:buBlip>
                <a:blip r:embed="rId2"/>
              </a:buBlip>
            </a:pPr>
            <a:r>
              <a:rPr lang="en-AU" sz="2000" dirty="0" smtClean="0">
                <a:solidFill>
                  <a:srgbClr val="000000"/>
                </a:solidFill>
                <a:latin typeface="Arial"/>
                <a:cs typeface="Arial"/>
              </a:rPr>
              <a:t>Reason</a:t>
            </a:r>
          </a:p>
          <a:p>
            <a:pPr marL="342900" indent="-342900">
              <a:lnSpc>
                <a:spcPct val="150000"/>
              </a:lnSpc>
              <a:buBlip>
                <a:blip r:embed="rId2"/>
              </a:buBlip>
            </a:pPr>
            <a:r>
              <a:rPr lang="en-CA" sz="2000" dirty="0" smtClean="0">
                <a:solidFill>
                  <a:srgbClr val="000000"/>
                </a:solidFill>
                <a:latin typeface="Arial"/>
                <a:cs typeface="Arial"/>
              </a:rPr>
              <a:t>Research</a:t>
            </a:r>
          </a:p>
          <a:p>
            <a:pPr marL="342900" indent="-342900">
              <a:lnSpc>
                <a:spcPct val="150000"/>
              </a:lnSpc>
              <a:buBlip>
                <a:blip r:embed="rId2"/>
              </a:buBlip>
            </a:pPr>
            <a:r>
              <a:rPr lang="en-AU" sz="2000" dirty="0" smtClean="0">
                <a:solidFill>
                  <a:srgbClr val="000000"/>
                </a:solidFill>
                <a:latin typeface="Arial"/>
                <a:cs typeface="Arial"/>
              </a:rPr>
              <a:t>Resonance (thinking in a similar way)</a:t>
            </a:r>
          </a:p>
          <a:p>
            <a:pPr marL="342900" indent="-342900">
              <a:lnSpc>
                <a:spcPct val="150000"/>
              </a:lnSpc>
              <a:buBlip>
                <a:blip r:embed="rId2"/>
              </a:buBlip>
            </a:pPr>
            <a:r>
              <a:rPr lang="en-AU" sz="2000" dirty="0" smtClean="0">
                <a:solidFill>
                  <a:srgbClr val="000000"/>
                </a:solidFill>
                <a:latin typeface="Arial"/>
                <a:cs typeface="Arial"/>
              </a:rPr>
              <a:t>Representational Re-descriptions (making a point in many</a:t>
            </a:r>
            <a:br>
              <a:rPr lang="en-AU" sz="2000" dirty="0" smtClean="0">
                <a:solidFill>
                  <a:srgbClr val="000000"/>
                </a:solidFill>
                <a:latin typeface="Arial"/>
                <a:cs typeface="Arial"/>
              </a:rPr>
            </a:br>
            <a:r>
              <a:rPr lang="en-AU" sz="2000" dirty="0" smtClean="0">
                <a:solidFill>
                  <a:srgbClr val="000000"/>
                </a:solidFill>
                <a:latin typeface="Arial"/>
                <a:cs typeface="Arial"/>
              </a:rPr>
              <a:t>different ways)</a:t>
            </a:r>
          </a:p>
          <a:p>
            <a:pPr marL="342900" indent="-342900">
              <a:lnSpc>
                <a:spcPct val="150000"/>
              </a:lnSpc>
              <a:buBlip>
                <a:blip r:embed="rId2"/>
              </a:buBlip>
            </a:pPr>
            <a:r>
              <a:rPr lang="en-CA" sz="2000" dirty="0" smtClean="0">
                <a:solidFill>
                  <a:srgbClr val="000000"/>
                </a:solidFill>
                <a:latin typeface="Arial"/>
                <a:cs typeface="Arial"/>
              </a:rPr>
              <a:t>Resource &amp; rewards</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Real World Events</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Resistance</a:t>
            </a:r>
          </a:p>
          <a:p>
            <a:pPr marL="342900" indent="-342900">
              <a:lnSpc>
                <a:spcPct val="150000"/>
              </a:lnSpc>
            </a:pPr>
            <a:endParaRPr lang="en-CA" sz="2000" dirty="0" smtClean="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15</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AU" dirty="0" smtClean="0"/>
              <a:t>ELEVATOR PITCH</a:t>
            </a:r>
          </a:p>
        </p:txBody>
      </p:sp>
      <p:sp>
        <p:nvSpPr>
          <p:cNvPr id="10" name="TextBox 9"/>
          <p:cNvSpPr txBox="1"/>
          <p:nvPr/>
        </p:nvSpPr>
        <p:spPr>
          <a:xfrm>
            <a:off x="400756" y="1538114"/>
            <a:ext cx="8037689" cy="2400657"/>
          </a:xfrm>
          <a:prstGeom prst="rect">
            <a:avLst/>
          </a:prstGeom>
          <a:noFill/>
        </p:spPr>
        <p:txBody>
          <a:bodyPr wrap="square" rtlCol="0">
            <a:spAutoFit/>
          </a:bodyPr>
          <a:lstStyle/>
          <a:p>
            <a:pPr marL="342900" indent="-342900">
              <a:lnSpc>
                <a:spcPct val="150000"/>
              </a:lnSpc>
              <a:buBlip>
                <a:blip r:embed="rId2"/>
              </a:buBlip>
            </a:pPr>
            <a:r>
              <a:rPr lang="en-AU" sz="2000" dirty="0" smtClean="0">
                <a:solidFill>
                  <a:srgbClr val="000000"/>
                </a:solidFill>
                <a:latin typeface="Arial"/>
                <a:cs typeface="Arial"/>
              </a:rPr>
              <a:t>Practice, practice, practice</a:t>
            </a:r>
          </a:p>
          <a:p>
            <a:pPr marL="342900" indent="-342900">
              <a:lnSpc>
                <a:spcPct val="150000"/>
              </a:lnSpc>
              <a:buBlip>
                <a:blip r:embed="rId2"/>
              </a:buBlip>
            </a:pPr>
            <a:r>
              <a:rPr lang="en-CA" sz="2000" dirty="0" smtClean="0">
                <a:solidFill>
                  <a:srgbClr val="000000"/>
                </a:solidFill>
                <a:latin typeface="Arial"/>
                <a:cs typeface="Arial"/>
              </a:rPr>
              <a:t>Focus on the impact</a:t>
            </a:r>
          </a:p>
          <a:p>
            <a:pPr marL="342900" indent="-342900">
              <a:lnSpc>
                <a:spcPct val="150000"/>
              </a:lnSpc>
              <a:buBlip>
                <a:blip r:embed="rId2"/>
              </a:buBlip>
            </a:pPr>
            <a:r>
              <a:rPr lang="en-CA" sz="2000" dirty="0" smtClean="0">
                <a:solidFill>
                  <a:srgbClr val="000000"/>
                </a:solidFill>
                <a:latin typeface="Arial"/>
                <a:cs typeface="Arial"/>
              </a:rPr>
              <a:t>Ditch the cultural baggage</a:t>
            </a:r>
          </a:p>
          <a:p>
            <a:pPr marL="342900" indent="-342900">
              <a:lnSpc>
                <a:spcPct val="150000"/>
              </a:lnSpc>
              <a:buBlip>
                <a:blip r:embed="rId2"/>
              </a:buBlip>
            </a:pPr>
            <a:r>
              <a:rPr lang="en-CA" sz="2000" dirty="0" smtClean="0">
                <a:solidFill>
                  <a:srgbClr val="000000"/>
                </a:solidFill>
                <a:latin typeface="Arial"/>
                <a:cs typeface="Arial"/>
              </a:rPr>
              <a:t>Be slow and steady</a:t>
            </a:r>
          </a:p>
          <a:p>
            <a:pPr marL="342900" indent="-342900">
              <a:lnSpc>
                <a:spcPct val="150000"/>
              </a:lnSpc>
              <a:buBlip>
                <a:blip r:embed="rId2"/>
              </a:buBlip>
            </a:pPr>
            <a:r>
              <a:rPr lang="en-CA" sz="2000" dirty="0" smtClean="0">
                <a:solidFill>
                  <a:srgbClr val="000000"/>
                </a:solidFill>
                <a:latin typeface="Arial"/>
                <a:cs typeface="Arial"/>
              </a:rPr>
              <a:t>See the whole world as an elevator</a:t>
            </a:r>
          </a:p>
        </p:txBody>
      </p:sp>
      <p:sp>
        <p:nvSpPr>
          <p:cNvPr id="5" name="Slide Number Placeholder 4"/>
          <p:cNvSpPr>
            <a:spLocks noGrp="1"/>
          </p:cNvSpPr>
          <p:nvPr>
            <p:ph type="sldNum" sz="quarter" idx="12"/>
          </p:nvPr>
        </p:nvSpPr>
        <p:spPr/>
        <p:txBody>
          <a:bodyPr/>
          <a:lstStyle/>
          <a:p>
            <a:pPr algn="r"/>
            <a:r>
              <a:rPr lang="en-AU" dirty="0" smtClean="0"/>
              <a:t>16</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614" y="1569097"/>
            <a:ext cx="4644157" cy="2239920"/>
          </a:xfrm>
        </p:spPr>
        <p:txBody>
          <a:bodyPr/>
          <a:lstStyle/>
          <a:p>
            <a:r>
              <a:rPr lang="en-US" dirty="0" smtClean="0"/>
              <a:t>THANK YOU</a:t>
            </a:r>
            <a:endParaRPr lang="en-US" dirty="0"/>
          </a:p>
        </p:txBody>
      </p:sp>
    </p:spTree>
    <p:extLst>
      <p:ext uri="{BB962C8B-B14F-4D97-AF65-F5344CB8AC3E}">
        <p14:creationId xmlns="" xmlns:p14="http://schemas.microsoft.com/office/powerpoint/2010/main" val="2684926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0614" y="1569097"/>
            <a:ext cx="4644157" cy="2239920"/>
          </a:xfrm>
        </p:spPr>
        <p:txBody>
          <a:bodyPr/>
          <a:lstStyle/>
          <a:p>
            <a:r>
              <a:rPr lang="en-US" dirty="0" smtClean="0"/>
              <a:t>ABOUT TAXAND</a:t>
            </a:r>
            <a:endParaRPr lang="en-US" dirty="0"/>
          </a:p>
        </p:txBody>
      </p:sp>
      <p:sp>
        <p:nvSpPr>
          <p:cNvPr id="5" name="TextBox 4"/>
          <p:cNvSpPr txBox="1"/>
          <p:nvPr/>
        </p:nvSpPr>
        <p:spPr>
          <a:xfrm>
            <a:off x="2009867" y="3367767"/>
            <a:ext cx="3735053" cy="1240510"/>
          </a:xfrm>
          <a:prstGeom prst="rect">
            <a:avLst/>
          </a:prstGeom>
          <a:noFill/>
        </p:spPr>
        <p:txBody>
          <a:bodyPr wrap="square" rtlCol="0">
            <a:spAutoFit/>
          </a:bodyPr>
          <a:lstStyle/>
          <a:p>
            <a:pPr>
              <a:lnSpc>
                <a:spcPct val="110000"/>
              </a:lnSpc>
            </a:pPr>
            <a:r>
              <a:rPr lang="en-GB" sz="1700" baseline="30000" dirty="0">
                <a:latin typeface="Arial"/>
                <a:cs typeface="Arial"/>
              </a:rPr>
              <a:t>Taxand is the world’s largest independent tax organisation with more than 400 tax partners and over 2,000 tax advisors in over 40 countries. Taxand focuses on delivering high quality, integrated tax advice, free from conflict creating audit work. Taxand advisors work together to deliver global tax services for clients.</a:t>
            </a:r>
            <a:endParaRPr lang="en-US" sz="1700" baseline="30000" dirty="0">
              <a:latin typeface="Arial"/>
              <a:cs typeface="Arial"/>
            </a:endParaRPr>
          </a:p>
        </p:txBody>
      </p:sp>
      <p:sp>
        <p:nvSpPr>
          <p:cNvPr id="6" name="Rectangle 5"/>
          <p:cNvSpPr/>
          <p:nvPr/>
        </p:nvSpPr>
        <p:spPr>
          <a:xfrm>
            <a:off x="5210747" y="5410368"/>
            <a:ext cx="3008467" cy="1308820"/>
          </a:xfrm>
          <a:prstGeom prst="rect">
            <a:avLst/>
          </a:prstGeom>
        </p:spPr>
        <p:txBody>
          <a:bodyPr wrap="square">
            <a:spAutoFit/>
          </a:bodyPr>
          <a:lstStyle/>
          <a:p>
            <a:pPr marL="0" lvl="2" defTabSz="914400" fontAlgn="base">
              <a:lnSpc>
                <a:spcPct val="110000"/>
              </a:lnSpc>
              <a:spcBef>
                <a:spcPct val="0"/>
              </a:spcBef>
            </a:pPr>
            <a:r>
              <a:rPr lang="en-NZ" sz="900" dirty="0">
                <a:solidFill>
                  <a:srgbClr val="FFFFFF"/>
                </a:solidFill>
                <a:latin typeface="Arial" charset="0"/>
              </a:rPr>
              <a:t>Taxand is a global organisation of tax advisory firms. Each firm in each country is a separate and independent legal entity responsible for delivering client services</a:t>
            </a:r>
            <a:r>
              <a:rPr lang="en-NZ" sz="900" dirty="0" smtClean="0">
                <a:solidFill>
                  <a:srgbClr val="FFFFFF"/>
                </a:solidFill>
                <a:latin typeface="Arial" charset="0"/>
              </a:rPr>
              <a:t>.</a:t>
            </a:r>
          </a:p>
          <a:p>
            <a:pPr marL="0" lvl="2" defTabSz="914400" fontAlgn="base">
              <a:lnSpc>
                <a:spcPct val="110000"/>
              </a:lnSpc>
              <a:spcBef>
                <a:spcPct val="0"/>
              </a:spcBef>
            </a:pPr>
            <a:endParaRPr lang="en-NZ" sz="900" dirty="0">
              <a:solidFill>
                <a:srgbClr val="FFFFFF"/>
              </a:solidFill>
              <a:latin typeface="Arial" charset="0"/>
            </a:endParaRPr>
          </a:p>
          <a:p>
            <a:pPr marL="0" lvl="2" defTabSz="914400" fontAlgn="base">
              <a:lnSpc>
                <a:spcPct val="110000"/>
              </a:lnSpc>
              <a:spcBef>
                <a:spcPct val="0"/>
              </a:spcBef>
            </a:pPr>
            <a:r>
              <a:rPr lang="en-NZ" sz="900" dirty="0">
                <a:solidFill>
                  <a:srgbClr val="FFFFFF"/>
                </a:solidFill>
                <a:latin typeface="Arial" charset="0"/>
              </a:rPr>
              <a:t>© Copyright Taxand Economic Interest Grouping </a:t>
            </a:r>
            <a:r>
              <a:rPr lang="en-NZ" sz="900" dirty="0" smtClean="0">
                <a:solidFill>
                  <a:srgbClr val="FFFFFF"/>
                </a:solidFill>
                <a:latin typeface="Arial" charset="0"/>
              </a:rPr>
              <a:t>2017</a:t>
            </a:r>
            <a:r>
              <a:rPr lang="en-NZ" sz="900" dirty="0">
                <a:solidFill>
                  <a:srgbClr val="FFFFFF"/>
                </a:solidFill>
                <a:latin typeface="Arial" charset="0"/>
              </a:rPr>
              <a:t/>
            </a:r>
            <a:br>
              <a:rPr lang="en-NZ" sz="900" dirty="0">
                <a:solidFill>
                  <a:srgbClr val="FFFFFF"/>
                </a:solidFill>
                <a:latin typeface="Arial" charset="0"/>
              </a:rPr>
            </a:br>
            <a:r>
              <a:rPr lang="en-NZ" sz="900" dirty="0">
                <a:solidFill>
                  <a:srgbClr val="FFFFFF"/>
                </a:solidFill>
                <a:latin typeface="Arial" charset="0"/>
              </a:rPr>
              <a:t>Registered office: 1B </a:t>
            </a:r>
            <a:r>
              <a:rPr lang="en-NZ" sz="900" dirty="0" err="1">
                <a:solidFill>
                  <a:srgbClr val="FFFFFF"/>
                </a:solidFill>
                <a:latin typeface="Arial" charset="0"/>
              </a:rPr>
              <a:t>Heienhaff</a:t>
            </a:r>
            <a:r>
              <a:rPr lang="en-NZ" sz="900" dirty="0">
                <a:solidFill>
                  <a:srgbClr val="FFFFFF"/>
                </a:solidFill>
                <a:latin typeface="Arial" charset="0"/>
              </a:rPr>
              <a:t>, L-1736 </a:t>
            </a:r>
            <a:r>
              <a:rPr lang="en-NZ" sz="900" dirty="0" err="1">
                <a:solidFill>
                  <a:srgbClr val="FFFFFF"/>
                </a:solidFill>
                <a:latin typeface="Arial" charset="0"/>
              </a:rPr>
              <a:t>Senningerberg</a:t>
            </a:r>
            <a:r>
              <a:rPr lang="en-NZ" sz="900" dirty="0">
                <a:solidFill>
                  <a:srgbClr val="FFFFFF"/>
                </a:solidFill>
                <a:latin typeface="Arial" charset="0"/>
              </a:rPr>
              <a:t> – RCS Luxembourg C68 </a:t>
            </a:r>
          </a:p>
        </p:txBody>
      </p:sp>
      <p:sp>
        <p:nvSpPr>
          <p:cNvPr id="7" name="TextBox 6"/>
          <p:cNvSpPr txBox="1"/>
          <p:nvPr/>
        </p:nvSpPr>
        <p:spPr>
          <a:xfrm>
            <a:off x="6569777" y="3623346"/>
            <a:ext cx="1815788" cy="215444"/>
          </a:xfrm>
          <a:prstGeom prst="rect">
            <a:avLst/>
          </a:prstGeom>
          <a:noFill/>
        </p:spPr>
        <p:txBody>
          <a:bodyPr wrap="square" lIns="0" tIns="0" rIns="0" bIns="0">
            <a:spAutoFit/>
          </a:bodyPr>
          <a:lstStyle/>
          <a:p>
            <a:pPr algn="r" defTabSz="914400" fontAlgn="base">
              <a:spcBef>
                <a:spcPct val="0"/>
              </a:spcBef>
              <a:spcAft>
                <a:spcPct val="0"/>
              </a:spcAft>
              <a:defRPr/>
            </a:pPr>
            <a:r>
              <a:rPr lang="en-GB" sz="1400" b="1" spc="44" dirty="0">
                <a:solidFill>
                  <a:srgbClr val="FFFFFF"/>
                </a:solidFill>
                <a:latin typeface="Arial"/>
              </a:rPr>
              <a:t>www.taxand.com</a:t>
            </a:r>
          </a:p>
        </p:txBody>
      </p:sp>
    </p:spTree>
    <p:extLst>
      <p:ext uri="{BB962C8B-B14F-4D97-AF65-F5344CB8AC3E}">
        <p14:creationId xmlns="" xmlns:p14="http://schemas.microsoft.com/office/powerpoint/2010/main" val="268492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8423" y="500416"/>
            <a:ext cx="6527800" cy="938917"/>
          </a:xfrm>
        </p:spPr>
        <p:txBody>
          <a:bodyPr>
            <a:normAutofit/>
          </a:bodyPr>
          <a:lstStyle/>
          <a:p>
            <a:r>
              <a:rPr lang="en-CA" dirty="0" smtClean="0"/>
              <a:t>UNDERSTANDING PERSUASION</a:t>
            </a:r>
          </a:p>
        </p:txBody>
      </p:sp>
      <p:sp>
        <p:nvSpPr>
          <p:cNvPr id="6" name="TextBox 5"/>
          <p:cNvSpPr txBox="1"/>
          <p:nvPr/>
        </p:nvSpPr>
        <p:spPr>
          <a:xfrm>
            <a:off x="400756" y="1524003"/>
            <a:ext cx="8743244" cy="373436"/>
          </a:xfrm>
          <a:prstGeom prst="rect">
            <a:avLst/>
          </a:prstGeom>
          <a:noFill/>
        </p:spPr>
        <p:txBody>
          <a:bodyPr wrap="square" rtlCol="0">
            <a:spAutoFit/>
          </a:bodyPr>
          <a:lstStyle/>
          <a:p>
            <a:pPr>
              <a:lnSpc>
                <a:spcPct val="110000"/>
              </a:lnSpc>
            </a:pPr>
            <a:r>
              <a:rPr lang="en-CA" dirty="0" smtClean="0">
                <a:solidFill>
                  <a:srgbClr val="000000"/>
                </a:solidFill>
                <a:latin typeface="Arial"/>
                <a:cs typeface="Arial"/>
              </a:rPr>
              <a:t>“Few are open to conviction, but the majority of men are open to persuasion”</a:t>
            </a:r>
            <a:endParaRPr lang="en-GB" b="0" i="0" u="none" strike="noStrike" kern="1200" spc="0" baseline="0" dirty="0" smtClean="0">
              <a:solidFill>
                <a:srgbClr val="1A1A1A"/>
              </a:solidFill>
              <a:latin typeface="Arial"/>
              <a:ea typeface="+mn-ea"/>
              <a:cs typeface="Arial"/>
            </a:endParaRPr>
          </a:p>
        </p:txBody>
      </p:sp>
      <p:sp>
        <p:nvSpPr>
          <p:cNvPr id="7" name="Slide Number Placeholder 6"/>
          <p:cNvSpPr>
            <a:spLocks noGrp="1"/>
          </p:cNvSpPr>
          <p:nvPr>
            <p:ph type="sldNum" sz="quarter" idx="12"/>
          </p:nvPr>
        </p:nvSpPr>
        <p:spPr/>
        <p:txBody>
          <a:bodyPr/>
          <a:lstStyle/>
          <a:p>
            <a:pPr algn="r"/>
            <a:r>
              <a:rPr lang="en-AU" dirty="0" smtClean="0"/>
              <a:t>1</a:t>
            </a:r>
            <a:endParaRPr lang="en-AU" dirty="0"/>
          </a:p>
        </p:txBody>
      </p:sp>
      <p:sp>
        <p:nvSpPr>
          <p:cNvPr id="8" name="TextBox 5"/>
          <p:cNvSpPr txBox="1"/>
          <p:nvPr/>
        </p:nvSpPr>
        <p:spPr>
          <a:xfrm>
            <a:off x="5724128" y="1887215"/>
            <a:ext cx="2548775" cy="461665"/>
          </a:xfrm>
          <a:prstGeom prst="rect">
            <a:avLst/>
          </a:prstGeom>
          <a:noFill/>
        </p:spPr>
        <p:txBody>
          <a:bodyPr vert="horz" wrap="none" lIns="0" tIns="0" rIns="0" bIns="0" rtlCol="0">
            <a:spAutoFit/>
          </a:bodyPr>
          <a:lstStyle/>
          <a:p>
            <a:pPr>
              <a:lnSpc>
                <a:spcPts val="1840"/>
              </a:lnSpc>
            </a:pPr>
            <a:r>
              <a:rPr lang="en-CA" sz="1500" dirty="0" smtClean="0">
                <a:solidFill>
                  <a:srgbClr val="000000"/>
                </a:solidFill>
                <a:latin typeface="Arial Italic"/>
                <a:cs typeface="Arial Italic"/>
              </a:rPr>
              <a:t>Johann Wolfgang von Goethe</a:t>
            </a:r>
          </a:p>
          <a:p>
            <a:pPr>
              <a:lnSpc>
                <a:spcPts val="1840"/>
              </a:lnSpc>
            </a:pPr>
            <a:endParaRPr lang="en-CA" sz="1595" dirty="0">
              <a:solidFill>
                <a:srgbClr val="000000"/>
              </a:solidFill>
            </a:endParaRPr>
          </a:p>
        </p:txBody>
      </p:sp>
      <p:pic>
        <p:nvPicPr>
          <p:cNvPr id="10" name="Picture 9"/>
          <p:cNvPicPr>
            <a:picLocks/>
          </p:cNvPicPr>
          <p:nvPr/>
        </p:nvPicPr>
        <p:blipFill>
          <a:blip r:embed="rId2" cstate="print"/>
          <a:srcRect l="19682" t="34910" r="23046" b="14882"/>
          <a:stretch>
            <a:fillRect/>
          </a:stretch>
        </p:blipFill>
        <p:spPr>
          <a:xfrm>
            <a:off x="1475656" y="2276872"/>
            <a:ext cx="5832648" cy="38884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8423" y="500416"/>
            <a:ext cx="6527800" cy="938917"/>
          </a:xfrm>
        </p:spPr>
        <p:txBody>
          <a:bodyPr>
            <a:normAutofit/>
          </a:bodyPr>
          <a:lstStyle/>
          <a:p>
            <a:r>
              <a:rPr lang="en-CA" dirty="0" smtClean="0"/>
              <a:t>WHAT IS PERSUASION</a:t>
            </a:r>
          </a:p>
        </p:txBody>
      </p:sp>
      <p:sp>
        <p:nvSpPr>
          <p:cNvPr id="6" name="TextBox 5"/>
          <p:cNvSpPr txBox="1"/>
          <p:nvPr/>
        </p:nvSpPr>
        <p:spPr>
          <a:xfrm>
            <a:off x="467544" y="1340768"/>
            <a:ext cx="5683412" cy="387286"/>
          </a:xfrm>
          <a:prstGeom prst="rect">
            <a:avLst/>
          </a:prstGeom>
          <a:noFill/>
        </p:spPr>
        <p:txBody>
          <a:bodyPr wrap="square" rtlCol="0">
            <a:spAutoFit/>
          </a:bodyPr>
          <a:lstStyle/>
          <a:p>
            <a:pPr>
              <a:lnSpc>
                <a:spcPts val="2300"/>
              </a:lnSpc>
            </a:pPr>
            <a:r>
              <a:rPr lang="en-CA" dirty="0" smtClean="0">
                <a:solidFill>
                  <a:srgbClr val="000000"/>
                </a:solidFill>
                <a:latin typeface="Arial"/>
                <a:cs typeface="Arial"/>
              </a:rPr>
              <a:t>Getting the other to agree your point of view</a:t>
            </a:r>
          </a:p>
        </p:txBody>
      </p:sp>
      <p:sp>
        <p:nvSpPr>
          <p:cNvPr id="7" name="Slide Number Placeholder 6"/>
          <p:cNvSpPr>
            <a:spLocks noGrp="1"/>
          </p:cNvSpPr>
          <p:nvPr>
            <p:ph type="sldNum" sz="quarter" idx="12"/>
          </p:nvPr>
        </p:nvSpPr>
        <p:spPr/>
        <p:txBody>
          <a:bodyPr/>
          <a:lstStyle/>
          <a:p>
            <a:pPr algn="r"/>
            <a:r>
              <a:rPr lang="en-AU" dirty="0"/>
              <a:t>2</a:t>
            </a:r>
          </a:p>
        </p:txBody>
      </p:sp>
      <p:pic>
        <p:nvPicPr>
          <p:cNvPr id="9" name="Picture 8"/>
          <p:cNvPicPr>
            <a:picLocks/>
          </p:cNvPicPr>
          <p:nvPr/>
        </p:nvPicPr>
        <p:blipFill>
          <a:blip r:embed="rId2" cstate="print"/>
          <a:srcRect l="14671" t="30270" r="15171" b="21475"/>
          <a:stretch>
            <a:fillRect/>
          </a:stretch>
        </p:blipFill>
        <p:spPr>
          <a:xfrm>
            <a:off x="755576" y="1844824"/>
            <a:ext cx="7272808" cy="41044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FIVE CORE PERSUASION TASKS</a:t>
            </a:r>
          </a:p>
        </p:txBody>
      </p:sp>
      <p:sp>
        <p:nvSpPr>
          <p:cNvPr id="10" name="TextBox 9"/>
          <p:cNvSpPr txBox="1"/>
          <p:nvPr/>
        </p:nvSpPr>
        <p:spPr>
          <a:xfrm>
            <a:off x="400756" y="1340768"/>
            <a:ext cx="8037689" cy="3077766"/>
          </a:xfrm>
          <a:prstGeom prst="rect">
            <a:avLst/>
          </a:prstGeom>
          <a:noFill/>
        </p:spPr>
        <p:txBody>
          <a:bodyPr wrap="square" rtlCol="0">
            <a:spAutoFit/>
          </a:bodyPr>
          <a:lstStyle/>
          <a:p>
            <a:pPr marL="457200" indent="-457200">
              <a:lnSpc>
                <a:spcPct val="150000"/>
              </a:lnSpc>
              <a:buFont typeface="+mj-lt"/>
              <a:buAutoNum type="arabicPeriod"/>
            </a:pPr>
            <a:r>
              <a:rPr lang="en-CA" sz="2000" dirty="0" smtClean="0">
                <a:solidFill>
                  <a:srgbClr val="000000"/>
                </a:solidFill>
                <a:latin typeface="Arial"/>
                <a:cs typeface="Arial"/>
              </a:rPr>
              <a:t>Mapping the influence landscape</a:t>
            </a:r>
          </a:p>
          <a:p>
            <a:pPr marL="457200" indent="-457200">
              <a:lnSpc>
                <a:spcPct val="150000"/>
              </a:lnSpc>
              <a:buFont typeface="+mj-lt"/>
              <a:buAutoNum type="arabicPeriod"/>
            </a:pPr>
            <a:r>
              <a:rPr lang="en-CA" sz="2000" dirty="0" smtClean="0">
                <a:solidFill>
                  <a:srgbClr val="000000"/>
                </a:solidFill>
                <a:latin typeface="Arial"/>
                <a:cs typeface="Arial"/>
              </a:rPr>
              <a:t>Shaping perceptions of interests</a:t>
            </a:r>
          </a:p>
          <a:p>
            <a:pPr marL="457200" indent="-457200">
              <a:lnSpc>
                <a:spcPct val="150000"/>
              </a:lnSpc>
              <a:buFont typeface="+mj-lt"/>
              <a:buAutoNum type="arabicPeriod"/>
            </a:pPr>
            <a:r>
              <a:rPr lang="en-CA" sz="2000" dirty="0" smtClean="0">
                <a:solidFill>
                  <a:srgbClr val="000000"/>
                </a:solidFill>
                <a:latin typeface="Arial"/>
                <a:cs typeface="Arial"/>
              </a:rPr>
              <a:t>Shaping perceptions of alternatives</a:t>
            </a:r>
          </a:p>
          <a:p>
            <a:pPr marL="457200" indent="-457200">
              <a:lnSpc>
                <a:spcPct val="150000"/>
              </a:lnSpc>
              <a:buFont typeface="+mj-lt"/>
              <a:buAutoNum type="arabicPeriod"/>
            </a:pPr>
            <a:r>
              <a:rPr lang="en-CA" sz="2000" dirty="0" smtClean="0">
                <a:solidFill>
                  <a:srgbClr val="000000"/>
                </a:solidFill>
                <a:latin typeface="Arial"/>
                <a:cs typeface="Arial"/>
              </a:rPr>
              <a:t>Gaining acceptance for tough decisions</a:t>
            </a:r>
            <a:endParaRPr lang="en-CA" sz="2000" dirty="0" smtClean="0">
              <a:solidFill>
                <a:srgbClr val="000000"/>
              </a:solidFill>
              <a:latin typeface="Times New Roman"/>
            </a:endParaRPr>
          </a:p>
          <a:p>
            <a:pPr marL="457200" indent="-457200">
              <a:lnSpc>
                <a:spcPct val="150000"/>
              </a:lnSpc>
              <a:buFont typeface="+mj-lt"/>
              <a:buAutoNum type="arabicPeriod"/>
            </a:pPr>
            <a:r>
              <a:rPr lang="en-CA" sz="2000" dirty="0" smtClean="0">
                <a:solidFill>
                  <a:srgbClr val="000000"/>
                </a:solidFill>
                <a:latin typeface="Arial"/>
                <a:cs typeface="Arial"/>
              </a:rPr>
              <a:t>Persuading at a distance</a:t>
            </a:r>
          </a:p>
          <a:p>
            <a:pPr marL="342900" indent="-342900" algn="l">
              <a:lnSpc>
                <a:spcPct val="110000"/>
              </a:lnSpc>
            </a:pPr>
            <a:r>
              <a:rPr lang="en-GB" sz="2000" b="0" i="0" u="none" strike="noStrike" kern="1200" spc="0" baseline="0" dirty="0" smtClean="0">
                <a:solidFill>
                  <a:srgbClr val="1A1A1A"/>
                </a:solidFill>
                <a:latin typeface="Arial"/>
                <a:ea typeface="+mn-ea"/>
                <a:cs typeface="Arial"/>
              </a:rPr>
              <a:t/>
            </a:r>
            <a:br>
              <a:rPr lang="en-GB" sz="2000" b="0" i="0" u="none" strike="noStrike" kern="1200" spc="0" baseline="0" dirty="0" smtClean="0">
                <a:solidFill>
                  <a:srgbClr val="1A1A1A"/>
                </a:solidFill>
                <a:latin typeface="Arial"/>
                <a:ea typeface="+mn-ea"/>
                <a:cs typeface="Arial"/>
              </a:rPr>
            </a:br>
            <a:endParaRPr lang="en-US" sz="2000" b="0" spc="0" baseline="0" dirty="0">
              <a:solidFill>
                <a:srgbClr val="1A1A1A"/>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3</a:t>
            </a: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1. MAPPING </a:t>
            </a:r>
            <a:r>
              <a:rPr lang="en-CA" dirty="0" smtClean="0"/>
              <a:t>THE INFLUENCE LANDSCAPE</a:t>
            </a:r>
          </a:p>
        </p:txBody>
      </p:sp>
      <p:sp>
        <p:nvSpPr>
          <p:cNvPr id="10" name="TextBox 9"/>
          <p:cNvSpPr txBox="1"/>
          <p:nvPr/>
        </p:nvSpPr>
        <p:spPr>
          <a:xfrm>
            <a:off x="400756" y="1647378"/>
            <a:ext cx="8037689" cy="3077766"/>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Identifying the Key Groups and Subgroups</a:t>
            </a:r>
          </a:p>
          <a:p>
            <a:pPr marL="342900" indent="-342900">
              <a:lnSpc>
                <a:spcPct val="150000"/>
              </a:lnSpc>
              <a:buBlip>
                <a:blip r:embed="rId2"/>
              </a:buBlip>
            </a:pPr>
            <a:r>
              <a:rPr lang="en-CA" sz="2000" dirty="0" smtClean="0">
                <a:solidFill>
                  <a:srgbClr val="000000"/>
                </a:solidFill>
                <a:latin typeface="Arial"/>
                <a:cs typeface="Arial"/>
              </a:rPr>
              <a:t>Analyzing Influence Networks</a:t>
            </a:r>
          </a:p>
          <a:p>
            <a:pPr marL="342900" indent="-342900">
              <a:lnSpc>
                <a:spcPct val="150000"/>
              </a:lnSpc>
              <a:buBlip>
                <a:blip r:embed="rId2"/>
              </a:buBlip>
            </a:pPr>
            <a:r>
              <a:rPr lang="en-CA" sz="2000" dirty="0" smtClean="0">
                <a:solidFill>
                  <a:srgbClr val="000000"/>
                </a:solidFill>
                <a:latin typeface="Arial"/>
                <a:cs typeface="Arial"/>
              </a:rPr>
              <a:t>Identifying Supporters, Opponents, and Persuadable</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Assessing Interests</a:t>
            </a:r>
          </a:p>
          <a:p>
            <a:pPr marL="342900" indent="-342900">
              <a:lnSpc>
                <a:spcPct val="150000"/>
              </a:lnSpc>
              <a:buBlip>
                <a:blip r:embed="rId2"/>
              </a:buBlip>
            </a:pPr>
            <a:r>
              <a:rPr lang="en-CA" sz="2000" dirty="0" smtClean="0">
                <a:solidFill>
                  <a:srgbClr val="000000"/>
                </a:solidFill>
                <a:latin typeface="Arial"/>
                <a:cs typeface="Arial"/>
              </a:rPr>
              <a:t>Assessing Alternatives</a:t>
            </a:r>
          </a:p>
          <a:p>
            <a:pPr marL="342900" indent="-342900" algn="l">
              <a:lnSpc>
                <a:spcPct val="110000"/>
              </a:lnSpc>
            </a:pPr>
            <a:r>
              <a:rPr lang="en-GB" sz="2000" b="0" i="0" u="none" strike="noStrike" kern="1200" spc="0" baseline="0" dirty="0" smtClean="0">
                <a:solidFill>
                  <a:srgbClr val="1A1A1A"/>
                </a:solidFill>
                <a:latin typeface="Arial"/>
                <a:ea typeface="+mn-ea"/>
                <a:cs typeface="Arial"/>
              </a:rPr>
              <a:t/>
            </a:r>
            <a:br>
              <a:rPr lang="en-GB" sz="2000" b="0" i="0" u="none" strike="noStrike" kern="1200" spc="0" baseline="0" dirty="0" smtClean="0">
                <a:solidFill>
                  <a:srgbClr val="1A1A1A"/>
                </a:solidFill>
                <a:latin typeface="Arial"/>
                <a:ea typeface="+mn-ea"/>
                <a:cs typeface="Arial"/>
              </a:rPr>
            </a:br>
            <a:endParaRPr lang="en-US" sz="2000" b="0" spc="0" baseline="0" dirty="0">
              <a:solidFill>
                <a:srgbClr val="1A1A1A"/>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smtClean="0"/>
              <a:t>4</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2. SHAPING </a:t>
            </a:r>
            <a:r>
              <a:rPr lang="en-CA" dirty="0" smtClean="0"/>
              <a:t>PERCEPTIONS OF INTERESTS</a:t>
            </a:r>
          </a:p>
        </p:txBody>
      </p:sp>
      <p:sp>
        <p:nvSpPr>
          <p:cNvPr id="10" name="TextBox 9"/>
          <p:cNvSpPr txBox="1"/>
          <p:nvPr/>
        </p:nvSpPr>
        <p:spPr>
          <a:xfrm>
            <a:off x="400756" y="1538114"/>
            <a:ext cx="8037689" cy="3077766"/>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Altering Incentives</a:t>
            </a:r>
          </a:p>
          <a:p>
            <a:pPr marL="342900" indent="-342900">
              <a:lnSpc>
                <a:spcPct val="150000"/>
              </a:lnSpc>
              <a:buBlip>
                <a:blip r:embed="rId2"/>
              </a:buBlip>
            </a:pPr>
            <a:r>
              <a:rPr lang="en-CA" sz="2000" dirty="0" smtClean="0">
                <a:solidFill>
                  <a:srgbClr val="000000"/>
                </a:solidFill>
                <a:latin typeface="Arial"/>
                <a:cs typeface="Arial"/>
              </a:rPr>
              <a:t>Framing Decisions</a:t>
            </a:r>
          </a:p>
          <a:p>
            <a:pPr marL="342900" indent="-342900">
              <a:lnSpc>
                <a:spcPct val="150000"/>
              </a:lnSpc>
              <a:buBlip>
                <a:blip r:embed="rId2"/>
              </a:buBlip>
            </a:pPr>
            <a:r>
              <a:rPr lang="en-CA" sz="2000" dirty="0" smtClean="0">
                <a:solidFill>
                  <a:srgbClr val="000000"/>
                </a:solidFill>
                <a:latin typeface="Arial"/>
                <a:cs typeface="Arial"/>
              </a:rPr>
              <a:t>Using Social Influence</a:t>
            </a:r>
          </a:p>
          <a:p>
            <a:pPr marL="342900" indent="-342900">
              <a:lnSpc>
                <a:spcPct val="150000"/>
              </a:lnSpc>
              <a:buBlip>
                <a:blip r:embed="rId2"/>
              </a:buBlip>
            </a:pPr>
            <a:r>
              <a:rPr lang="en-CA" sz="2000" dirty="0" smtClean="0">
                <a:solidFill>
                  <a:srgbClr val="000000"/>
                </a:solidFill>
                <a:latin typeface="Arial"/>
                <a:cs typeface="Arial"/>
              </a:rPr>
              <a:t>Engaging in give some gain some Negotiation</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Putting It All Together</a:t>
            </a:r>
          </a:p>
          <a:p>
            <a:pPr marL="342900" indent="-342900" algn="l">
              <a:lnSpc>
                <a:spcPct val="110000"/>
              </a:lnSpc>
            </a:pPr>
            <a:r>
              <a:rPr lang="en-GB" sz="2000" b="0" i="0" u="none" strike="noStrike" kern="1200" spc="0" baseline="0" dirty="0" smtClean="0">
                <a:solidFill>
                  <a:srgbClr val="1A1A1A"/>
                </a:solidFill>
                <a:latin typeface="Arial"/>
                <a:ea typeface="+mn-ea"/>
                <a:cs typeface="Arial"/>
              </a:rPr>
              <a:t/>
            </a:r>
            <a:br>
              <a:rPr lang="en-GB" sz="2000" b="0" i="0" u="none" strike="noStrike" kern="1200" spc="0" baseline="0" dirty="0" smtClean="0">
                <a:solidFill>
                  <a:srgbClr val="1A1A1A"/>
                </a:solidFill>
                <a:latin typeface="Arial"/>
                <a:ea typeface="+mn-ea"/>
                <a:cs typeface="Arial"/>
              </a:rPr>
            </a:br>
            <a:endParaRPr lang="en-US" sz="2000" b="0" spc="0" baseline="0" dirty="0">
              <a:solidFill>
                <a:srgbClr val="1A1A1A"/>
              </a:solidFill>
              <a:latin typeface="Arial"/>
              <a:cs typeface="Arial"/>
            </a:endParaRPr>
          </a:p>
        </p:txBody>
      </p:sp>
      <p:sp>
        <p:nvSpPr>
          <p:cNvPr id="5" name="Slide Number Placeholder 4"/>
          <p:cNvSpPr>
            <a:spLocks noGrp="1"/>
          </p:cNvSpPr>
          <p:nvPr>
            <p:ph type="sldNum" sz="quarter" idx="12"/>
          </p:nvPr>
        </p:nvSpPr>
        <p:spPr/>
        <p:txBody>
          <a:bodyPr/>
          <a:lstStyle/>
          <a:p>
            <a:pPr algn="r"/>
            <a:r>
              <a:rPr lang="en-AU" dirty="0"/>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3. SHAPING </a:t>
            </a:r>
            <a:r>
              <a:rPr lang="en-CA" dirty="0" smtClean="0"/>
              <a:t>PERCEPTIONS OF ALTERNATIVES</a:t>
            </a:r>
          </a:p>
        </p:txBody>
      </p:sp>
      <p:sp>
        <p:nvSpPr>
          <p:cNvPr id="10" name="TextBox 9"/>
          <p:cNvSpPr txBox="1"/>
          <p:nvPr/>
        </p:nvSpPr>
        <p:spPr>
          <a:xfrm>
            <a:off x="400756" y="1538114"/>
            <a:ext cx="8037689" cy="2400657"/>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Introducing New Options</a:t>
            </a:r>
          </a:p>
          <a:p>
            <a:pPr marL="342900" indent="-342900">
              <a:lnSpc>
                <a:spcPct val="150000"/>
              </a:lnSpc>
              <a:buBlip>
                <a:blip r:embed="rId2"/>
              </a:buBlip>
            </a:pPr>
            <a:r>
              <a:rPr lang="en-CA" sz="2000" dirty="0" smtClean="0">
                <a:solidFill>
                  <a:srgbClr val="000000"/>
                </a:solidFill>
                <a:latin typeface="Arial"/>
                <a:cs typeface="Arial"/>
              </a:rPr>
              <a:t>Controlling the Agenda</a:t>
            </a:r>
          </a:p>
          <a:p>
            <a:pPr marL="342900" indent="-342900">
              <a:lnSpc>
                <a:spcPct val="150000"/>
              </a:lnSpc>
              <a:buBlip>
                <a:blip r:embed="rId2"/>
              </a:buBlip>
            </a:pPr>
            <a:r>
              <a:rPr lang="en-CA" sz="2000" dirty="0" smtClean="0">
                <a:solidFill>
                  <a:srgbClr val="000000"/>
                </a:solidFill>
                <a:latin typeface="Arial"/>
                <a:cs typeface="Arial"/>
              </a:rPr>
              <a:t>Eliminating “Do Nothing” as an Option</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Eliminating the “as is” as an Option</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Removing un-necessary Options</a:t>
            </a:r>
          </a:p>
        </p:txBody>
      </p:sp>
      <p:sp>
        <p:nvSpPr>
          <p:cNvPr id="5" name="Slide Number Placeholder 4"/>
          <p:cNvSpPr>
            <a:spLocks noGrp="1"/>
          </p:cNvSpPr>
          <p:nvPr>
            <p:ph type="sldNum" sz="quarter" idx="12"/>
          </p:nvPr>
        </p:nvSpPr>
        <p:spPr/>
        <p:txBody>
          <a:bodyPr/>
          <a:lstStyle/>
          <a:p>
            <a:pPr algn="r"/>
            <a:r>
              <a:rPr lang="en-AU" dirty="0"/>
              <a:t>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4. GAINING </a:t>
            </a:r>
            <a:r>
              <a:rPr lang="en-CA" dirty="0" smtClean="0"/>
              <a:t>ACCEPTANCE FOR TOUGH DECISIONS</a:t>
            </a:r>
          </a:p>
        </p:txBody>
      </p:sp>
      <p:sp>
        <p:nvSpPr>
          <p:cNvPr id="10" name="TextBox 9"/>
          <p:cNvSpPr txBox="1"/>
          <p:nvPr/>
        </p:nvSpPr>
        <p:spPr>
          <a:xfrm>
            <a:off x="400756" y="1538114"/>
            <a:ext cx="8037689" cy="1938992"/>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Creating a Fair Process</a:t>
            </a:r>
          </a:p>
          <a:p>
            <a:pPr marL="342900" indent="-342900">
              <a:lnSpc>
                <a:spcPct val="150000"/>
              </a:lnSpc>
              <a:buBlip>
                <a:blip r:embed="rId2"/>
              </a:buBlip>
            </a:pPr>
            <a:r>
              <a:rPr lang="en-CA" sz="2000" dirty="0" smtClean="0">
                <a:solidFill>
                  <a:srgbClr val="000000"/>
                </a:solidFill>
                <a:latin typeface="Arial"/>
                <a:cs typeface="Arial"/>
              </a:rPr>
              <a:t>Engaging in Shared Diagnosis</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Consulting Broadly</a:t>
            </a:r>
          </a:p>
          <a:p>
            <a:pPr marL="342900" indent="-342900">
              <a:lnSpc>
                <a:spcPct val="150000"/>
              </a:lnSpc>
              <a:buBlip>
                <a:blip r:embed="rId2"/>
              </a:buBlip>
            </a:pPr>
            <a:r>
              <a:rPr lang="en-CA" sz="2000" dirty="0" smtClean="0">
                <a:solidFill>
                  <a:srgbClr val="000000"/>
                </a:solidFill>
                <a:latin typeface="Arial"/>
                <a:cs typeface="Arial"/>
              </a:rPr>
              <a:t>Giving What is Asked For</a:t>
            </a:r>
          </a:p>
        </p:txBody>
      </p:sp>
      <p:sp>
        <p:nvSpPr>
          <p:cNvPr id="5" name="Slide Number Placeholder 4"/>
          <p:cNvSpPr>
            <a:spLocks noGrp="1"/>
          </p:cNvSpPr>
          <p:nvPr>
            <p:ph type="sldNum" sz="quarter" idx="12"/>
          </p:nvPr>
        </p:nvSpPr>
        <p:spPr/>
        <p:txBody>
          <a:bodyPr/>
          <a:lstStyle/>
          <a:p>
            <a:pPr algn="r"/>
            <a:r>
              <a:rPr lang="en-AU" dirty="0"/>
              <a:t>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58423" y="500415"/>
            <a:ext cx="6527800" cy="938917"/>
          </a:xfrm>
        </p:spPr>
        <p:txBody>
          <a:bodyPr>
            <a:normAutofit/>
          </a:bodyPr>
          <a:lstStyle/>
          <a:p>
            <a:r>
              <a:rPr lang="en-CA" dirty="0" smtClean="0"/>
              <a:t>5. PERSUADING </a:t>
            </a:r>
            <a:r>
              <a:rPr lang="en-CA" dirty="0" smtClean="0"/>
              <a:t>AT A DISTANCE</a:t>
            </a:r>
          </a:p>
        </p:txBody>
      </p:sp>
      <p:sp>
        <p:nvSpPr>
          <p:cNvPr id="10" name="TextBox 9"/>
          <p:cNvSpPr txBox="1"/>
          <p:nvPr/>
        </p:nvSpPr>
        <p:spPr>
          <a:xfrm>
            <a:off x="400756" y="1538114"/>
            <a:ext cx="8037689" cy="2862322"/>
          </a:xfrm>
          <a:prstGeom prst="rect">
            <a:avLst/>
          </a:prstGeom>
          <a:noFill/>
        </p:spPr>
        <p:txBody>
          <a:bodyPr wrap="square" rtlCol="0">
            <a:spAutoFit/>
          </a:bodyPr>
          <a:lstStyle/>
          <a:p>
            <a:pPr marL="342900" indent="-342900">
              <a:lnSpc>
                <a:spcPct val="150000"/>
              </a:lnSpc>
              <a:buBlip>
                <a:blip r:embed="rId2"/>
              </a:buBlip>
            </a:pPr>
            <a:r>
              <a:rPr lang="en-CA" sz="2000" dirty="0" smtClean="0">
                <a:solidFill>
                  <a:srgbClr val="000000"/>
                </a:solidFill>
                <a:latin typeface="Arial"/>
                <a:cs typeface="Arial"/>
              </a:rPr>
              <a:t>Developing Reliable Communication Channels</a:t>
            </a:r>
          </a:p>
          <a:p>
            <a:pPr marL="342900" indent="-342900">
              <a:lnSpc>
                <a:spcPct val="150000"/>
              </a:lnSpc>
              <a:buBlip>
                <a:blip r:embed="rId2"/>
              </a:buBlip>
            </a:pPr>
            <a:r>
              <a:rPr lang="en-CA" sz="2000" dirty="0" smtClean="0">
                <a:solidFill>
                  <a:srgbClr val="000000"/>
                </a:solidFill>
                <a:latin typeface="Arial"/>
                <a:cs typeface="Arial"/>
              </a:rPr>
              <a:t>Focus and Repetition</a:t>
            </a:r>
          </a:p>
          <a:p>
            <a:pPr marL="342900" indent="-342900">
              <a:lnSpc>
                <a:spcPct val="150000"/>
              </a:lnSpc>
              <a:buBlip>
                <a:blip r:embed="rId2"/>
              </a:buBlip>
            </a:pPr>
            <a:r>
              <a:rPr lang="en-CA" sz="2000" dirty="0" smtClean="0">
                <a:solidFill>
                  <a:srgbClr val="000000"/>
                </a:solidFill>
                <a:latin typeface="Arial"/>
                <a:cs typeface="Arial"/>
              </a:rPr>
              <a:t>Matching the Medium to the Message</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Introducing Powerful Simple lines</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Creating a New Mythology</a:t>
            </a:r>
            <a:endParaRPr lang="en-CA" sz="2000" dirty="0" smtClean="0">
              <a:solidFill>
                <a:srgbClr val="000000"/>
              </a:solidFill>
              <a:latin typeface="Times New Roman"/>
            </a:endParaRPr>
          </a:p>
          <a:p>
            <a:pPr marL="342900" indent="-342900">
              <a:lnSpc>
                <a:spcPct val="150000"/>
              </a:lnSpc>
              <a:buBlip>
                <a:blip r:embed="rId2"/>
              </a:buBlip>
            </a:pPr>
            <a:r>
              <a:rPr lang="en-CA" sz="2000" dirty="0" smtClean="0">
                <a:solidFill>
                  <a:srgbClr val="000000"/>
                </a:solidFill>
                <a:latin typeface="Arial"/>
                <a:cs typeface="Arial"/>
              </a:rPr>
              <a:t>Building Personal Credibility</a:t>
            </a:r>
          </a:p>
        </p:txBody>
      </p:sp>
      <p:sp>
        <p:nvSpPr>
          <p:cNvPr id="5" name="Slide Number Placeholder 4"/>
          <p:cNvSpPr>
            <a:spLocks noGrp="1"/>
          </p:cNvSpPr>
          <p:nvPr>
            <p:ph type="sldNum" sz="quarter" idx="12"/>
          </p:nvPr>
        </p:nvSpPr>
        <p:spPr/>
        <p:txBody>
          <a:bodyPr/>
          <a:lstStyle/>
          <a:p>
            <a:pPr algn="r"/>
            <a:r>
              <a:rPr lang="en-AU" dirty="0"/>
              <a:t>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528</Words>
  <Application>Microsoft Office PowerPoint</Application>
  <PresentationFormat>On-screen Show (4:3)</PresentationFormat>
  <Paragraphs>149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Persuasion skills</vt:lpstr>
      <vt:lpstr>UNDERSTANDING PERSUASION</vt:lpstr>
      <vt:lpstr>WHAT IS PERSUASION</vt:lpstr>
      <vt:lpstr>FIVE CORE PERSUASION TASKS</vt:lpstr>
      <vt:lpstr>1. MAPPING THE INFLUENCE LANDSCAPE</vt:lpstr>
      <vt:lpstr>2. SHAPING PERCEPTIONS OF INTERESTS</vt:lpstr>
      <vt:lpstr>3. SHAPING PERCEPTIONS OF ALTERNATIVES</vt:lpstr>
      <vt:lpstr>4. GAINING ACCEPTANCE FOR TOUGH DECISIONS</vt:lpstr>
      <vt:lpstr>5. PERSUADING AT A DISTANCE</vt:lpstr>
      <vt:lpstr>TACTICS OF PERSUASION</vt:lpstr>
      <vt:lpstr>TACTICS OF PERSUASION</vt:lpstr>
      <vt:lpstr>STEPS IN PERSUASION PROCESS</vt:lpstr>
      <vt:lpstr>SIX GOVERNING PRINCIPLES OF PERSUASION</vt:lpstr>
      <vt:lpstr>THE FOUR WAYS ONE SHOULDN’T PERSUADE</vt:lpstr>
      <vt:lpstr>THE TECHNIQUES OF PERSUASION</vt:lpstr>
      <vt:lpstr>SEVEN LEVERS TO CHANGE PEOPLE’S MINDS</vt:lpstr>
      <vt:lpstr>ELEVATOR PITCH</vt:lpstr>
      <vt:lpstr>THANK YOU</vt:lpstr>
      <vt:lpstr>ABOUT TAXAND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Kardinal</dc:creator>
  <cp:lastModifiedBy>Henrietta</cp:lastModifiedBy>
  <cp:revision>32</cp:revision>
  <dcterms:created xsi:type="dcterms:W3CDTF">2018-03-13T09:29:49Z</dcterms:created>
  <dcterms:modified xsi:type="dcterms:W3CDTF">2018-07-13T12:05:31Z</dcterms:modified>
</cp:coreProperties>
</file>